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58"/>
  </p:notesMasterIdLst>
  <p:handoutMasterIdLst>
    <p:handoutMasterId r:id="rId59"/>
  </p:handoutMasterIdLst>
  <p:sldIdLst>
    <p:sldId id="1144" r:id="rId2"/>
    <p:sldId id="1229" r:id="rId3"/>
    <p:sldId id="1233" r:id="rId4"/>
    <p:sldId id="1192" r:id="rId5"/>
    <p:sldId id="1232" r:id="rId6"/>
    <p:sldId id="1227" r:id="rId7"/>
    <p:sldId id="1230" r:id="rId8"/>
    <p:sldId id="1199" r:id="rId9"/>
    <p:sldId id="1190" r:id="rId10"/>
    <p:sldId id="1193" r:id="rId11"/>
    <p:sldId id="466" r:id="rId12"/>
    <p:sldId id="467" r:id="rId13"/>
    <p:sldId id="313" r:id="rId14"/>
    <p:sldId id="536" r:id="rId15"/>
    <p:sldId id="521" r:id="rId16"/>
    <p:sldId id="538" r:id="rId17"/>
    <p:sldId id="373" r:id="rId18"/>
    <p:sldId id="522" r:id="rId19"/>
    <p:sldId id="1234" r:id="rId20"/>
    <p:sldId id="329" r:id="rId21"/>
    <p:sldId id="525" r:id="rId22"/>
    <p:sldId id="578" r:id="rId23"/>
    <p:sldId id="528" r:id="rId24"/>
    <p:sldId id="474" r:id="rId25"/>
    <p:sldId id="1235" r:id="rId26"/>
    <p:sldId id="360" r:id="rId27"/>
    <p:sldId id="1236" r:id="rId28"/>
    <p:sldId id="478" r:id="rId29"/>
    <p:sldId id="479" r:id="rId30"/>
    <p:sldId id="480" r:id="rId31"/>
    <p:sldId id="481" r:id="rId32"/>
    <p:sldId id="561" r:id="rId33"/>
    <p:sldId id="562" r:id="rId34"/>
    <p:sldId id="523" r:id="rId35"/>
    <p:sldId id="483" r:id="rId36"/>
    <p:sldId id="482" r:id="rId37"/>
    <p:sldId id="484" r:id="rId38"/>
    <p:sldId id="485" r:id="rId39"/>
    <p:sldId id="488" r:id="rId40"/>
    <p:sldId id="489" r:id="rId41"/>
    <p:sldId id="362" r:id="rId42"/>
    <p:sldId id="363" r:id="rId43"/>
    <p:sldId id="364" r:id="rId44"/>
    <p:sldId id="365" r:id="rId45"/>
    <p:sldId id="295" r:id="rId46"/>
    <p:sldId id="581" r:id="rId47"/>
    <p:sldId id="435" r:id="rId48"/>
    <p:sldId id="574" r:id="rId49"/>
    <p:sldId id="359" r:id="rId50"/>
    <p:sldId id="380" r:id="rId51"/>
    <p:sldId id="424" r:id="rId52"/>
    <p:sldId id="524" r:id="rId53"/>
    <p:sldId id="543" r:id="rId54"/>
    <p:sldId id="545" r:id="rId55"/>
    <p:sldId id="553" r:id="rId56"/>
    <p:sldId id="472" r:id="rId57"/>
  </p:sldIdLst>
  <p:sldSz cx="9144000" cy="6858000" type="screen4x3"/>
  <p:notesSz cx="7010400" cy="9296400"/>
  <p:defaultTextStyle>
    <a:defPPr>
      <a:defRPr lang="en-US"/>
    </a:defPPr>
    <a:lvl1pPr algn="l" rtl="0" fontAlgn="base">
      <a:spcBef>
        <a:spcPct val="0"/>
      </a:spcBef>
      <a:spcAft>
        <a:spcPct val="0"/>
      </a:spcAft>
      <a:defRPr sz="40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40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40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40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4000" kern="1200">
        <a:solidFill>
          <a:schemeClr val="tx1"/>
        </a:solidFill>
        <a:latin typeface="Times New Roman" panose="02020603050405020304" pitchFamily="18" charset="0"/>
        <a:ea typeface="+mn-ea"/>
        <a:cs typeface="+mn-cs"/>
      </a:defRPr>
    </a:lvl5pPr>
    <a:lvl6pPr marL="2286000" algn="l" defTabSz="914400" rtl="0" eaLnBrk="1" latinLnBrk="0" hangingPunct="1">
      <a:defRPr sz="4000" kern="1200">
        <a:solidFill>
          <a:schemeClr val="tx1"/>
        </a:solidFill>
        <a:latin typeface="Times New Roman" panose="02020603050405020304" pitchFamily="18" charset="0"/>
        <a:ea typeface="+mn-ea"/>
        <a:cs typeface="+mn-cs"/>
      </a:defRPr>
    </a:lvl6pPr>
    <a:lvl7pPr marL="2743200" algn="l" defTabSz="914400" rtl="0" eaLnBrk="1" latinLnBrk="0" hangingPunct="1">
      <a:defRPr sz="4000" kern="1200">
        <a:solidFill>
          <a:schemeClr val="tx1"/>
        </a:solidFill>
        <a:latin typeface="Times New Roman" panose="02020603050405020304" pitchFamily="18" charset="0"/>
        <a:ea typeface="+mn-ea"/>
        <a:cs typeface="+mn-cs"/>
      </a:defRPr>
    </a:lvl7pPr>
    <a:lvl8pPr marL="3200400" algn="l" defTabSz="914400" rtl="0" eaLnBrk="1" latinLnBrk="0" hangingPunct="1">
      <a:defRPr sz="4000" kern="1200">
        <a:solidFill>
          <a:schemeClr val="tx1"/>
        </a:solidFill>
        <a:latin typeface="Times New Roman" panose="02020603050405020304" pitchFamily="18" charset="0"/>
        <a:ea typeface="+mn-ea"/>
        <a:cs typeface="+mn-cs"/>
      </a:defRPr>
    </a:lvl8pPr>
    <a:lvl9pPr marL="3657600" algn="l" defTabSz="914400" rtl="0" eaLnBrk="1" latinLnBrk="0" hangingPunct="1">
      <a:defRPr sz="40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C3300"/>
    <a:srgbClr val="0033CC"/>
    <a:srgbClr val="FF6600"/>
    <a:srgbClr val="9933FF"/>
    <a:srgbClr val="0000FF"/>
    <a:srgbClr val="008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4787" autoAdjust="0"/>
  </p:normalViewPr>
  <p:slideViewPr>
    <p:cSldViewPr>
      <p:cViewPr varScale="1">
        <p:scale>
          <a:sx n="103" d="100"/>
          <a:sy n="103" d="100"/>
        </p:scale>
        <p:origin x="188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B5A42A96-0814-4D34-B103-BD5F31716E17}"/>
              </a:ext>
            </a:extLst>
          </p:cNvPr>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12" tIns="46407" rIns="92812" bIns="46407" numCol="1" anchor="t" anchorCtr="0" compatLnSpc="1">
            <a:prstTxWarp prst="textNoShape">
              <a:avLst/>
            </a:prstTxWarp>
          </a:bodyPr>
          <a:lstStyle>
            <a:lvl1pPr defTabSz="930275">
              <a:defRPr sz="1200"/>
            </a:lvl1pPr>
          </a:lstStyle>
          <a:p>
            <a:pPr>
              <a:defRPr/>
            </a:pPr>
            <a:endParaRPr lang="en-US" dirty="0"/>
          </a:p>
        </p:txBody>
      </p:sp>
      <p:sp>
        <p:nvSpPr>
          <p:cNvPr id="106499" name="Rectangle 3">
            <a:extLst>
              <a:ext uri="{FF2B5EF4-FFF2-40B4-BE49-F238E27FC236}">
                <a16:creationId xmlns:a16="http://schemas.microsoft.com/office/drawing/2014/main" id="{B0E36FD6-F16C-41A3-954D-9837A5B1745D}"/>
              </a:ext>
            </a:extLst>
          </p:cNvPr>
          <p:cNvSpPr>
            <a:spLocks noGrp="1" noChangeArrowheads="1"/>
          </p:cNvSpPr>
          <p:nvPr>
            <p:ph type="dt" sz="quarter"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12" tIns="46407" rIns="92812" bIns="46407" numCol="1" anchor="t" anchorCtr="0" compatLnSpc="1">
            <a:prstTxWarp prst="textNoShape">
              <a:avLst/>
            </a:prstTxWarp>
          </a:bodyPr>
          <a:lstStyle>
            <a:lvl1pPr algn="r" defTabSz="930275">
              <a:defRPr sz="1200"/>
            </a:lvl1pPr>
          </a:lstStyle>
          <a:p>
            <a:pPr>
              <a:defRPr/>
            </a:pPr>
            <a:endParaRPr lang="en-US" dirty="0"/>
          </a:p>
        </p:txBody>
      </p:sp>
      <p:sp>
        <p:nvSpPr>
          <p:cNvPr id="106500" name="Rectangle 4">
            <a:extLst>
              <a:ext uri="{FF2B5EF4-FFF2-40B4-BE49-F238E27FC236}">
                <a16:creationId xmlns:a16="http://schemas.microsoft.com/office/drawing/2014/main" id="{60715D8A-21C3-4035-BE70-1E9B0635A242}"/>
              </a:ext>
            </a:extLst>
          </p:cNvPr>
          <p:cNvSpPr>
            <a:spLocks noGrp="1" noChangeArrowheads="1"/>
          </p:cNvSpPr>
          <p:nvPr>
            <p:ph type="ftr" sz="quarter" idx="2"/>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12" tIns="46407" rIns="92812" bIns="46407" numCol="1" anchor="b" anchorCtr="0" compatLnSpc="1">
            <a:prstTxWarp prst="textNoShape">
              <a:avLst/>
            </a:prstTxWarp>
          </a:bodyPr>
          <a:lstStyle>
            <a:lvl1pPr defTabSz="930275">
              <a:defRPr sz="1200"/>
            </a:lvl1pPr>
          </a:lstStyle>
          <a:p>
            <a:pPr>
              <a:defRPr/>
            </a:pPr>
            <a:endParaRPr lang="en-US" dirty="0"/>
          </a:p>
        </p:txBody>
      </p:sp>
      <p:sp>
        <p:nvSpPr>
          <p:cNvPr id="106501" name="Rectangle 5">
            <a:extLst>
              <a:ext uri="{FF2B5EF4-FFF2-40B4-BE49-F238E27FC236}">
                <a16:creationId xmlns:a16="http://schemas.microsoft.com/office/drawing/2014/main" id="{B8733844-E8C0-433F-A9D5-64BFD709CC32}"/>
              </a:ext>
            </a:extLst>
          </p:cNvPr>
          <p:cNvSpPr>
            <a:spLocks noGrp="1" noChangeArrowheads="1"/>
          </p:cNvSpPr>
          <p:nvPr>
            <p:ph type="sldNum" sz="quarter" idx="3"/>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12" tIns="46407" rIns="92812" bIns="46407" numCol="1" anchor="b" anchorCtr="0" compatLnSpc="1">
            <a:prstTxWarp prst="textNoShape">
              <a:avLst/>
            </a:prstTxWarp>
          </a:bodyPr>
          <a:lstStyle>
            <a:lvl1pPr algn="r" defTabSz="930275">
              <a:defRPr sz="1200"/>
            </a:lvl1pPr>
          </a:lstStyle>
          <a:p>
            <a:fld id="{D686DDDE-3218-4AEE-813E-63AD3F583D4C}" type="slidenum">
              <a:rPr lang="en-US" altLang="en-US"/>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D1001992-86FB-43CF-ACE2-EB240D16FE90}"/>
              </a:ext>
            </a:extLst>
          </p:cNvPr>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12" tIns="46407" rIns="92812" bIns="46407" numCol="1" anchor="t" anchorCtr="0" compatLnSpc="1">
            <a:prstTxWarp prst="textNoShape">
              <a:avLst/>
            </a:prstTxWarp>
          </a:bodyPr>
          <a:lstStyle>
            <a:lvl1pPr defTabSz="930275">
              <a:defRPr sz="1200"/>
            </a:lvl1pPr>
          </a:lstStyle>
          <a:p>
            <a:pPr>
              <a:defRPr/>
            </a:pPr>
            <a:endParaRPr lang="en-US" dirty="0"/>
          </a:p>
        </p:txBody>
      </p:sp>
      <p:sp>
        <p:nvSpPr>
          <p:cNvPr id="3075" name="Rectangle 3">
            <a:extLst>
              <a:ext uri="{FF2B5EF4-FFF2-40B4-BE49-F238E27FC236}">
                <a16:creationId xmlns:a16="http://schemas.microsoft.com/office/drawing/2014/main" id="{7039228C-5D90-405A-B18A-9B487A2A7A05}"/>
              </a:ext>
            </a:extLst>
          </p:cNvPr>
          <p:cNvSpPr>
            <a:spLocks noGrp="1" noChangeArrowheads="1"/>
          </p:cNvSpPr>
          <p:nvPr>
            <p:ph type="dt"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12" tIns="46407" rIns="92812" bIns="46407" numCol="1" anchor="t" anchorCtr="0" compatLnSpc="1">
            <a:prstTxWarp prst="textNoShape">
              <a:avLst/>
            </a:prstTxWarp>
          </a:bodyPr>
          <a:lstStyle>
            <a:lvl1pPr algn="r" defTabSz="930275">
              <a:defRPr sz="1200"/>
            </a:lvl1pPr>
          </a:lstStyle>
          <a:p>
            <a:pPr>
              <a:defRPr/>
            </a:pPr>
            <a:endParaRPr lang="en-US" dirty="0"/>
          </a:p>
        </p:txBody>
      </p:sp>
      <p:sp>
        <p:nvSpPr>
          <p:cNvPr id="36868" name="Rectangle 4">
            <a:extLst>
              <a:ext uri="{FF2B5EF4-FFF2-40B4-BE49-F238E27FC236}">
                <a16:creationId xmlns:a16="http://schemas.microsoft.com/office/drawing/2014/main" id="{15C02474-87CF-41D3-A0ED-46E6BCC7BD30}"/>
              </a:ext>
            </a:extLst>
          </p:cNvPr>
          <p:cNvSpPr>
            <a:spLocks noGrp="1" noRot="1" noChangeAspect="1" noChangeArrowheads="1" noTextEdit="1"/>
          </p:cNvSpPr>
          <p:nvPr>
            <p:ph type="sldImg" idx="2"/>
          </p:nvPr>
        </p:nvSpPr>
        <p:spPr bwMode="auto">
          <a:xfrm>
            <a:off x="1185863" y="698500"/>
            <a:ext cx="4648200" cy="34845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CC1972F6-1C10-4D8D-A77F-2AD1F398445D}"/>
              </a:ext>
            </a:extLst>
          </p:cNvPr>
          <p:cNvSpPr>
            <a:spLocks noGrp="1" noChangeArrowheads="1"/>
          </p:cNvSpPr>
          <p:nvPr>
            <p:ph type="body" sz="quarter" idx="3"/>
          </p:nvPr>
        </p:nvSpPr>
        <p:spPr bwMode="auto">
          <a:xfrm>
            <a:off x="935038" y="4414838"/>
            <a:ext cx="5140325" cy="4183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12" tIns="46407" rIns="92812" bIns="4640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01BA8F99-9E2D-4639-A4EA-324E9D36DA46}"/>
              </a:ext>
            </a:extLst>
          </p:cNvPr>
          <p:cNvSpPr>
            <a:spLocks noGrp="1" noChangeArrowheads="1"/>
          </p:cNvSpPr>
          <p:nvPr>
            <p:ph type="ftr" sz="quarter" idx="4"/>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12" tIns="46407" rIns="92812" bIns="46407" numCol="1" anchor="b" anchorCtr="0" compatLnSpc="1">
            <a:prstTxWarp prst="textNoShape">
              <a:avLst/>
            </a:prstTxWarp>
          </a:bodyPr>
          <a:lstStyle>
            <a:lvl1pPr defTabSz="930275">
              <a:defRPr sz="1200"/>
            </a:lvl1pPr>
          </a:lstStyle>
          <a:p>
            <a:pPr>
              <a:defRPr/>
            </a:pPr>
            <a:endParaRPr lang="en-US" dirty="0"/>
          </a:p>
        </p:txBody>
      </p:sp>
      <p:sp>
        <p:nvSpPr>
          <p:cNvPr id="3079" name="Rectangle 7">
            <a:extLst>
              <a:ext uri="{FF2B5EF4-FFF2-40B4-BE49-F238E27FC236}">
                <a16:creationId xmlns:a16="http://schemas.microsoft.com/office/drawing/2014/main" id="{E3ECAD14-4FAA-4571-847C-242E78075DEB}"/>
              </a:ext>
            </a:extLst>
          </p:cNvPr>
          <p:cNvSpPr>
            <a:spLocks noGrp="1" noChangeArrowheads="1"/>
          </p:cNvSpPr>
          <p:nvPr>
            <p:ph type="sldNum" sz="quarter" idx="5"/>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12" tIns="46407" rIns="92812" bIns="46407" numCol="1" anchor="b" anchorCtr="0" compatLnSpc="1">
            <a:prstTxWarp prst="textNoShape">
              <a:avLst/>
            </a:prstTxWarp>
          </a:bodyPr>
          <a:lstStyle>
            <a:lvl1pPr algn="r" defTabSz="930275">
              <a:defRPr sz="1200"/>
            </a:lvl1pPr>
          </a:lstStyle>
          <a:p>
            <a:fld id="{BDEF7F4A-624F-43DE-A3EC-7B33BA354C45}" type="slidenum">
              <a:rPr lang="en-US" altLang="en-US"/>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13BEF0B2-EDF0-4313-809A-4ADAFDDC25A2}"/>
              </a:ext>
            </a:extLst>
          </p:cNvPr>
          <p:cNvSpPr>
            <a:spLocks noGrp="1" noChangeArrowheads="1"/>
          </p:cNvSpPr>
          <p:nvPr>
            <p:ph type="sldNum" sz="quarter" idx="5"/>
          </p:nvPr>
        </p:nvSpPr>
        <p:spPr>
          <a:noFill/>
        </p:spPr>
        <p:txBody>
          <a:bodyPr/>
          <a:lstStyle>
            <a:lvl1pPr defTabSz="930275" eaLnBrk="0" hangingPunct="0">
              <a:spcBef>
                <a:spcPct val="30000"/>
              </a:spcBef>
              <a:defRPr sz="1200">
                <a:solidFill>
                  <a:schemeClr val="tx1"/>
                </a:solidFill>
                <a:latin typeface="Times New Roman" panose="02020603050405020304" pitchFamily="18" charset="0"/>
              </a:defRPr>
            </a:lvl1pPr>
            <a:lvl2pPr marL="742950" indent="-285750" defTabSz="930275" eaLnBrk="0" hangingPunct="0">
              <a:spcBef>
                <a:spcPct val="30000"/>
              </a:spcBef>
              <a:defRPr sz="1200">
                <a:solidFill>
                  <a:schemeClr val="tx1"/>
                </a:solidFill>
                <a:latin typeface="Times New Roman" panose="02020603050405020304" pitchFamily="18" charset="0"/>
              </a:defRPr>
            </a:lvl2pPr>
            <a:lvl3pPr marL="1143000" indent="-228600" defTabSz="930275" eaLnBrk="0" hangingPunct="0">
              <a:spcBef>
                <a:spcPct val="30000"/>
              </a:spcBef>
              <a:defRPr sz="1200">
                <a:solidFill>
                  <a:schemeClr val="tx1"/>
                </a:solidFill>
                <a:latin typeface="Times New Roman" panose="02020603050405020304" pitchFamily="18" charset="0"/>
              </a:defRPr>
            </a:lvl3pPr>
            <a:lvl4pPr marL="1600200" indent="-228600" defTabSz="930275" eaLnBrk="0" hangingPunct="0">
              <a:spcBef>
                <a:spcPct val="30000"/>
              </a:spcBef>
              <a:defRPr sz="1200">
                <a:solidFill>
                  <a:schemeClr val="tx1"/>
                </a:solidFill>
                <a:latin typeface="Times New Roman" panose="02020603050405020304" pitchFamily="18" charset="0"/>
              </a:defRPr>
            </a:lvl4pPr>
            <a:lvl5pPr marL="2057400" indent="-228600" defTabSz="930275" eaLnBrk="0" hangingPunct="0">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26BEFCE8-9F79-4E90-B57E-9202324DED66}" type="slidenum">
              <a:rPr lang="en-US" altLang="en-US"/>
              <a:pPr eaLnBrk="1" hangingPunct="1">
                <a:spcBef>
                  <a:spcPct val="0"/>
                </a:spcBef>
              </a:pPr>
              <a:t>1</a:t>
            </a:fld>
            <a:endParaRPr lang="en-US" altLang="en-US" dirty="0"/>
          </a:p>
        </p:txBody>
      </p:sp>
      <p:sp>
        <p:nvSpPr>
          <p:cNvPr id="37891" name="Rectangle 2">
            <a:extLst>
              <a:ext uri="{FF2B5EF4-FFF2-40B4-BE49-F238E27FC236}">
                <a16:creationId xmlns:a16="http://schemas.microsoft.com/office/drawing/2014/main" id="{9C828E81-B7C2-4836-AD85-7B7DBE5E24FC}"/>
              </a:ext>
            </a:extLst>
          </p:cNvPr>
          <p:cNvSpPr>
            <a:spLocks noGrp="1" noRot="1" noChangeAspect="1" noChangeArrowheads="1" noTextEdit="1"/>
          </p:cNvSpPr>
          <p:nvPr>
            <p:ph type="sldImg"/>
          </p:nvPr>
        </p:nvSpPr>
        <p:spPr>
          <a:xfrm>
            <a:off x="1187450" y="698500"/>
            <a:ext cx="4645025" cy="3484563"/>
          </a:xfrm>
          <a:ln/>
        </p:spPr>
      </p:sp>
      <p:sp>
        <p:nvSpPr>
          <p:cNvPr id="37892" name="Rectangle 3">
            <a:extLst>
              <a:ext uri="{FF2B5EF4-FFF2-40B4-BE49-F238E27FC236}">
                <a16:creationId xmlns:a16="http://schemas.microsoft.com/office/drawing/2014/main" id="{47545F50-75B6-4A02-87B6-4E1B28EFA0CB}"/>
              </a:ext>
            </a:extLst>
          </p:cNvPr>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EF353697-4B3B-4095-82BE-776B9FB085CE}"/>
              </a:ext>
            </a:extLst>
          </p:cNvPr>
          <p:cNvSpPr>
            <a:spLocks noGrp="1" noChangeArrowheads="1"/>
          </p:cNvSpPr>
          <p:nvPr>
            <p:ph type="sldNum" sz="quarter" idx="5"/>
          </p:nvPr>
        </p:nvSpPr>
        <p:spPr>
          <a:noFill/>
        </p:spPr>
        <p:txBody>
          <a:bodyPr/>
          <a:lstStyle>
            <a:lvl1pPr defTabSz="927100">
              <a:defRPr>
                <a:solidFill>
                  <a:schemeClr val="tx1"/>
                </a:solidFill>
                <a:latin typeface="Tahoma" panose="020B0604030504040204" pitchFamily="34" charset="0"/>
              </a:defRPr>
            </a:lvl1pPr>
            <a:lvl2pPr marL="742950" indent="-285750" defTabSz="927100">
              <a:defRPr>
                <a:solidFill>
                  <a:schemeClr val="tx1"/>
                </a:solidFill>
                <a:latin typeface="Tahoma" panose="020B0604030504040204" pitchFamily="34" charset="0"/>
              </a:defRPr>
            </a:lvl2pPr>
            <a:lvl3pPr marL="1143000" indent="-228600" defTabSz="927100">
              <a:defRPr>
                <a:solidFill>
                  <a:schemeClr val="tx1"/>
                </a:solidFill>
                <a:latin typeface="Tahoma" panose="020B0604030504040204" pitchFamily="34" charset="0"/>
              </a:defRPr>
            </a:lvl3pPr>
            <a:lvl4pPr marL="1600200" indent="-228600" defTabSz="927100">
              <a:defRPr>
                <a:solidFill>
                  <a:schemeClr val="tx1"/>
                </a:solidFill>
                <a:latin typeface="Tahoma" panose="020B0604030504040204" pitchFamily="34" charset="0"/>
              </a:defRPr>
            </a:lvl4pPr>
            <a:lvl5pPr marL="2057400" indent="-228600" defTabSz="927100">
              <a:defRPr>
                <a:solidFill>
                  <a:schemeClr val="tx1"/>
                </a:solidFill>
                <a:latin typeface="Tahoma" panose="020B0604030504040204" pitchFamily="34" charset="0"/>
              </a:defRPr>
            </a:lvl5pPr>
            <a:lvl6pPr marL="2514600" indent="-228600" defTabSz="927100" eaLnBrk="0" fontAlgn="base" hangingPunct="0">
              <a:spcBef>
                <a:spcPct val="0"/>
              </a:spcBef>
              <a:spcAft>
                <a:spcPct val="0"/>
              </a:spcAft>
              <a:defRPr>
                <a:solidFill>
                  <a:schemeClr val="tx1"/>
                </a:solidFill>
                <a:latin typeface="Tahoma" panose="020B0604030504040204" pitchFamily="34" charset="0"/>
              </a:defRPr>
            </a:lvl6pPr>
            <a:lvl7pPr marL="2971800" indent="-228600" defTabSz="927100" eaLnBrk="0" fontAlgn="base" hangingPunct="0">
              <a:spcBef>
                <a:spcPct val="0"/>
              </a:spcBef>
              <a:spcAft>
                <a:spcPct val="0"/>
              </a:spcAft>
              <a:defRPr>
                <a:solidFill>
                  <a:schemeClr val="tx1"/>
                </a:solidFill>
                <a:latin typeface="Tahoma" panose="020B0604030504040204" pitchFamily="34" charset="0"/>
              </a:defRPr>
            </a:lvl7pPr>
            <a:lvl8pPr marL="3429000" indent="-228600" defTabSz="927100" eaLnBrk="0" fontAlgn="base" hangingPunct="0">
              <a:spcBef>
                <a:spcPct val="0"/>
              </a:spcBef>
              <a:spcAft>
                <a:spcPct val="0"/>
              </a:spcAft>
              <a:defRPr>
                <a:solidFill>
                  <a:schemeClr val="tx1"/>
                </a:solidFill>
                <a:latin typeface="Tahoma" panose="020B0604030504040204" pitchFamily="34" charset="0"/>
              </a:defRPr>
            </a:lvl8pPr>
            <a:lvl9pPr marL="3886200" indent="-228600" defTabSz="927100" eaLnBrk="0" fontAlgn="base" hangingPunct="0">
              <a:spcBef>
                <a:spcPct val="0"/>
              </a:spcBef>
              <a:spcAft>
                <a:spcPct val="0"/>
              </a:spcAft>
              <a:defRPr>
                <a:solidFill>
                  <a:schemeClr val="tx1"/>
                </a:solidFill>
                <a:latin typeface="Tahoma" panose="020B0604030504040204" pitchFamily="34" charset="0"/>
              </a:defRPr>
            </a:lvl9pPr>
          </a:lstStyle>
          <a:p>
            <a:fld id="{0E9926A1-9C21-44E4-BA41-F645850444E1}" type="slidenum">
              <a:rPr lang="en-US" altLang="en-US">
                <a:latin typeface="Verdana" panose="020B0604030504040204" pitchFamily="34" charset="0"/>
              </a:rPr>
              <a:pPr/>
              <a:t>42</a:t>
            </a:fld>
            <a:endParaRPr lang="en-US" altLang="en-US" dirty="0">
              <a:latin typeface="Verdana" panose="020B0604030504040204" pitchFamily="34" charset="0"/>
            </a:endParaRPr>
          </a:p>
        </p:txBody>
      </p:sp>
      <p:sp>
        <p:nvSpPr>
          <p:cNvPr id="55299" name="Rectangle 2">
            <a:extLst>
              <a:ext uri="{FF2B5EF4-FFF2-40B4-BE49-F238E27FC236}">
                <a16:creationId xmlns:a16="http://schemas.microsoft.com/office/drawing/2014/main" id="{5C589E23-F87C-4526-B72D-19AE9201F6AB}"/>
              </a:ext>
            </a:extLst>
          </p:cNvPr>
          <p:cNvSpPr>
            <a:spLocks noGrp="1" noRot="1" noChangeAspect="1" noChangeArrowheads="1" noTextEdit="1"/>
          </p:cNvSpPr>
          <p:nvPr>
            <p:ph type="sldImg"/>
          </p:nvPr>
        </p:nvSpPr>
        <p:spPr>
          <a:xfrm>
            <a:off x="1187450" y="698500"/>
            <a:ext cx="4645025" cy="3484563"/>
          </a:xfrm>
          <a:ln/>
        </p:spPr>
      </p:sp>
      <p:sp>
        <p:nvSpPr>
          <p:cNvPr id="55300" name="Rectangle 3">
            <a:extLst>
              <a:ext uri="{FF2B5EF4-FFF2-40B4-BE49-F238E27FC236}">
                <a16:creationId xmlns:a16="http://schemas.microsoft.com/office/drawing/2014/main" id="{83EDB3FF-63AD-4854-B95B-34ADAABF6719}"/>
              </a:ext>
            </a:extLst>
          </p:cNvPr>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E01CF397-ECA0-429E-AC4A-CF99F1167CC5}"/>
              </a:ext>
            </a:extLst>
          </p:cNvPr>
          <p:cNvSpPr>
            <a:spLocks noGrp="1" noChangeArrowheads="1"/>
          </p:cNvSpPr>
          <p:nvPr>
            <p:ph type="sldNum" sz="quarter" idx="5"/>
          </p:nvPr>
        </p:nvSpPr>
        <p:spPr>
          <a:noFill/>
        </p:spPr>
        <p:txBody>
          <a:bodyPr/>
          <a:lstStyle>
            <a:lvl1pPr defTabSz="927100">
              <a:defRPr>
                <a:solidFill>
                  <a:schemeClr val="tx1"/>
                </a:solidFill>
                <a:latin typeface="Tahoma" panose="020B0604030504040204" pitchFamily="34" charset="0"/>
              </a:defRPr>
            </a:lvl1pPr>
            <a:lvl2pPr marL="742950" indent="-285750" defTabSz="927100">
              <a:defRPr>
                <a:solidFill>
                  <a:schemeClr val="tx1"/>
                </a:solidFill>
                <a:latin typeface="Tahoma" panose="020B0604030504040204" pitchFamily="34" charset="0"/>
              </a:defRPr>
            </a:lvl2pPr>
            <a:lvl3pPr marL="1143000" indent="-228600" defTabSz="927100">
              <a:defRPr>
                <a:solidFill>
                  <a:schemeClr val="tx1"/>
                </a:solidFill>
                <a:latin typeface="Tahoma" panose="020B0604030504040204" pitchFamily="34" charset="0"/>
              </a:defRPr>
            </a:lvl3pPr>
            <a:lvl4pPr marL="1600200" indent="-228600" defTabSz="927100">
              <a:defRPr>
                <a:solidFill>
                  <a:schemeClr val="tx1"/>
                </a:solidFill>
                <a:latin typeface="Tahoma" panose="020B0604030504040204" pitchFamily="34" charset="0"/>
              </a:defRPr>
            </a:lvl4pPr>
            <a:lvl5pPr marL="2057400" indent="-228600" defTabSz="927100">
              <a:defRPr>
                <a:solidFill>
                  <a:schemeClr val="tx1"/>
                </a:solidFill>
                <a:latin typeface="Tahoma" panose="020B0604030504040204" pitchFamily="34" charset="0"/>
              </a:defRPr>
            </a:lvl5pPr>
            <a:lvl6pPr marL="2514600" indent="-228600" defTabSz="927100" eaLnBrk="0" fontAlgn="base" hangingPunct="0">
              <a:spcBef>
                <a:spcPct val="0"/>
              </a:spcBef>
              <a:spcAft>
                <a:spcPct val="0"/>
              </a:spcAft>
              <a:defRPr>
                <a:solidFill>
                  <a:schemeClr val="tx1"/>
                </a:solidFill>
                <a:latin typeface="Tahoma" panose="020B0604030504040204" pitchFamily="34" charset="0"/>
              </a:defRPr>
            </a:lvl6pPr>
            <a:lvl7pPr marL="2971800" indent="-228600" defTabSz="927100" eaLnBrk="0" fontAlgn="base" hangingPunct="0">
              <a:spcBef>
                <a:spcPct val="0"/>
              </a:spcBef>
              <a:spcAft>
                <a:spcPct val="0"/>
              </a:spcAft>
              <a:defRPr>
                <a:solidFill>
                  <a:schemeClr val="tx1"/>
                </a:solidFill>
                <a:latin typeface="Tahoma" panose="020B0604030504040204" pitchFamily="34" charset="0"/>
              </a:defRPr>
            </a:lvl7pPr>
            <a:lvl8pPr marL="3429000" indent="-228600" defTabSz="927100" eaLnBrk="0" fontAlgn="base" hangingPunct="0">
              <a:spcBef>
                <a:spcPct val="0"/>
              </a:spcBef>
              <a:spcAft>
                <a:spcPct val="0"/>
              </a:spcAft>
              <a:defRPr>
                <a:solidFill>
                  <a:schemeClr val="tx1"/>
                </a:solidFill>
                <a:latin typeface="Tahoma" panose="020B0604030504040204" pitchFamily="34" charset="0"/>
              </a:defRPr>
            </a:lvl8pPr>
            <a:lvl9pPr marL="3886200" indent="-228600" defTabSz="927100" eaLnBrk="0" fontAlgn="base" hangingPunct="0">
              <a:spcBef>
                <a:spcPct val="0"/>
              </a:spcBef>
              <a:spcAft>
                <a:spcPct val="0"/>
              </a:spcAft>
              <a:defRPr>
                <a:solidFill>
                  <a:schemeClr val="tx1"/>
                </a:solidFill>
                <a:latin typeface="Tahoma" panose="020B0604030504040204" pitchFamily="34" charset="0"/>
              </a:defRPr>
            </a:lvl9pPr>
          </a:lstStyle>
          <a:p>
            <a:fld id="{CF54D540-AB47-4644-AEDE-53EAA9883BDA}" type="slidenum">
              <a:rPr lang="en-US" altLang="en-US">
                <a:latin typeface="Verdana" panose="020B0604030504040204" pitchFamily="34" charset="0"/>
              </a:rPr>
              <a:pPr/>
              <a:t>43</a:t>
            </a:fld>
            <a:endParaRPr lang="en-US" altLang="en-US" dirty="0">
              <a:latin typeface="Verdana" panose="020B0604030504040204" pitchFamily="34" charset="0"/>
            </a:endParaRPr>
          </a:p>
        </p:txBody>
      </p:sp>
      <p:sp>
        <p:nvSpPr>
          <p:cNvPr id="57347" name="Rectangle 2">
            <a:extLst>
              <a:ext uri="{FF2B5EF4-FFF2-40B4-BE49-F238E27FC236}">
                <a16:creationId xmlns:a16="http://schemas.microsoft.com/office/drawing/2014/main" id="{A6E25507-DC04-4A9F-832D-E20DFF991B08}"/>
              </a:ext>
            </a:extLst>
          </p:cNvPr>
          <p:cNvSpPr>
            <a:spLocks noGrp="1" noRot="1" noChangeAspect="1" noChangeArrowheads="1" noTextEdit="1"/>
          </p:cNvSpPr>
          <p:nvPr>
            <p:ph type="sldImg"/>
          </p:nvPr>
        </p:nvSpPr>
        <p:spPr>
          <a:xfrm>
            <a:off x="1187450" y="698500"/>
            <a:ext cx="4645025" cy="3484563"/>
          </a:xfrm>
          <a:ln/>
        </p:spPr>
      </p:sp>
      <p:sp>
        <p:nvSpPr>
          <p:cNvPr id="57348" name="Rectangle 3">
            <a:extLst>
              <a:ext uri="{FF2B5EF4-FFF2-40B4-BE49-F238E27FC236}">
                <a16:creationId xmlns:a16="http://schemas.microsoft.com/office/drawing/2014/main" id="{BBF3023C-81B6-461C-8319-90316C8380D6}"/>
              </a:ext>
            </a:extLst>
          </p:cNvPr>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9286357E-4D71-4C61-8715-3EDF3CA5BF4C}"/>
              </a:ext>
            </a:extLst>
          </p:cNvPr>
          <p:cNvSpPr>
            <a:spLocks noGrp="1" noChangeArrowheads="1"/>
          </p:cNvSpPr>
          <p:nvPr>
            <p:ph type="sldNum" sz="quarter" idx="5"/>
          </p:nvPr>
        </p:nvSpPr>
        <p:spPr>
          <a:noFill/>
        </p:spPr>
        <p:txBody>
          <a:bodyPr/>
          <a:lstStyle>
            <a:lvl1pPr defTabSz="927100">
              <a:defRPr>
                <a:solidFill>
                  <a:schemeClr val="tx1"/>
                </a:solidFill>
                <a:latin typeface="Tahoma" panose="020B0604030504040204" pitchFamily="34" charset="0"/>
              </a:defRPr>
            </a:lvl1pPr>
            <a:lvl2pPr marL="742950" indent="-285750" defTabSz="927100">
              <a:defRPr>
                <a:solidFill>
                  <a:schemeClr val="tx1"/>
                </a:solidFill>
                <a:latin typeface="Tahoma" panose="020B0604030504040204" pitchFamily="34" charset="0"/>
              </a:defRPr>
            </a:lvl2pPr>
            <a:lvl3pPr marL="1143000" indent="-228600" defTabSz="927100">
              <a:defRPr>
                <a:solidFill>
                  <a:schemeClr val="tx1"/>
                </a:solidFill>
                <a:latin typeface="Tahoma" panose="020B0604030504040204" pitchFamily="34" charset="0"/>
              </a:defRPr>
            </a:lvl3pPr>
            <a:lvl4pPr marL="1600200" indent="-228600" defTabSz="927100">
              <a:defRPr>
                <a:solidFill>
                  <a:schemeClr val="tx1"/>
                </a:solidFill>
                <a:latin typeface="Tahoma" panose="020B0604030504040204" pitchFamily="34" charset="0"/>
              </a:defRPr>
            </a:lvl4pPr>
            <a:lvl5pPr marL="2057400" indent="-228600" defTabSz="927100">
              <a:defRPr>
                <a:solidFill>
                  <a:schemeClr val="tx1"/>
                </a:solidFill>
                <a:latin typeface="Tahoma" panose="020B0604030504040204" pitchFamily="34" charset="0"/>
              </a:defRPr>
            </a:lvl5pPr>
            <a:lvl6pPr marL="2514600" indent="-228600" defTabSz="927100" eaLnBrk="0" fontAlgn="base" hangingPunct="0">
              <a:spcBef>
                <a:spcPct val="0"/>
              </a:spcBef>
              <a:spcAft>
                <a:spcPct val="0"/>
              </a:spcAft>
              <a:defRPr>
                <a:solidFill>
                  <a:schemeClr val="tx1"/>
                </a:solidFill>
                <a:latin typeface="Tahoma" panose="020B0604030504040204" pitchFamily="34" charset="0"/>
              </a:defRPr>
            </a:lvl6pPr>
            <a:lvl7pPr marL="2971800" indent="-228600" defTabSz="927100" eaLnBrk="0" fontAlgn="base" hangingPunct="0">
              <a:spcBef>
                <a:spcPct val="0"/>
              </a:spcBef>
              <a:spcAft>
                <a:spcPct val="0"/>
              </a:spcAft>
              <a:defRPr>
                <a:solidFill>
                  <a:schemeClr val="tx1"/>
                </a:solidFill>
                <a:latin typeface="Tahoma" panose="020B0604030504040204" pitchFamily="34" charset="0"/>
              </a:defRPr>
            </a:lvl7pPr>
            <a:lvl8pPr marL="3429000" indent="-228600" defTabSz="927100" eaLnBrk="0" fontAlgn="base" hangingPunct="0">
              <a:spcBef>
                <a:spcPct val="0"/>
              </a:spcBef>
              <a:spcAft>
                <a:spcPct val="0"/>
              </a:spcAft>
              <a:defRPr>
                <a:solidFill>
                  <a:schemeClr val="tx1"/>
                </a:solidFill>
                <a:latin typeface="Tahoma" panose="020B0604030504040204" pitchFamily="34" charset="0"/>
              </a:defRPr>
            </a:lvl8pPr>
            <a:lvl9pPr marL="3886200" indent="-228600" defTabSz="927100" eaLnBrk="0" fontAlgn="base" hangingPunct="0">
              <a:spcBef>
                <a:spcPct val="0"/>
              </a:spcBef>
              <a:spcAft>
                <a:spcPct val="0"/>
              </a:spcAft>
              <a:defRPr>
                <a:solidFill>
                  <a:schemeClr val="tx1"/>
                </a:solidFill>
                <a:latin typeface="Tahoma" panose="020B0604030504040204" pitchFamily="34" charset="0"/>
              </a:defRPr>
            </a:lvl9pPr>
          </a:lstStyle>
          <a:p>
            <a:fld id="{EBC18B99-3A91-4FC8-822D-8BDCD12913A8}" type="slidenum">
              <a:rPr lang="en-US" altLang="en-US">
                <a:latin typeface="Verdana" panose="020B0604030504040204" pitchFamily="34" charset="0"/>
              </a:rPr>
              <a:pPr/>
              <a:t>44</a:t>
            </a:fld>
            <a:endParaRPr lang="en-US" altLang="en-US" dirty="0">
              <a:latin typeface="Verdana" panose="020B0604030504040204" pitchFamily="34" charset="0"/>
            </a:endParaRPr>
          </a:p>
        </p:txBody>
      </p:sp>
      <p:sp>
        <p:nvSpPr>
          <p:cNvPr id="59395" name="Rectangle 2">
            <a:extLst>
              <a:ext uri="{FF2B5EF4-FFF2-40B4-BE49-F238E27FC236}">
                <a16:creationId xmlns:a16="http://schemas.microsoft.com/office/drawing/2014/main" id="{A981DEFF-8B1D-45E4-9970-ED476FD8CDC7}"/>
              </a:ext>
            </a:extLst>
          </p:cNvPr>
          <p:cNvSpPr>
            <a:spLocks noGrp="1" noRot="1" noChangeAspect="1" noChangeArrowheads="1" noTextEdit="1"/>
          </p:cNvSpPr>
          <p:nvPr>
            <p:ph type="sldImg"/>
          </p:nvPr>
        </p:nvSpPr>
        <p:spPr>
          <a:xfrm>
            <a:off x="1187450" y="698500"/>
            <a:ext cx="4645025" cy="3484563"/>
          </a:xfrm>
          <a:ln/>
        </p:spPr>
      </p:sp>
      <p:sp>
        <p:nvSpPr>
          <p:cNvPr id="59396" name="Rectangle 3">
            <a:extLst>
              <a:ext uri="{FF2B5EF4-FFF2-40B4-BE49-F238E27FC236}">
                <a16:creationId xmlns:a16="http://schemas.microsoft.com/office/drawing/2014/main" id="{1B7A0166-952E-40F7-98F4-2E02E84DF604}"/>
              </a:ext>
            </a:extLst>
          </p:cNvPr>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F5EF1860-A0EF-4981-A69C-A4FC89853BDC}"/>
              </a:ext>
            </a:extLst>
          </p:cNvPr>
          <p:cNvSpPr>
            <a:spLocks noGrp="1" noChangeArrowheads="1"/>
          </p:cNvSpPr>
          <p:nvPr>
            <p:ph type="sldNum" sz="quarter" idx="5"/>
          </p:nvPr>
        </p:nvSpPr>
        <p:spPr>
          <a:noFill/>
        </p:spPr>
        <p:txBody>
          <a:bodyPr/>
          <a:lstStyle>
            <a:lvl1pPr defTabSz="927100">
              <a:defRPr>
                <a:solidFill>
                  <a:schemeClr val="tx1"/>
                </a:solidFill>
                <a:latin typeface="Tahoma" panose="020B0604030504040204" pitchFamily="34" charset="0"/>
              </a:defRPr>
            </a:lvl1pPr>
            <a:lvl2pPr marL="742950" indent="-285750" defTabSz="927100">
              <a:defRPr>
                <a:solidFill>
                  <a:schemeClr val="tx1"/>
                </a:solidFill>
                <a:latin typeface="Tahoma" panose="020B0604030504040204" pitchFamily="34" charset="0"/>
              </a:defRPr>
            </a:lvl2pPr>
            <a:lvl3pPr marL="1143000" indent="-228600" defTabSz="927100">
              <a:defRPr>
                <a:solidFill>
                  <a:schemeClr val="tx1"/>
                </a:solidFill>
                <a:latin typeface="Tahoma" panose="020B0604030504040204" pitchFamily="34" charset="0"/>
              </a:defRPr>
            </a:lvl3pPr>
            <a:lvl4pPr marL="1600200" indent="-228600" defTabSz="927100">
              <a:defRPr>
                <a:solidFill>
                  <a:schemeClr val="tx1"/>
                </a:solidFill>
                <a:latin typeface="Tahoma" panose="020B0604030504040204" pitchFamily="34" charset="0"/>
              </a:defRPr>
            </a:lvl4pPr>
            <a:lvl5pPr marL="2057400" indent="-228600" defTabSz="927100">
              <a:defRPr>
                <a:solidFill>
                  <a:schemeClr val="tx1"/>
                </a:solidFill>
                <a:latin typeface="Tahoma" panose="020B0604030504040204" pitchFamily="34" charset="0"/>
              </a:defRPr>
            </a:lvl5pPr>
            <a:lvl6pPr marL="2514600" indent="-228600" defTabSz="927100" eaLnBrk="0" fontAlgn="base" hangingPunct="0">
              <a:spcBef>
                <a:spcPct val="0"/>
              </a:spcBef>
              <a:spcAft>
                <a:spcPct val="0"/>
              </a:spcAft>
              <a:defRPr>
                <a:solidFill>
                  <a:schemeClr val="tx1"/>
                </a:solidFill>
                <a:latin typeface="Tahoma" panose="020B0604030504040204" pitchFamily="34" charset="0"/>
              </a:defRPr>
            </a:lvl6pPr>
            <a:lvl7pPr marL="2971800" indent="-228600" defTabSz="927100" eaLnBrk="0" fontAlgn="base" hangingPunct="0">
              <a:spcBef>
                <a:spcPct val="0"/>
              </a:spcBef>
              <a:spcAft>
                <a:spcPct val="0"/>
              </a:spcAft>
              <a:defRPr>
                <a:solidFill>
                  <a:schemeClr val="tx1"/>
                </a:solidFill>
                <a:latin typeface="Tahoma" panose="020B0604030504040204" pitchFamily="34" charset="0"/>
              </a:defRPr>
            </a:lvl7pPr>
            <a:lvl8pPr marL="3429000" indent="-228600" defTabSz="927100" eaLnBrk="0" fontAlgn="base" hangingPunct="0">
              <a:spcBef>
                <a:spcPct val="0"/>
              </a:spcBef>
              <a:spcAft>
                <a:spcPct val="0"/>
              </a:spcAft>
              <a:defRPr>
                <a:solidFill>
                  <a:schemeClr val="tx1"/>
                </a:solidFill>
                <a:latin typeface="Tahoma" panose="020B0604030504040204" pitchFamily="34" charset="0"/>
              </a:defRPr>
            </a:lvl8pPr>
            <a:lvl9pPr marL="3886200" indent="-228600" defTabSz="927100" eaLnBrk="0" fontAlgn="base" hangingPunct="0">
              <a:spcBef>
                <a:spcPct val="0"/>
              </a:spcBef>
              <a:spcAft>
                <a:spcPct val="0"/>
              </a:spcAft>
              <a:defRPr>
                <a:solidFill>
                  <a:schemeClr val="tx1"/>
                </a:solidFill>
                <a:latin typeface="Tahoma" panose="020B0604030504040204" pitchFamily="34" charset="0"/>
              </a:defRPr>
            </a:lvl9pPr>
          </a:lstStyle>
          <a:p>
            <a:fld id="{9F96DE78-C1D9-4880-B99C-71E3296BCBAB}" type="slidenum">
              <a:rPr lang="en-US" altLang="en-US">
                <a:latin typeface="Verdana" panose="020B0604030504040204" pitchFamily="34" charset="0"/>
              </a:rPr>
              <a:pPr/>
              <a:t>45</a:t>
            </a:fld>
            <a:endParaRPr lang="en-US" altLang="en-US" dirty="0">
              <a:latin typeface="Verdana" panose="020B0604030504040204" pitchFamily="34" charset="0"/>
            </a:endParaRPr>
          </a:p>
        </p:txBody>
      </p:sp>
      <p:sp>
        <p:nvSpPr>
          <p:cNvPr id="73731" name="Rectangle 2">
            <a:extLst>
              <a:ext uri="{FF2B5EF4-FFF2-40B4-BE49-F238E27FC236}">
                <a16:creationId xmlns:a16="http://schemas.microsoft.com/office/drawing/2014/main" id="{7F7F48B5-FD2D-49B2-BC03-366412E04A02}"/>
              </a:ext>
            </a:extLst>
          </p:cNvPr>
          <p:cNvSpPr>
            <a:spLocks noGrp="1" noRot="1" noChangeAspect="1" noChangeArrowheads="1" noTextEdit="1"/>
          </p:cNvSpPr>
          <p:nvPr>
            <p:ph type="sldImg"/>
          </p:nvPr>
        </p:nvSpPr>
        <p:spPr>
          <a:xfrm>
            <a:off x="1187450" y="698500"/>
            <a:ext cx="4645025" cy="3484563"/>
          </a:xfrm>
          <a:ln/>
        </p:spPr>
      </p:sp>
      <p:sp>
        <p:nvSpPr>
          <p:cNvPr id="73732" name="Rectangle 3">
            <a:extLst>
              <a:ext uri="{FF2B5EF4-FFF2-40B4-BE49-F238E27FC236}">
                <a16:creationId xmlns:a16="http://schemas.microsoft.com/office/drawing/2014/main" id="{C8B9CD12-38D1-4996-83C8-BB2554C358A0}"/>
              </a:ext>
            </a:extLst>
          </p:cNvPr>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04B5EC38-4A91-4C39-B8A3-530BEE230312}"/>
              </a:ext>
            </a:extLst>
          </p:cNvPr>
          <p:cNvSpPr>
            <a:spLocks noGrp="1" noChangeArrowheads="1"/>
          </p:cNvSpPr>
          <p:nvPr>
            <p:ph type="sldNum" sz="quarter" idx="5"/>
          </p:nvPr>
        </p:nvSpPr>
        <p:spPr>
          <a:noFill/>
        </p:spPr>
        <p:txBody>
          <a:bodyPr/>
          <a:lstStyle>
            <a:lvl1pPr defTabSz="927100">
              <a:defRPr>
                <a:solidFill>
                  <a:schemeClr val="tx1"/>
                </a:solidFill>
                <a:latin typeface="Tahoma" panose="020B0604030504040204" pitchFamily="34" charset="0"/>
              </a:defRPr>
            </a:lvl1pPr>
            <a:lvl2pPr marL="742950" indent="-285750" defTabSz="927100">
              <a:defRPr>
                <a:solidFill>
                  <a:schemeClr val="tx1"/>
                </a:solidFill>
                <a:latin typeface="Tahoma" panose="020B0604030504040204" pitchFamily="34" charset="0"/>
              </a:defRPr>
            </a:lvl2pPr>
            <a:lvl3pPr marL="1143000" indent="-228600" defTabSz="927100">
              <a:defRPr>
                <a:solidFill>
                  <a:schemeClr val="tx1"/>
                </a:solidFill>
                <a:latin typeface="Tahoma" panose="020B0604030504040204" pitchFamily="34" charset="0"/>
              </a:defRPr>
            </a:lvl3pPr>
            <a:lvl4pPr marL="1600200" indent="-228600" defTabSz="927100">
              <a:defRPr>
                <a:solidFill>
                  <a:schemeClr val="tx1"/>
                </a:solidFill>
                <a:latin typeface="Tahoma" panose="020B0604030504040204" pitchFamily="34" charset="0"/>
              </a:defRPr>
            </a:lvl4pPr>
            <a:lvl5pPr marL="2057400" indent="-228600" defTabSz="927100">
              <a:defRPr>
                <a:solidFill>
                  <a:schemeClr val="tx1"/>
                </a:solidFill>
                <a:latin typeface="Tahoma" panose="020B0604030504040204" pitchFamily="34" charset="0"/>
              </a:defRPr>
            </a:lvl5pPr>
            <a:lvl6pPr marL="2514600" indent="-228600" defTabSz="927100" eaLnBrk="0" fontAlgn="base" hangingPunct="0">
              <a:spcBef>
                <a:spcPct val="0"/>
              </a:spcBef>
              <a:spcAft>
                <a:spcPct val="0"/>
              </a:spcAft>
              <a:defRPr>
                <a:solidFill>
                  <a:schemeClr val="tx1"/>
                </a:solidFill>
                <a:latin typeface="Tahoma" panose="020B0604030504040204" pitchFamily="34" charset="0"/>
              </a:defRPr>
            </a:lvl6pPr>
            <a:lvl7pPr marL="2971800" indent="-228600" defTabSz="927100" eaLnBrk="0" fontAlgn="base" hangingPunct="0">
              <a:spcBef>
                <a:spcPct val="0"/>
              </a:spcBef>
              <a:spcAft>
                <a:spcPct val="0"/>
              </a:spcAft>
              <a:defRPr>
                <a:solidFill>
                  <a:schemeClr val="tx1"/>
                </a:solidFill>
                <a:latin typeface="Tahoma" panose="020B0604030504040204" pitchFamily="34" charset="0"/>
              </a:defRPr>
            </a:lvl7pPr>
            <a:lvl8pPr marL="3429000" indent="-228600" defTabSz="927100" eaLnBrk="0" fontAlgn="base" hangingPunct="0">
              <a:spcBef>
                <a:spcPct val="0"/>
              </a:spcBef>
              <a:spcAft>
                <a:spcPct val="0"/>
              </a:spcAft>
              <a:defRPr>
                <a:solidFill>
                  <a:schemeClr val="tx1"/>
                </a:solidFill>
                <a:latin typeface="Tahoma" panose="020B0604030504040204" pitchFamily="34" charset="0"/>
              </a:defRPr>
            </a:lvl8pPr>
            <a:lvl9pPr marL="3886200" indent="-228600" defTabSz="927100" eaLnBrk="0" fontAlgn="base" hangingPunct="0">
              <a:spcBef>
                <a:spcPct val="0"/>
              </a:spcBef>
              <a:spcAft>
                <a:spcPct val="0"/>
              </a:spcAft>
              <a:defRPr>
                <a:solidFill>
                  <a:schemeClr val="tx1"/>
                </a:solidFill>
                <a:latin typeface="Tahoma" panose="020B0604030504040204" pitchFamily="34" charset="0"/>
              </a:defRPr>
            </a:lvl9pPr>
          </a:lstStyle>
          <a:p>
            <a:fld id="{7E6F9E8D-2855-4FA4-9DD6-A66CFD7E2DA7}" type="slidenum">
              <a:rPr lang="en-US" altLang="en-US">
                <a:latin typeface="Verdana" panose="020B0604030504040204" pitchFamily="34" charset="0"/>
              </a:rPr>
              <a:pPr/>
              <a:t>49</a:t>
            </a:fld>
            <a:endParaRPr lang="en-US" altLang="en-US" dirty="0">
              <a:latin typeface="Verdana" panose="020B0604030504040204" pitchFamily="34" charset="0"/>
            </a:endParaRPr>
          </a:p>
        </p:txBody>
      </p:sp>
      <p:sp>
        <p:nvSpPr>
          <p:cNvPr id="80899" name="Rectangle 2">
            <a:extLst>
              <a:ext uri="{FF2B5EF4-FFF2-40B4-BE49-F238E27FC236}">
                <a16:creationId xmlns:a16="http://schemas.microsoft.com/office/drawing/2014/main" id="{E3774FE7-01FD-4934-B34F-505396FABC1F}"/>
              </a:ext>
            </a:extLst>
          </p:cNvPr>
          <p:cNvSpPr>
            <a:spLocks noGrp="1" noRot="1" noChangeAspect="1" noChangeArrowheads="1" noTextEdit="1"/>
          </p:cNvSpPr>
          <p:nvPr>
            <p:ph type="sldImg"/>
          </p:nvPr>
        </p:nvSpPr>
        <p:spPr>
          <a:xfrm>
            <a:off x="1187450" y="698500"/>
            <a:ext cx="4645025" cy="3484563"/>
          </a:xfrm>
          <a:ln/>
        </p:spPr>
      </p:sp>
      <p:sp>
        <p:nvSpPr>
          <p:cNvPr id="80900" name="Rectangle 3">
            <a:extLst>
              <a:ext uri="{FF2B5EF4-FFF2-40B4-BE49-F238E27FC236}">
                <a16:creationId xmlns:a16="http://schemas.microsoft.com/office/drawing/2014/main" id="{B9BE5916-830E-4C63-B4EC-E9CE562DAA17}"/>
              </a:ext>
            </a:extLst>
          </p:cNvPr>
          <p:cNvSpPr>
            <a:spLocks noGrp="1" noChangeArrowheads="1"/>
          </p:cNvSpPr>
          <p:nvPr>
            <p:ph type="body" idx="1"/>
          </p:nvPr>
        </p:nvSpPr>
        <p:spPr>
          <a:noFill/>
        </p:spPr>
        <p:txBody>
          <a:bodyPr/>
          <a:lstStyle/>
          <a:p>
            <a:pPr eaLnBrk="1" hangingPunct="1"/>
            <a:r>
              <a:rPr lang="en-US" altLang="en-US" dirty="0">
                <a:solidFill>
                  <a:srgbClr val="000000"/>
                </a:solidFill>
                <a:cs typeface="Times New Roman" panose="02020603050405020304" pitchFamily="18" charset="0"/>
              </a:rPr>
              <a:t>Good cause is generally a reason that would prevent a person from attending to important business, e.g., serious illness or death in the family. 20 C.F.R. §§ 404.911, 416.1411. The SSA must also consider the effect of any mental, physical, educational, or linguistic limitations on the individual’s ability to timely file and find “good cause” in situations where an individual’s ability to comply with the appeal process has been compromised by any of these, or similar, factors.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0616469F-1349-488D-A49B-17002646CBD2}"/>
              </a:ext>
            </a:extLst>
          </p:cNvPr>
          <p:cNvSpPr>
            <a:spLocks noGrp="1" noChangeArrowheads="1"/>
          </p:cNvSpPr>
          <p:nvPr>
            <p:ph type="sldNum" sz="quarter" idx="5"/>
          </p:nvPr>
        </p:nvSpPr>
        <p:spPr>
          <a:noFill/>
        </p:spPr>
        <p:txBody>
          <a:bodyPr/>
          <a:lstStyle>
            <a:lvl1pPr defTabSz="930275" eaLnBrk="0" hangingPunct="0">
              <a:spcBef>
                <a:spcPct val="30000"/>
              </a:spcBef>
              <a:defRPr sz="1200">
                <a:solidFill>
                  <a:schemeClr val="tx1"/>
                </a:solidFill>
                <a:latin typeface="Times New Roman" panose="02020603050405020304" pitchFamily="18" charset="0"/>
              </a:defRPr>
            </a:lvl1pPr>
            <a:lvl2pPr marL="742950" indent="-285750" defTabSz="930275" eaLnBrk="0" hangingPunct="0">
              <a:spcBef>
                <a:spcPct val="30000"/>
              </a:spcBef>
              <a:defRPr sz="1200">
                <a:solidFill>
                  <a:schemeClr val="tx1"/>
                </a:solidFill>
                <a:latin typeface="Times New Roman" panose="02020603050405020304" pitchFamily="18" charset="0"/>
              </a:defRPr>
            </a:lvl2pPr>
            <a:lvl3pPr marL="1143000" indent="-228600" defTabSz="930275" eaLnBrk="0" hangingPunct="0">
              <a:spcBef>
                <a:spcPct val="30000"/>
              </a:spcBef>
              <a:defRPr sz="1200">
                <a:solidFill>
                  <a:schemeClr val="tx1"/>
                </a:solidFill>
                <a:latin typeface="Times New Roman" panose="02020603050405020304" pitchFamily="18" charset="0"/>
              </a:defRPr>
            </a:lvl3pPr>
            <a:lvl4pPr marL="1600200" indent="-228600" defTabSz="930275" eaLnBrk="0" hangingPunct="0">
              <a:spcBef>
                <a:spcPct val="30000"/>
              </a:spcBef>
              <a:defRPr sz="1200">
                <a:solidFill>
                  <a:schemeClr val="tx1"/>
                </a:solidFill>
                <a:latin typeface="Times New Roman" panose="02020603050405020304" pitchFamily="18" charset="0"/>
              </a:defRPr>
            </a:lvl4pPr>
            <a:lvl5pPr marL="2057400" indent="-228600" defTabSz="930275" eaLnBrk="0" hangingPunct="0">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0588BD8E-A177-4D1B-A098-FC906981C6AA}" type="slidenum">
              <a:rPr lang="en-US" altLang="en-US"/>
              <a:pPr eaLnBrk="1" hangingPunct="1">
                <a:spcBef>
                  <a:spcPct val="0"/>
                </a:spcBef>
              </a:pPr>
              <a:t>4</a:t>
            </a:fld>
            <a:endParaRPr lang="en-US" altLang="en-US" dirty="0"/>
          </a:p>
        </p:txBody>
      </p:sp>
      <p:sp>
        <p:nvSpPr>
          <p:cNvPr id="45059" name="Rectangle 2">
            <a:extLst>
              <a:ext uri="{FF2B5EF4-FFF2-40B4-BE49-F238E27FC236}">
                <a16:creationId xmlns:a16="http://schemas.microsoft.com/office/drawing/2014/main" id="{8A17F733-B1D2-4955-857F-03950CAF8C3A}"/>
              </a:ext>
            </a:extLst>
          </p:cNvPr>
          <p:cNvSpPr>
            <a:spLocks noGrp="1" noRot="1" noChangeAspect="1" noChangeArrowheads="1" noTextEdit="1"/>
          </p:cNvSpPr>
          <p:nvPr>
            <p:ph type="sldImg"/>
          </p:nvPr>
        </p:nvSpPr>
        <p:spPr>
          <a:xfrm>
            <a:off x="1187450" y="698500"/>
            <a:ext cx="4645025" cy="3484563"/>
          </a:xfrm>
          <a:ln/>
        </p:spPr>
      </p:sp>
      <p:sp>
        <p:nvSpPr>
          <p:cNvPr id="45060" name="Rectangle 3">
            <a:extLst>
              <a:ext uri="{FF2B5EF4-FFF2-40B4-BE49-F238E27FC236}">
                <a16:creationId xmlns:a16="http://schemas.microsoft.com/office/drawing/2014/main" id="{B24C273E-4DB8-494F-91E9-52B3A32C8D31}"/>
              </a:ext>
            </a:extLst>
          </p:cNvPr>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5699CAD3-C5F7-43EA-8774-4994893C2BEB}"/>
              </a:ext>
            </a:extLst>
          </p:cNvPr>
          <p:cNvSpPr>
            <a:spLocks noGrp="1" noChangeArrowheads="1"/>
          </p:cNvSpPr>
          <p:nvPr>
            <p:ph type="sldNum" sz="quarter" idx="5"/>
          </p:nvPr>
        </p:nvSpPr>
        <p:spPr>
          <a:noFill/>
        </p:spPr>
        <p:txBody>
          <a:bodyPr/>
          <a:lstStyle>
            <a:lvl1pPr defTabSz="930275" eaLnBrk="0" hangingPunct="0">
              <a:spcBef>
                <a:spcPct val="30000"/>
              </a:spcBef>
              <a:defRPr sz="1200">
                <a:solidFill>
                  <a:schemeClr val="tx1"/>
                </a:solidFill>
                <a:latin typeface="Times New Roman" panose="02020603050405020304" pitchFamily="18" charset="0"/>
              </a:defRPr>
            </a:lvl1pPr>
            <a:lvl2pPr marL="742950" indent="-285750" defTabSz="930275" eaLnBrk="0" hangingPunct="0">
              <a:spcBef>
                <a:spcPct val="30000"/>
              </a:spcBef>
              <a:defRPr sz="1200">
                <a:solidFill>
                  <a:schemeClr val="tx1"/>
                </a:solidFill>
                <a:latin typeface="Times New Roman" panose="02020603050405020304" pitchFamily="18" charset="0"/>
              </a:defRPr>
            </a:lvl2pPr>
            <a:lvl3pPr marL="1143000" indent="-228600" defTabSz="930275" eaLnBrk="0" hangingPunct="0">
              <a:spcBef>
                <a:spcPct val="30000"/>
              </a:spcBef>
              <a:defRPr sz="1200">
                <a:solidFill>
                  <a:schemeClr val="tx1"/>
                </a:solidFill>
                <a:latin typeface="Times New Roman" panose="02020603050405020304" pitchFamily="18" charset="0"/>
              </a:defRPr>
            </a:lvl3pPr>
            <a:lvl4pPr marL="1600200" indent="-228600" defTabSz="930275" eaLnBrk="0" hangingPunct="0">
              <a:spcBef>
                <a:spcPct val="30000"/>
              </a:spcBef>
              <a:defRPr sz="1200">
                <a:solidFill>
                  <a:schemeClr val="tx1"/>
                </a:solidFill>
                <a:latin typeface="Times New Roman" panose="02020603050405020304" pitchFamily="18" charset="0"/>
              </a:defRPr>
            </a:lvl4pPr>
            <a:lvl5pPr marL="2057400" indent="-228600" defTabSz="930275" eaLnBrk="0" hangingPunct="0">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0A27FE46-EBB1-4DA0-95D7-DA8FF42D1B21}" type="slidenum">
              <a:rPr lang="en-US" altLang="en-US"/>
              <a:pPr eaLnBrk="1" hangingPunct="1">
                <a:spcBef>
                  <a:spcPct val="0"/>
                </a:spcBef>
              </a:pPr>
              <a:t>6</a:t>
            </a:fld>
            <a:endParaRPr lang="en-US" altLang="en-US" dirty="0"/>
          </a:p>
        </p:txBody>
      </p:sp>
      <p:sp>
        <p:nvSpPr>
          <p:cNvPr id="46083" name="Rectangle 2">
            <a:extLst>
              <a:ext uri="{FF2B5EF4-FFF2-40B4-BE49-F238E27FC236}">
                <a16:creationId xmlns:a16="http://schemas.microsoft.com/office/drawing/2014/main" id="{E0D6781A-5702-4D13-B859-A3D88DC51D86}"/>
              </a:ext>
            </a:extLst>
          </p:cNvPr>
          <p:cNvSpPr>
            <a:spLocks noGrp="1" noRot="1" noChangeAspect="1" noChangeArrowheads="1" noTextEdit="1"/>
          </p:cNvSpPr>
          <p:nvPr>
            <p:ph type="sldImg"/>
          </p:nvPr>
        </p:nvSpPr>
        <p:spPr>
          <a:xfrm>
            <a:off x="1187450" y="698500"/>
            <a:ext cx="4645025" cy="3484563"/>
          </a:xfrm>
          <a:ln/>
        </p:spPr>
      </p:sp>
      <p:sp>
        <p:nvSpPr>
          <p:cNvPr id="46084" name="Rectangle 3">
            <a:extLst>
              <a:ext uri="{FF2B5EF4-FFF2-40B4-BE49-F238E27FC236}">
                <a16:creationId xmlns:a16="http://schemas.microsoft.com/office/drawing/2014/main" id="{D96586B0-CE8F-4909-A845-D941EDA9636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982" tIns="45992" rIns="91982" bIns="45992"/>
          <a:lstStyle/>
          <a:p>
            <a:pPr eaLnBrk="1" hangingPunct="1"/>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69A34072-6397-4EDC-B01F-E5537BD1311B}"/>
              </a:ext>
            </a:extLst>
          </p:cNvPr>
          <p:cNvSpPr>
            <a:spLocks noGrp="1" noChangeArrowheads="1"/>
          </p:cNvSpPr>
          <p:nvPr>
            <p:ph type="sldNum" sz="quarter" idx="5"/>
          </p:nvPr>
        </p:nvSpPr>
        <p:spPr>
          <a:noFill/>
        </p:spPr>
        <p:txBody>
          <a:bodyPr/>
          <a:lstStyle>
            <a:lvl1pPr defTabSz="927100">
              <a:defRPr>
                <a:solidFill>
                  <a:schemeClr val="tx1"/>
                </a:solidFill>
                <a:latin typeface="Tahoma" panose="020B0604030504040204" pitchFamily="34" charset="0"/>
              </a:defRPr>
            </a:lvl1pPr>
            <a:lvl2pPr marL="742950" indent="-285750" defTabSz="927100">
              <a:defRPr>
                <a:solidFill>
                  <a:schemeClr val="tx1"/>
                </a:solidFill>
                <a:latin typeface="Tahoma" panose="020B0604030504040204" pitchFamily="34" charset="0"/>
              </a:defRPr>
            </a:lvl2pPr>
            <a:lvl3pPr marL="1143000" indent="-228600" defTabSz="927100">
              <a:defRPr>
                <a:solidFill>
                  <a:schemeClr val="tx1"/>
                </a:solidFill>
                <a:latin typeface="Tahoma" panose="020B0604030504040204" pitchFamily="34" charset="0"/>
              </a:defRPr>
            </a:lvl3pPr>
            <a:lvl4pPr marL="1600200" indent="-228600" defTabSz="927100">
              <a:defRPr>
                <a:solidFill>
                  <a:schemeClr val="tx1"/>
                </a:solidFill>
                <a:latin typeface="Tahoma" panose="020B0604030504040204" pitchFamily="34" charset="0"/>
              </a:defRPr>
            </a:lvl4pPr>
            <a:lvl5pPr marL="2057400" indent="-228600" defTabSz="927100">
              <a:defRPr>
                <a:solidFill>
                  <a:schemeClr val="tx1"/>
                </a:solidFill>
                <a:latin typeface="Tahoma" panose="020B0604030504040204" pitchFamily="34" charset="0"/>
              </a:defRPr>
            </a:lvl5pPr>
            <a:lvl6pPr marL="2514600" indent="-228600" defTabSz="927100" eaLnBrk="0" fontAlgn="base" hangingPunct="0">
              <a:spcBef>
                <a:spcPct val="0"/>
              </a:spcBef>
              <a:spcAft>
                <a:spcPct val="0"/>
              </a:spcAft>
              <a:defRPr>
                <a:solidFill>
                  <a:schemeClr val="tx1"/>
                </a:solidFill>
                <a:latin typeface="Tahoma" panose="020B0604030504040204" pitchFamily="34" charset="0"/>
              </a:defRPr>
            </a:lvl6pPr>
            <a:lvl7pPr marL="2971800" indent="-228600" defTabSz="927100" eaLnBrk="0" fontAlgn="base" hangingPunct="0">
              <a:spcBef>
                <a:spcPct val="0"/>
              </a:spcBef>
              <a:spcAft>
                <a:spcPct val="0"/>
              </a:spcAft>
              <a:defRPr>
                <a:solidFill>
                  <a:schemeClr val="tx1"/>
                </a:solidFill>
                <a:latin typeface="Tahoma" panose="020B0604030504040204" pitchFamily="34" charset="0"/>
              </a:defRPr>
            </a:lvl7pPr>
            <a:lvl8pPr marL="3429000" indent="-228600" defTabSz="927100" eaLnBrk="0" fontAlgn="base" hangingPunct="0">
              <a:spcBef>
                <a:spcPct val="0"/>
              </a:spcBef>
              <a:spcAft>
                <a:spcPct val="0"/>
              </a:spcAft>
              <a:defRPr>
                <a:solidFill>
                  <a:schemeClr val="tx1"/>
                </a:solidFill>
                <a:latin typeface="Tahoma" panose="020B0604030504040204" pitchFamily="34" charset="0"/>
              </a:defRPr>
            </a:lvl8pPr>
            <a:lvl9pPr marL="3886200" indent="-228600" defTabSz="927100" eaLnBrk="0" fontAlgn="base" hangingPunct="0">
              <a:spcBef>
                <a:spcPct val="0"/>
              </a:spcBef>
              <a:spcAft>
                <a:spcPct val="0"/>
              </a:spcAft>
              <a:defRPr>
                <a:solidFill>
                  <a:schemeClr val="tx1"/>
                </a:solidFill>
                <a:latin typeface="Tahoma" panose="020B0604030504040204" pitchFamily="34" charset="0"/>
              </a:defRPr>
            </a:lvl9pPr>
          </a:lstStyle>
          <a:p>
            <a:fld id="{F2923FBC-9683-4DBA-9B32-E95D28D967AC}" type="slidenum">
              <a:rPr lang="en-US" altLang="en-US">
                <a:latin typeface="Verdana" panose="020B0604030504040204" pitchFamily="34" charset="0"/>
              </a:rPr>
              <a:pPr/>
              <a:t>11</a:t>
            </a:fld>
            <a:endParaRPr lang="en-US" altLang="en-US" dirty="0">
              <a:latin typeface="Verdana" panose="020B0604030504040204" pitchFamily="34" charset="0"/>
            </a:endParaRPr>
          </a:p>
        </p:txBody>
      </p:sp>
      <p:sp>
        <p:nvSpPr>
          <p:cNvPr id="15363" name="Rectangle 2">
            <a:extLst>
              <a:ext uri="{FF2B5EF4-FFF2-40B4-BE49-F238E27FC236}">
                <a16:creationId xmlns:a16="http://schemas.microsoft.com/office/drawing/2014/main" id="{5E333D87-CBE3-4E28-9D38-36DC27410DF8}"/>
              </a:ext>
            </a:extLst>
          </p:cNvPr>
          <p:cNvSpPr>
            <a:spLocks noGrp="1" noRot="1" noChangeAspect="1" noChangeArrowheads="1" noTextEdit="1"/>
          </p:cNvSpPr>
          <p:nvPr>
            <p:ph type="sldImg"/>
          </p:nvPr>
        </p:nvSpPr>
        <p:spPr>
          <a:xfrm>
            <a:off x="1181100" y="696913"/>
            <a:ext cx="4648200" cy="3486150"/>
          </a:xfrm>
          <a:ln/>
        </p:spPr>
      </p:sp>
      <p:sp>
        <p:nvSpPr>
          <p:cNvPr id="15364" name="Rectangle 3">
            <a:extLst>
              <a:ext uri="{FF2B5EF4-FFF2-40B4-BE49-F238E27FC236}">
                <a16:creationId xmlns:a16="http://schemas.microsoft.com/office/drawing/2014/main" id="{71A11AD3-BCBF-4C26-8275-20AAFDD33BC8}"/>
              </a:ext>
            </a:extLst>
          </p:cNvPr>
          <p:cNvSpPr>
            <a:spLocks noGrp="1" noChangeArrowheads="1"/>
          </p:cNvSpPr>
          <p:nvPr>
            <p:ph type="body" idx="1"/>
          </p:nvPr>
        </p:nvSpPr>
        <p:spPr>
          <a:xfrm>
            <a:off x="935038" y="4416425"/>
            <a:ext cx="5140325" cy="4183063"/>
          </a:xfrm>
          <a:noFill/>
        </p:spPr>
        <p:txBody>
          <a:bodyPr/>
          <a:lstStyle/>
          <a:p>
            <a:pPr eaLnBrk="1" hangingPunct="1"/>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DAB44A-2190-4679-A4DA-39135B900268}"/>
              </a:ext>
            </a:extLst>
          </p:cNvPr>
          <p:cNvSpPr>
            <a:spLocks noGrp="1" noChangeArrowheads="1"/>
          </p:cNvSpPr>
          <p:nvPr>
            <p:ph type="sldNum" sz="quarter" idx="5"/>
          </p:nvPr>
        </p:nvSpPr>
        <p:spPr>
          <a:noFill/>
        </p:spPr>
        <p:txBody>
          <a:bodyPr/>
          <a:lstStyle>
            <a:lvl1pPr defTabSz="927100">
              <a:defRPr>
                <a:solidFill>
                  <a:schemeClr val="tx1"/>
                </a:solidFill>
                <a:latin typeface="Tahoma" panose="020B0604030504040204" pitchFamily="34" charset="0"/>
              </a:defRPr>
            </a:lvl1pPr>
            <a:lvl2pPr marL="742950" indent="-285750" defTabSz="927100">
              <a:defRPr>
                <a:solidFill>
                  <a:schemeClr val="tx1"/>
                </a:solidFill>
                <a:latin typeface="Tahoma" panose="020B0604030504040204" pitchFamily="34" charset="0"/>
              </a:defRPr>
            </a:lvl2pPr>
            <a:lvl3pPr marL="1143000" indent="-228600" defTabSz="927100">
              <a:defRPr>
                <a:solidFill>
                  <a:schemeClr val="tx1"/>
                </a:solidFill>
                <a:latin typeface="Tahoma" panose="020B0604030504040204" pitchFamily="34" charset="0"/>
              </a:defRPr>
            </a:lvl3pPr>
            <a:lvl4pPr marL="1600200" indent="-228600" defTabSz="927100">
              <a:defRPr>
                <a:solidFill>
                  <a:schemeClr val="tx1"/>
                </a:solidFill>
                <a:latin typeface="Tahoma" panose="020B0604030504040204" pitchFamily="34" charset="0"/>
              </a:defRPr>
            </a:lvl4pPr>
            <a:lvl5pPr marL="2057400" indent="-228600" defTabSz="927100">
              <a:defRPr>
                <a:solidFill>
                  <a:schemeClr val="tx1"/>
                </a:solidFill>
                <a:latin typeface="Tahoma" panose="020B0604030504040204" pitchFamily="34" charset="0"/>
              </a:defRPr>
            </a:lvl5pPr>
            <a:lvl6pPr marL="2514600" indent="-228600" defTabSz="927100" eaLnBrk="0" fontAlgn="base" hangingPunct="0">
              <a:spcBef>
                <a:spcPct val="0"/>
              </a:spcBef>
              <a:spcAft>
                <a:spcPct val="0"/>
              </a:spcAft>
              <a:defRPr>
                <a:solidFill>
                  <a:schemeClr val="tx1"/>
                </a:solidFill>
                <a:latin typeface="Tahoma" panose="020B0604030504040204" pitchFamily="34" charset="0"/>
              </a:defRPr>
            </a:lvl6pPr>
            <a:lvl7pPr marL="2971800" indent="-228600" defTabSz="927100" eaLnBrk="0" fontAlgn="base" hangingPunct="0">
              <a:spcBef>
                <a:spcPct val="0"/>
              </a:spcBef>
              <a:spcAft>
                <a:spcPct val="0"/>
              </a:spcAft>
              <a:defRPr>
                <a:solidFill>
                  <a:schemeClr val="tx1"/>
                </a:solidFill>
                <a:latin typeface="Tahoma" panose="020B0604030504040204" pitchFamily="34" charset="0"/>
              </a:defRPr>
            </a:lvl7pPr>
            <a:lvl8pPr marL="3429000" indent="-228600" defTabSz="927100" eaLnBrk="0" fontAlgn="base" hangingPunct="0">
              <a:spcBef>
                <a:spcPct val="0"/>
              </a:spcBef>
              <a:spcAft>
                <a:spcPct val="0"/>
              </a:spcAft>
              <a:defRPr>
                <a:solidFill>
                  <a:schemeClr val="tx1"/>
                </a:solidFill>
                <a:latin typeface="Tahoma" panose="020B0604030504040204" pitchFamily="34" charset="0"/>
              </a:defRPr>
            </a:lvl8pPr>
            <a:lvl9pPr marL="3886200" indent="-228600" defTabSz="927100" eaLnBrk="0" fontAlgn="base" hangingPunct="0">
              <a:spcBef>
                <a:spcPct val="0"/>
              </a:spcBef>
              <a:spcAft>
                <a:spcPct val="0"/>
              </a:spcAft>
              <a:defRPr>
                <a:solidFill>
                  <a:schemeClr val="tx1"/>
                </a:solidFill>
                <a:latin typeface="Tahoma" panose="020B0604030504040204" pitchFamily="34" charset="0"/>
              </a:defRPr>
            </a:lvl9pPr>
          </a:lstStyle>
          <a:p>
            <a:fld id="{FFE737C8-E890-4477-B62D-BDA0332C8E76}" type="slidenum">
              <a:rPr lang="en-US" altLang="en-US">
                <a:latin typeface="Verdana" panose="020B0604030504040204" pitchFamily="34" charset="0"/>
              </a:rPr>
              <a:pPr/>
              <a:t>12</a:t>
            </a:fld>
            <a:endParaRPr lang="en-US" altLang="en-US" dirty="0">
              <a:latin typeface="Verdana" panose="020B0604030504040204" pitchFamily="34" charset="0"/>
            </a:endParaRPr>
          </a:p>
        </p:txBody>
      </p:sp>
      <p:sp>
        <p:nvSpPr>
          <p:cNvPr id="17411" name="Rectangle 2">
            <a:extLst>
              <a:ext uri="{FF2B5EF4-FFF2-40B4-BE49-F238E27FC236}">
                <a16:creationId xmlns:a16="http://schemas.microsoft.com/office/drawing/2014/main" id="{112F4F6B-D1AD-49CA-9FE5-AA1E7C50BEBB}"/>
              </a:ext>
            </a:extLst>
          </p:cNvPr>
          <p:cNvSpPr>
            <a:spLocks noGrp="1" noRot="1" noChangeAspect="1" noChangeArrowheads="1" noTextEdit="1"/>
          </p:cNvSpPr>
          <p:nvPr>
            <p:ph type="sldImg"/>
          </p:nvPr>
        </p:nvSpPr>
        <p:spPr>
          <a:xfrm>
            <a:off x="1181100" y="696913"/>
            <a:ext cx="4648200" cy="3486150"/>
          </a:xfrm>
          <a:ln/>
        </p:spPr>
      </p:sp>
      <p:sp>
        <p:nvSpPr>
          <p:cNvPr id="17412" name="Rectangle 3">
            <a:extLst>
              <a:ext uri="{FF2B5EF4-FFF2-40B4-BE49-F238E27FC236}">
                <a16:creationId xmlns:a16="http://schemas.microsoft.com/office/drawing/2014/main" id="{8FFCDF3E-E024-4C1C-9D31-7D29982F8FE6}"/>
              </a:ext>
            </a:extLst>
          </p:cNvPr>
          <p:cNvSpPr>
            <a:spLocks noGrp="1" noChangeArrowheads="1"/>
          </p:cNvSpPr>
          <p:nvPr>
            <p:ph type="body" idx="1"/>
          </p:nvPr>
        </p:nvSpPr>
        <p:spPr>
          <a:xfrm>
            <a:off x="935038" y="4416425"/>
            <a:ext cx="5140325" cy="4183063"/>
          </a:xfrm>
          <a:noFill/>
        </p:spPr>
        <p:txBody>
          <a:bodyPr/>
          <a:lstStyle/>
          <a:p>
            <a:pPr eaLnBrk="1" hangingPunct="1"/>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3DEF426A-3633-4E5B-9458-016408992975}"/>
              </a:ext>
            </a:extLst>
          </p:cNvPr>
          <p:cNvSpPr>
            <a:spLocks noGrp="1" noChangeArrowheads="1"/>
          </p:cNvSpPr>
          <p:nvPr>
            <p:ph type="sldNum" sz="quarter" idx="5"/>
          </p:nvPr>
        </p:nvSpPr>
        <p:spPr>
          <a:noFill/>
        </p:spPr>
        <p:txBody>
          <a:bodyPr/>
          <a:lstStyle>
            <a:lvl1pPr defTabSz="927100">
              <a:defRPr>
                <a:solidFill>
                  <a:schemeClr val="tx1"/>
                </a:solidFill>
                <a:latin typeface="Tahoma" panose="020B0604030504040204" pitchFamily="34" charset="0"/>
              </a:defRPr>
            </a:lvl1pPr>
            <a:lvl2pPr marL="742950" indent="-285750" defTabSz="927100">
              <a:defRPr>
                <a:solidFill>
                  <a:schemeClr val="tx1"/>
                </a:solidFill>
                <a:latin typeface="Tahoma" panose="020B0604030504040204" pitchFamily="34" charset="0"/>
              </a:defRPr>
            </a:lvl2pPr>
            <a:lvl3pPr marL="1143000" indent="-228600" defTabSz="927100">
              <a:defRPr>
                <a:solidFill>
                  <a:schemeClr val="tx1"/>
                </a:solidFill>
                <a:latin typeface="Tahoma" panose="020B0604030504040204" pitchFamily="34" charset="0"/>
              </a:defRPr>
            </a:lvl3pPr>
            <a:lvl4pPr marL="1600200" indent="-228600" defTabSz="927100">
              <a:defRPr>
                <a:solidFill>
                  <a:schemeClr val="tx1"/>
                </a:solidFill>
                <a:latin typeface="Tahoma" panose="020B0604030504040204" pitchFamily="34" charset="0"/>
              </a:defRPr>
            </a:lvl4pPr>
            <a:lvl5pPr marL="2057400" indent="-228600" defTabSz="927100">
              <a:defRPr>
                <a:solidFill>
                  <a:schemeClr val="tx1"/>
                </a:solidFill>
                <a:latin typeface="Tahoma" panose="020B0604030504040204" pitchFamily="34" charset="0"/>
              </a:defRPr>
            </a:lvl5pPr>
            <a:lvl6pPr marL="2514600" indent="-228600" defTabSz="927100" eaLnBrk="0" fontAlgn="base" hangingPunct="0">
              <a:spcBef>
                <a:spcPct val="0"/>
              </a:spcBef>
              <a:spcAft>
                <a:spcPct val="0"/>
              </a:spcAft>
              <a:defRPr>
                <a:solidFill>
                  <a:schemeClr val="tx1"/>
                </a:solidFill>
                <a:latin typeface="Tahoma" panose="020B0604030504040204" pitchFamily="34" charset="0"/>
              </a:defRPr>
            </a:lvl6pPr>
            <a:lvl7pPr marL="2971800" indent="-228600" defTabSz="927100" eaLnBrk="0" fontAlgn="base" hangingPunct="0">
              <a:spcBef>
                <a:spcPct val="0"/>
              </a:spcBef>
              <a:spcAft>
                <a:spcPct val="0"/>
              </a:spcAft>
              <a:defRPr>
                <a:solidFill>
                  <a:schemeClr val="tx1"/>
                </a:solidFill>
                <a:latin typeface="Tahoma" panose="020B0604030504040204" pitchFamily="34" charset="0"/>
              </a:defRPr>
            </a:lvl7pPr>
            <a:lvl8pPr marL="3429000" indent="-228600" defTabSz="927100" eaLnBrk="0" fontAlgn="base" hangingPunct="0">
              <a:spcBef>
                <a:spcPct val="0"/>
              </a:spcBef>
              <a:spcAft>
                <a:spcPct val="0"/>
              </a:spcAft>
              <a:defRPr>
                <a:solidFill>
                  <a:schemeClr val="tx1"/>
                </a:solidFill>
                <a:latin typeface="Tahoma" panose="020B0604030504040204" pitchFamily="34" charset="0"/>
              </a:defRPr>
            </a:lvl8pPr>
            <a:lvl9pPr marL="3886200" indent="-228600" defTabSz="927100" eaLnBrk="0" fontAlgn="base" hangingPunct="0">
              <a:spcBef>
                <a:spcPct val="0"/>
              </a:spcBef>
              <a:spcAft>
                <a:spcPct val="0"/>
              </a:spcAft>
              <a:defRPr>
                <a:solidFill>
                  <a:schemeClr val="tx1"/>
                </a:solidFill>
                <a:latin typeface="Tahoma" panose="020B0604030504040204" pitchFamily="34" charset="0"/>
              </a:defRPr>
            </a:lvl9pPr>
          </a:lstStyle>
          <a:p>
            <a:fld id="{DCBD8A49-05E0-41F3-8955-0944551D8271}" type="slidenum">
              <a:rPr lang="en-US" altLang="en-US">
                <a:latin typeface="Verdana" panose="020B0604030504040204" pitchFamily="34" charset="0"/>
              </a:rPr>
              <a:pPr/>
              <a:t>13</a:t>
            </a:fld>
            <a:endParaRPr lang="en-US" altLang="en-US" dirty="0">
              <a:latin typeface="Verdana" panose="020B0604030504040204" pitchFamily="34" charset="0"/>
            </a:endParaRPr>
          </a:p>
        </p:txBody>
      </p:sp>
      <p:sp>
        <p:nvSpPr>
          <p:cNvPr id="19459" name="Rectangle 2">
            <a:extLst>
              <a:ext uri="{FF2B5EF4-FFF2-40B4-BE49-F238E27FC236}">
                <a16:creationId xmlns:a16="http://schemas.microsoft.com/office/drawing/2014/main" id="{C3458714-5D2F-4CA6-84C8-950C8A38C776}"/>
              </a:ext>
            </a:extLst>
          </p:cNvPr>
          <p:cNvSpPr>
            <a:spLocks noGrp="1" noRot="1" noChangeAspect="1" noChangeArrowheads="1" noTextEdit="1"/>
          </p:cNvSpPr>
          <p:nvPr>
            <p:ph type="sldImg"/>
          </p:nvPr>
        </p:nvSpPr>
        <p:spPr>
          <a:xfrm>
            <a:off x="1187450" y="698500"/>
            <a:ext cx="4645025" cy="3484563"/>
          </a:xfrm>
          <a:ln/>
        </p:spPr>
      </p:sp>
      <p:sp>
        <p:nvSpPr>
          <p:cNvPr id="19460" name="Rectangle 3">
            <a:extLst>
              <a:ext uri="{FF2B5EF4-FFF2-40B4-BE49-F238E27FC236}">
                <a16:creationId xmlns:a16="http://schemas.microsoft.com/office/drawing/2014/main" id="{88D2135D-8A54-4AA5-A35A-2D546D9F2950}"/>
              </a:ext>
            </a:extLst>
          </p:cNvPr>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3EEB55DC-A8AC-48E5-AE3F-BF600518BD1B}"/>
              </a:ext>
            </a:extLst>
          </p:cNvPr>
          <p:cNvSpPr>
            <a:spLocks noGrp="1" noChangeArrowheads="1"/>
          </p:cNvSpPr>
          <p:nvPr>
            <p:ph type="sldNum" sz="quarter" idx="5"/>
          </p:nvPr>
        </p:nvSpPr>
        <p:spPr>
          <a:noFill/>
        </p:spPr>
        <p:txBody>
          <a:bodyPr/>
          <a:lstStyle>
            <a:lvl1pPr defTabSz="927100">
              <a:defRPr>
                <a:solidFill>
                  <a:schemeClr val="tx1"/>
                </a:solidFill>
                <a:latin typeface="Tahoma" panose="020B0604030504040204" pitchFamily="34" charset="0"/>
              </a:defRPr>
            </a:lvl1pPr>
            <a:lvl2pPr marL="742950" indent="-285750" defTabSz="927100">
              <a:defRPr>
                <a:solidFill>
                  <a:schemeClr val="tx1"/>
                </a:solidFill>
                <a:latin typeface="Tahoma" panose="020B0604030504040204" pitchFamily="34" charset="0"/>
              </a:defRPr>
            </a:lvl2pPr>
            <a:lvl3pPr marL="1143000" indent="-228600" defTabSz="927100">
              <a:defRPr>
                <a:solidFill>
                  <a:schemeClr val="tx1"/>
                </a:solidFill>
                <a:latin typeface="Tahoma" panose="020B0604030504040204" pitchFamily="34" charset="0"/>
              </a:defRPr>
            </a:lvl3pPr>
            <a:lvl4pPr marL="1600200" indent="-228600" defTabSz="927100">
              <a:defRPr>
                <a:solidFill>
                  <a:schemeClr val="tx1"/>
                </a:solidFill>
                <a:latin typeface="Tahoma" panose="020B0604030504040204" pitchFamily="34" charset="0"/>
              </a:defRPr>
            </a:lvl4pPr>
            <a:lvl5pPr marL="2057400" indent="-228600" defTabSz="927100">
              <a:defRPr>
                <a:solidFill>
                  <a:schemeClr val="tx1"/>
                </a:solidFill>
                <a:latin typeface="Tahoma" panose="020B0604030504040204" pitchFamily="34" charset="0"/>
              </a:defRPr>
            </a:lvl5pPr>
            <a:lvl6pPr marL="2514600" indent="-228600" defTabSz="927100" eaLnBrk="0" fontAlgn="base" hangingPunct="0">
              <a:spcBef>
                <a:spcPct val="0"/>
              </a:spcBef>
              <a:spcAft>
                <a:spcPct val="0"/>
              </a:spcAft>
              <a:defRPr>
                <a:solidFill>
                  <a:schemeClr val="tx1"/>
                </a:solidFill>
                <a:latin typeface="Tahoma" panose="020B0604030504040204" pitchFamily="34" charset="0"/>
              </a:defRPr>
            </a:lvl6pPr>
            <a:lvl7pPr marL="2971800" indent="-228600" defTabSz="927100" eaLnBrk="0" fontAlgn="base" hangingPunct="0">
              <a:spcBef>
                <a:spcPct val="0"/>
              </a:spcBef>
              <a:spcAft>
                <a:spcPct val="0"/>
              </a:spcAft>
              <a:defRPr>
                <a:solidFill>
                  <a:schemeClr val="tx1"/>
                </a:solidFill>
                <a:latin typeface="Tahoma" panose="020B0604030504040204" pitchFamily="34" charset="0"/>
              </a:defRPr>
            </a:lvl7pPr>
            <a:lvl8pPr marL="3429000" indent="-228600" defTabSz="927100" eaLnBrk="0" fontAlgn="base" hangingPunct="0">
              <a:spcBef>
                <a:spcPct val="0"/>
              </a:spcBef>
              <a:spcAft>
                <a:spcPct val="0"/>
              </a:spcAft>
              <a:defRPr>
                <a:solidFill>
                  <a:schemeClr val="tx1"/>
                </a:solidFill>
                <a:latin typeface="Tahoma" panose="020B0604030504040204" pitchFamily="34" charset="0"/>
              </a:defRPr>
            </a:lvl8pPr>
            <a:lvl9pPr marL="3886200" indent="-228600" defTabSz="927100" eaLnBrk="0" fontAlgn="base" hangingPunct="0">
              <a:spcBef>
                <a:spcPct val="0"/>
              </a:spcBef>
              <a:spcAft>
                <a:spcPct val="0"/>
              </a:spcAft>
              <a:defRPr>
                <a:solidFill>
                  <a:schemeClr val="tx1"/>
                </a:solidFill>
                <a:latin typeface="Tahoma" panose="020B0604030504040204" pitchFamily="34" charset="0"/>
              </a:defRPr>
            </a:lvl9pPr>
          </a:lstStyle>
          <a:p>
            <a:fld id="{314EE644-577D-46DF-8168-7510B52FADC3}" type="slidenum">
              <a:rPr lang="en-US" altLang="en-US">
                <a:latin typeface="Verdana" panose="020B0604030504040204" pitchFamily="34" charset="0"/>
              </a:rPr>
              <a:pPr/>
              <a:t>20</a:t>
            </a:fld>
            <a:endParaRPr lang="en-US" altLang="en-US" dirty="0">
              <a:latin typeface="Verdana" panose="020B0604030504040204" pitchFamily="34" charset="0"/>
            </a:endParaRPr>
          </a:p>
        </p:txBody>
      </p:sp>
      <p:sp>
        <p:nvSpPr>
          <p:cNvPr id="30723" name="Rectangle 1026">
            <a:extLst>
              <a:ext uri="{FF2B5EF4-FFF2-40B4-BE49-F238E27FC236}">
                <a16:creationId xmlns:a16="http://schemas.microsoft.com/office/drawing/2014/main" id="{D14C0BBA-DEA0-41B7-953E-A4D082505C63}"/>
              </a:ext>
            </a:extLst>
          </p:cNvPr>
          <p:cNvSpPr>
            <a:spLocks noGrp="1" noRot="1" noChangeAspect="1" noChangeArrowheads="1" noTextEdit="1"/>
          </p:cNvSpPr>
          <p:nvPr>
            <p:ph type="sldImg"/>
          </p:nvPr>
        </p:nvSpPr>
        <p:spPr>
          <a:xfrm>
            <a:off x="1187450" y="698500"/>
            <a:ext cx="4645025" cy="3484563"/>
          </a:xfrm>
          <a:ln/>
        </p:spPr>
      </p:sp>
      <p:sp>
        <p:nvSpPr>
          <p:cNvPr id="30724" name="Rectangle 1027">
            <a:extLst>
              <a:ext uri="{FF2B5EF4-FFF2-40B4-BE49-F238E27FC236}">
                <a16:creationId xmlns:a16="http://schemas.microsoft.com/office/drawing/2014/main" id="{42163E01-9B78-47F4-BCAE-26961775C5A1}"/>
              </a:ext>
            </a:extLst>
          </p:cNvPr>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2B2FF3AA-3317-4D61-A9F1-817A2954801E}"/>
              </a:ext>
            </a:extLst>
          </p:cNvPr>
          <p:cNvSpPr>
            <a:spLocks noGrp="1" noChangeArrowheads="1"/>
          </p:cNvSpPr>
          <p:nvPr>
            <p:ph type="sldNum" sz="quarter" idx="5"/>
          </p:nvPr>
        </p:nvSpPr>
        <p:spPr>
          <a:noFill/>
        </p:spPr>
        <p:txBody>
          <a:bodyPr/>
          <a:lstStyle>
            <a:lvl1pPr defTabSz="927100">
              <a:defRPr>
                <a:solidFill>
                  <a:schemeClr val="tx1"/>
                </a:solidFill>
                <a:latin typeface="Tahoma" panose="020B0604030504040204" pitchFamily="34" charset="0"/>
              </a:defRPr>
            </a:lvl1pPr>
            <a:lvl2pPr marL="742950" indent="-285750" defTabSz="927100">
              <a:defRPr>
                <a:solidFill>
                  <a:schemeClr val="tx1"/>
                </a:solidFill>
                <a:latin typeface="Tahoma" panose="020B0604030504040204" pitchFamily="34" charset="0"/>
              </a:defRPr>
            </a:lvl2pPr>
            <a:lvl3pPr marL="1143000" indent="-228600" defTabSz="927100">
              <a:defRPr>
                <a:solidFill>
                  <a:schemeClr val="tx1"/>
                </a:solidFill>
                <a:latin typeface="Tahoma" panose="020B0604030504040204" pitchFamily="34" charset="0"/>
              </a:defRPr>
            </a:lvl3pPr>
            <a:lvl4pPr marL="1600200" indent="-228600" defTabSz="927100">
              <a:defRPr>
                <a:solidFill>
                  <a:schemeClr val="tx1"/>
                </a:solidFill>
                <a:latin typeface="Tahoma" panose="020B0604030504040204" pitchFamily="34" charset="0"/>
              </a:defRPr>
            </a:lvl4pPr>
            <a:lvl5pPr marL="2057400" indent="-228600" defTabSz="927100">
              <a:defRPr>
                <a:solidFill>
                  <a:schemeClr val="tx1"/>
                </a:solidFill>
                <a:latin typeface="Tahoma" panose="020B0604030504040204" pitchFamily="34" charset="0"/>
              </a:defRPr>
            </a:lvl5pPr>
            <a:lvl6pPr marL="2514600" indent="-228600" defTabSz="927100" eaLnBrk="0" fontAlgn="base" hangingPunct="0">
              <a:spcBef>
                <a:spcPct val="0"/>
              </a:spcBef>
              <a:spcAft>
                <a:spcPct val="0"/>
              </a:spcAft>
              <a:defRPr>
                <a:solidFill>
                  <a:schemeClr val="tx1"/>
                </a:solidFill>
                <a:latin typeface="Tahoma" panose="020B0604030504040204" pitchFamily="34" charset="0"/>
              </a:defRPr>
            </a:lvl6pPr>
            <a:lvl7pPr marL="2971800" indent="-228600" defTabSz="927100" eaLnBrk="0" fontAlgn="base" hangingPunct="0">
              <a:spcBef>
                <a:spcPct val="0"/>
              </a:spcBef>
              <a:spcAft>
                <a:spcPct val="0"/>
              </a:spcAft>
              <a:defRPr>
                <a:solidFill>
                  <a:schemeClr val="tx1"/>
                </a:solidFill>
                <a:latin typeface="Tahoma" panose="020B0604030504040204" pitchFamily="34" charset="0"/>
              </a:defRPr>
            </a:lvl7pPr>
            <a:lvl8pPr marL="3429000" indent="-228600" defTabSz="927100" eaLnBrk="0" fontAlgn="base" hangingPunct="0">
              <a:spcBef>
                <a:spcPct val="0"/>
              </a:spcBef>
              <a:spcAft>
                <a:spcPct val="0"/>
              </a:spcAft>
              <a:defRPr>
                <a:solidFill>
                  <a:schemeClr val="tx1"/>
                </a:solidFill>
                <a:latin typeface="Tahoma" panose="020B0604030504040204" pitchFamily="34" charset="0"/>
              </a:defRPr>
            </a:lvl8pPr>
            <a:lvl9pPr marL="3886200" indent="-228600" defTabSz="927100" eaLnBrk="0" fontAlgn="base" hangingPunct="0">
              <a:spcBef>
                <a:spcPct val="0"/>
              </a:spcBef>
              <a:spcAft>
                <a:spcPct val="0"/>
              </a:spcAft>
              <a:defRPr>
                <a:solidFill>
                  <a:schemeClr val="tx1"/>
                </a:solidFill>
                <a:latin typeface="Tahoma" panose="020B0604030504040204" pitchFamily="34" charset="0"/>
              </a:defRPr>
            </a:lvl9pPr>
          </a:lstStyle>
          <a:p>
            <a:fld id="{E759BC8B-0BD1-4F2E-987E-CD2CC10FB67F}" type="slidenum">
              <a:rPr lang="en-US" altLang="en-US">
                <a:latin typeface="Verdana" panose="020B0604030504040204" pitchFamily="34" charset="0"/>
              </a:rPr>
              <a:pPr/>
              <a:t>26</a:t>
            </a:fld>
            <a:endParaRPr lang="en-US" altLang="en-US" dirty="0">
              <a:latin typeface="Verdana" panose="020B0604030504040204" pitchFamily="34" charset="0"/>
            </a:endParaRPr>
          </a:p>
        </p:txBody>
      </p:sp>
      <p:sp>
        <p:nvSpPr>
          <p:cNvPr id="37891" name="Rectangle 2">
            <a:extLst>
              <a:ext uri="{FF2B5EF4-FFF2-40B4-BE49-F238E27FC236}">
                <a16:creationId xmlns:a16="http://schemas.microsoft.com/office/drawing/2014/main" id="{76F5F7A9-1C09-463D-B8EF-A6FF03C50818}"/>
              </a:ext>
            </a:extLst>
          </p:cNvPr>
          <p:cNvSpPr>
            <a:spLocks noGrp="1" noRot="1" noChangeAspect="1" noChangeArrowheads="1" noTextEdit="1"/>
          </p:cNvSpPr>
          <p:nvPr>
            <p:ph type="sldImg"/>
          </p:nvPr>
        </p:nvSpPr>
        <p:spPr>
          <a:xfrm>
            <a:off x="1187450" y="698500"/>
            <a:ext cx="4645025" cy="3484563"/>
          </a:xfrm>
          <a:ln/>
        </p:spPr>
      </p:sp>
      <p:sp>
        <p:nvSpPr>
          <p:cNvPr id="37892" name="Rectangle 3">
            <a:extLst>
              <a:ext uri="{FF2B5EF4-FFF2-40B4-BE49-F238E27FC236}">
                <a16:creationId xmlns:a16="http://schemas.microsoft.com/office/drawing/2014/main" id="{4668B119-82BD-4913-A70B-06FABFFD2F32}"/>
              </a:ext>
            </a:extLst>
          </p:cNvPr>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B80D22D0-2023-48C6-AC24-388532E89450}"/>
              </a:ext>
            </a:extLst>
          </p:cNvPr>
          <p:cNvSpPr>
            <a:spLocks noGrp="1" noChangeArrowheads="1"/>
          </p:cNvSpPr>
          <p:nvPr>
            <p:ph type="sldNum" sz="quarter" idx="5"/>
          </p:nvPr>
        </p:nvSpPr>
        <p:spPr>
          <a:noFill/>
        </p:spPr>
        <p:txBody>
          <a:bodyPr/>
          <a:lstStyle>
            <a:lvl1pPr defTabSz="927100">
              <a:defRPr>
                <a:solidFill>
                  <a:schemeClr val="tx1"/>
                </a:solidFill>
                <a:latin typeface="Tahoma" panose="020B0604030504040204" pitchFamily="34" charset="0"/>
              </a:defRPr>
            </a:lvl1pPr>
            <a:lvl2pPr marL="742950" indent="-285750" defTabSz="927100">
              <a:defRPr>
                <a:solidFill>
                  <a:schemeClr val="tx1"/>
                </a:solidFill>
                <a:latin typeface="Tahoma" panose="020B0604030504040204" pitchFamily="34" charset="0"/>
              </a:defRPr>
            </a:lvl2pPr>
            <a:lvl3pPr marL="1143000" indent="-228600" defTabSz="927100">
              <a:defRPr>
                <a:solidFill>
                  <a:schemeClr val="tx1"/>
                </a:solidFill>
                <a:latin typeface="Tahoma" panose="020B0604030504040204" pitchFamily="34" charset="0"/>
              </a:defRPr>
            </a:lvl3pPr>
            <a:lvl4pPr marL="1600200" indent="-228600" defTabSz="927100">
              <a:defRPr>
                <a:solidFill>
                  <a:schemeClr val="tx1"/>
                </a:solidFill>
                <a:latin typeface="Tahoma" panose="020B0604030504040204" pitchFamily="34" charset="0"/>
              </a:defRPr>
            </a:lvl4pPr>
            <a:lvl5pPr marL="2057400" indent="-228600" defTabSz="927100">
              <a:defRPr>
                <a:solidFill>
                  <a:schemeClr val="tx1"/>
                </a:solidFill>
                <a:latin typeface="Tahoma" panose="020B0604030504040204" pitchFamily="34" charset="0"/>
              </a:defRPr>
            </a:lvl5pPr>
            <a:lvl6pPr marL="2514600" indent="-228600" defTabSz="927100" eaLnBrk="0" fontAlgn="base" hangingPunct="0">
              <a:spcBef>
                <a:spcPct val="0"/>
              </a:spcBef>
              <a:spcAft>
                <a:spcPct val="0"/>
              </a:spcAft>
              <a:defRPr>
                <a:solidFill>
                  <a:schemeClr val="tx1"/>
                </a:solidFill>
                <a:latin typeface="Tahoma" panose="020B0604030504040204" pitchFamily="34" charset="0"/>
              </a:defRPr>
            </a:lvl6pPr>
            <a:lvl7pPr marL="2971800" indent="-228600" defTabSz="927100" eaLnBrk="0" fontAlgn="base" hangingPunct="0">
              <a:spcBef>
                <a:spcPct val="0"/>
              </a:spcBef>
              <a:spcAft>
                <a:spcPct val="0"/>
              </a:spcAft>
              <a:defRPr>
                <a:solidFill>
                  <a:schemeClr val="tx1"/>
                </a:solidFill>
                <a:latin typeface="Tahoma" panose="020B0604030504040204" pitchFamily="34" charset="0"/>
              </a:defRPr>
            </a:lvl7pPr>
            <a:lvl8pPr marL="3429000" indent="-228600" defTabSz="927100" eaLnBrk="0" fontAlgn="base" hangingPunct="0">
              <a:spcBef>
                <a:spcPct val="0"/>
              </a:spcBef>
              <a:spcAft>
                <a:spcPct val="0"/>
              </a:spcAft>
              <a:defRPr>
                <a:solidFill>
                  <a:schemeClr val="tx1"/>
                </a:solidFill>
                <a:latin typeface="Tahoma" panose="020B0604030504040204" pitchFamily="34" charset="0"/>
              </a:defRPr>
            </a:lvl8pPr>
            <a:lvl9pPr marL="3886200" indent="-228600" defTabSz="927100" eaLnBrk="0" fontAlgn="base" hangingPunct="0">
              <a:spcBef>
                <a:spcPct val="0"/>
              </a:spcBef>
              <a:spcAft>
                <a:spcPct val="0"/>
              </a:spcAft>
              <a:defRPr>
                <a:solidFill>
                  <a:schemeClr val="tx1"/>
                </a:solidFill>
                <a:latin typeface="Tahoma" panose="020B0604030504040204" pitchFamily="34" charset="0"/>
              </a:defRPr>
            </a:lvl9pPr>
          </a:lstStyle>
          <a:p>
            <a:fld id="{784D401F-8EAA-4026-B98E-E96EC1ABED1A}" type="slidenum">
              <a:rPr lang="en-US" altLang="en-US">
                <a:latin typeface="Verdana" panose="020B0604030504040204" pitchFamily="34" charset="0"/>
              </a:rPr>
              <a:pPr/>
              <a:t>41</a:t>
            </a:fld>
            <a:endParaRPr lang="en-US" altLang="en-US" dirty="0">
              <a:latin typeface="Verdana" panose="020B0604030504040204" pitchFamily="34" charset="0"/>
            </a:endParaRPr>
          </a:p>
        </p:txBody>
      </p:sp>
      <p:sp>
        <p:nvSpPr>
          <p:cNvPr id="53251" name="Rectangle 2">
            <a:extLst>
              <a:ext uri="{FF2B5EF4-FFF2-40B4-BE49-F238E27FC236}">
                <a16:creationId xmlns:a16="http://schemas.microsoft.com/office/drawing/2014/main" id="{90D49562-54DF-4074-BF7E-7F67AC7BB04D}"/>
              </a:ext>
            </a:extLst>
          </p:cNvPr>
          <p:cNvSpPr>
            <a:spLocks noGrp="1" noRot="1" noChangeAspect="1" noChangeArrowheads="1" noTextEdit="1"/>
          </p:cNvSpPr>
          <p:nvPr>
            <p:ph type="sldImg"/>
          </p:nvPr>
        </p:nvSpPr>
        <p:spPr>
          <a:xfrm>
            <a:off x="1187450" y="698500"/>
            <a:ext cx="4645025" cy="3484563"/>
          </a:xfrm>
          <a:ln/>
        </p:spPr>
      </p:sp>
      <p:sp>
        <p:nvSpPr>
          <p:cNvPr id="53252" name="Rectangle 3">
            <a:extLst>
              <a:ext uri="{FF2B5EF4-FFF2-40B4-BE49-F238E27FC236}">
                <a16:creationId xmlns:a16="http://schemas.microsoft.com/office/drawing/2014/main" id="{86993932-9EE9-40F0-A762-0872CD27C622}"/>
              </a:ext>
            </a:extLst>
          </p:cNvPr>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4" name="Rectangle 28">
            <a:extLst>
              <a:ext uri="{FF2B5EF4-FFF2-40B4-BE49-F238E27FC236}">
                <a16:creationId xmlns:a16="http://schemas.microsoft.com/office/drawing/2014/main" id="{A9EAD69B-841C-4F4F-93E9-84F6322BB830}"/>
              </a:ext>
            </a:extLst>
          </p:cNvPr>
          <p:cNvSpPr>
            <a:spLocks noChangeArrowheads="1"/>
          </p:cNvSpPr>
          <p:nvPr/>
        </p:nvSpPr>
        <p:spPr bwMode="auto">
          <a:xfrm>
            <a:off x="0" y="0"/>
            <a:ext cx="3733800" cy="6858000"/>
          </a:xfrm>
          <a:prstGeom prst="rect">
            <a:avLst/>
          </a:prstGeom>
          <a:solidFill>
            <a:srgbClr val="3399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Times New Roman" pitchFamily="18" charset="0"/>
              </a:defRPr>
            </a:lvl1pPr>
            <a:lvl2pPr marL="742950" indent="-285750" eaLnBrk="0" hangingPunct="0">
              <a:defRPr sz="4000">
                <a:solidFill>
                  <a:schemeClr val="tx1"/>
                </a:solidFill>
                <a:latin typeface="Times New Roman" pitchFamily="18" charset="0"/>
              </a:defRPr>
            </a:lvl2pPr>
            <a:lvl3pPr marL="1143000" indent="-228600" eaLnBrk="0" hangingPunct="0">
              <a:defRPr sz="4000">
                <a:solidFill>
                  <a:schemeClr val="tx1"/>
                </a:solidFill>
                <a:latin typeface="Times New Roman" pitchFamily="18" charset="0"/>
              </a:defRPr>
            </a:lvl3pPr>
            <a:lvl4pPr marL="1600200" indent="-228600" eaLnBrk="0" hangingPunct="0">
              <a:defRPr sz="4000">
                <a:solidFill>
                  <a:schemeClr val="tx1"/>
                </a:solidFill>
                <a:latin typeface="Times New Roman" pitchFamily="18" charset="0"/>
              </a:defRPr>
            </a:lvl4pPr>
            <a:lvl5pPr marL="2057400" indent="-228600" eaLnBrk="0" hangingPunct="0">
              <a:defRPr sz="4000">
                <a:solidFill>
                  <a:schemeClr val="tx1"/>
                </a:solidFill>
                <a:latin typeface="Times New Roman" pitchFamily="18" charset="0"/>
              </a:defRPr>
            </a:lvl5pPr>
            <a:lvl6pPr marL="2514600" indent="-228600" eaLnBrk="0" fontAlgn="base" hangingPunct="0">
              <a:spcBef>
                <a:spcPct val="0"/>
              </a:spcBef>
              <a:spcAft>
                <a:spcPct val="0"/>
              </a:spcAft>
              <a:defRPr sz="4000">
                <a:solidFill>
                  <a:schemeClr val="tx1"/>
                </a:solidFill>
                <a:latin typeface="Times New Roman" pitchFamily="18" charset="0"/>
              </a:defRPr>
            </a:lvl6pPr>
            <a:lvl7pPr marL="2971800" indent="-228600" eaLnBrk="0" fontAlgn="base" hangingPunct="0">
              <a:spcBef>
                <a:spcPct val="0"/>
              </a:spcBef>
              <a:spcAft>
                <a:spcPct val="0"/>
              </a:spcAft>
              <a:defRPr sz="4000">
                <a:solidFill>
                  <a:schemeClr val="tx1"/>
                </a:solidFill>
                <a:latin typeface="Times New Roman" pitchFamily="18" charset="0"/>
              </a:defRPr>
            </a:lvl7pPr>
            <a:lvl8pPr marL="3429000" indent="-228600" eaLnBrk="0" fontAlgn="base" hangingPunct="0">
              <a:spcBef>
                <a:spcPct val="0"/>
              </a:spcBef>
              <a:spcAft>
                <a:spcPct val="0"/>
              </a:spcAft>
              <a:defRPr sz="4000">
                <a:solidFill>
                  <a:schemeClr val="tx1"/>
                </a:solidFill>
                <a:latin typeface="Times New Roman" pitchFamily="18" charset="0"/>
              </a:defRPr>
            </a:lvl8pPr>
            <a:lvl9pPr marL="3886200" indent="-228600" eaLnBrk="0" fontAlgn="base" hangingPunct="0">
              <a:spcBef>
                <a:spcPct val="0"/>
              </a:spcBef>
              <a:spcAft>
                <a:spcPct val="0"/>
              </a:spcAft>
              <a:defRPr sz="4000">
                <a:solidFill>
                  <a:schemeClr val="tx1"/>
                </a:solidFill>
                <a:latin typeface="Times New Roman" pitchFamily="18" charset="0"/>
              </a:defRPr>
            </a:lvl9pPr>
          </a:lstStyle>
          <a:p>
            <a:pPr algn="ctr" eaLnBrk="1" hangingPunct="1">
              <a:defRPr/>
            </a:pPr>
            <a:endParaRPr kumimoji="1" lang="en-US" altLang="en-US" sz="2400" dirty="0"/>
          </a:p>
        </p:txBody>
      </p:sp>
      <p:grpSp>
        <p:nvGrpSpPr>
          <p:cNvPr id="5" name="Group 31">
            <a:extLst>
              <a:ext uri="{FF2B5EF4-FFF2-40B4-BE49-F238E27FC236}">
                <a16:creationId xmlns:a16="http://schemas.microsoft.com/office/drawing/2014/main" id="{BEE57781-C932-41EA-AB99-0EA4CE4ACE1A}"/>
              </a:ext>
            </a:extLst>
          </p:cNvPr>
          <p:cNvGrpSpPr>
            <a:grpSpLocks/>
          </p:cNvGrpSpPr>
          <p:nvPr/>
        </p:nvGrpSpPr>
        <p:grpSpPr bwMode="auto">
          <a:xfrm>
            <a:off x="3733800" y="4710113"/>
            <a:ext cx="5029200" cy="319087"/>
            <a:chOff x="2288" y="3080"/>
            <a:chExt cx="3072" cy="201"/>
          </a:xfrm>
        </p:grpSpPr>
        <p:sp>
          <p:nvSpPr>
            <p:cNvPr id="6" name="AutoShape 32">
              <a:extLst>
                <a:ext uri="{FF2B5EF4-FFF2-40B4-BE49-F238E27FC236}">
                  <a16:creationId xmlns:a16="http://schemas.microsoft.com/office/drawing/2014/main" id="{AF468608-E79E-430E-9EAB-74C62F3171A3}"/>
                </a:ext>
              </a:extLst>
            </p:cNvPr>
            <p:cNvSpPr>
              <a:spLocks noChangeArrowheads="1"/>
            </p:cNvSpPr>
            <p:nvPr/>
          </p:nvSpPr>
          <p:spPr bwMode="auto">
            <a:xfrm flipH="1">
              <a:off x="2288" y="3080"/>
              <a:ext cx="2914" cy="200"/>
            </a:xfrm>
            <a:prstGeom prst="roundRect">
              <a:avLst>
                <a:gd name="adj" fmla="val 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Times New Roman" pitchFamily="18" charset="0"/>
                </a:defRPr>
              </a:lvl1pPr>
              <a:lvl2pPr marL="742950" indent="-285750" eaLnBrk="0" hangingPunct="0">
                <a:defRPr sz="4000">
                  <a:solidFill>
                    <a:schemeClr val="tx1"/>
                  </a:solidFill>
                  <a:latin typeface="Times New Roman" pitchFamily="18" charset="0"/>
                </a:defRPr>
              </a:lvl2pPr>
              <a:lvl3pPr marL="1143000" indent="-228600" eaLnBrk="0" hangingPunct="0">
                <a:defRPr sz="4000">
                  <a:solidFill>
                    <a:schemeClr val="tx1"/>
                  </a:solidFill>
                  <a:latin typeface="Times New Roman" pitchFamily="18" charset="0"/>
                </a:defRPr>
              </a:lvl3pPr>
              <a:lvl4pPr marL="1600200" indent="-228600" eaLnBrk="0" hangingPunct="0">
                <a:defRPr sz="4000">
                  <a:solidFill>
                    <a:schemeClr val="tx1"/>
                  </a:solidFill>
                  <a:latin typeface="Times New Roman" pitchFamily="18" charset="0"/>
                </a:defRPr>
              </a:lvl4pPr>
              <a:lvl5pPr marL="2057400" indent="-228600" eaLnBrk="0" hangingPunct="0">
                <a:defRPr sz="4000">
                  <a:solidFill>
                    <a:schemeClr val="tx1"/>
                  </a:solidFill>
                  <a:latin typeface="Times New Roman" pitchFamily="18" charset="0"/>
                </a:defRPr>
              </a:lvl5pPr>
              <a:lvl6pPr marL="2514600" indent="-228600" eaLnBrk="0" fontAlgn="base" hangingPunct="0">
                <a:spcBef>
                  <a:spcPct val="0"/>
                </a:spcBef>
                <a:spcAft>
                  <a:spcPct val="0"/>
                </a:spcAft>
                <a:defRPr sz="4000">
                  <a:solidFill>
                    <a:schemeClr val="tx1"/>
                  </a:solidFill>
                  <a:latin typeface="Times New Roman" pitchFamily="18" charset="0"/>
                </a:defRPr>
              </a:lvl6pPr>
              <a:lvl7pPr marL="2971800" indent="-228600" eaLnBrk="0" fontAlgn="base" hangingPunct="0">
                <a:spcBef>
                  <a:spcPct val="0"/>
                </a:spcBef>
                <a:spcAft>
                  <a:spcPct val="0"/>
                </a:spcAft>
                <a:defRPr sz="4000">
                  <a:solidFill>
                    <a:schemeClr val="tx1"/>
                  </a:solidFill>
                  <a:latin typeface="Times New Roman" pitchFamily="18" charset="0"/>
                </a:defRPr>
              </a:lvl7pPr>
              <a:lvl8pPr marL="3429000" indent="-228600" eaLnBrk="0" fontAlgn="base" hangingPunct="0">
                <a:spcBef>
                  <a:spcPct val="0"/>
                </a:spcBef>
                <a:spcAft>
                  <a:spcPct val="0"/>
                </a:spcAft>
                <a:defRPr sz="4000">
                  <a:solidFill>
                    <a:schemeClr val="tx1"/>
                  </a:solidFill>
                  <a:latin typeface="Times New Roman" pitchFamily="18" charset="0"/>
                </a:defRPr>
              </a:lvl8pPr>
              <a:lvl9pPr marL="3886200" indent="-228600" eaLnBrk="0" fontAlgn="base" hangingPunct="0">
                <a:spcBef>
                  <a:spcPct val="0"/>
                </a:spcBef>
                <a:spcAft>
                  <a:spcPct val="0"/>
                </a:spcAft>
                <a:defRPr sz="4000">
                  <a:solidFill>
                    <a:schemeClr val="tx1"/>
                  </a:solidFill>
                  <a:latin typeface="Times New Roman" pitchFamily="18" charset="0"/>
                </a:defRPr>
              </a:lvl9pPr>
            </a:lstStyle>
            <a:p>
              <a:pPr eaLnBrk="1" hangingPunct="1">
                <a:defRPr/>
              </a:pPr>
              <a:endParaRPr lang="en-US" altLang="en-US" dirty="0"/>
            </a:p>
          </p:txBody>
        </p:sp>
        <p:sp>
          <p:nvSpPr>
            <p:cNvPr id="7" name="AutoShape 33">
              <a:extLst>
                <a:ext uri="{FF2B5EF4-FFF2-40B4-BE49-F238E27FC236}">
                  <a16:creationId xmlns:a16="http://schemas.microsoft.com/office/drawing/2014/main" id="{9CE71212-ACF4-4BD7-98F0-EB69BB53F0DF}"/>
                </a:ext>
              </a:extLst>
            </p:cNvPr>
            <p:cNvSpPr>
              <a:spLocks noChangeArrowheads="1"/>
            </p:cNvSpPr>
            <p:nvPr/>
          </p:nvSpPr>
          <p:spPr bwMode="auto">
            <a:xfrm>
              <a:off x="5196" y="3080"/>
              <a:ext cx="164" cy="201"/>
            </a:xfrm>
            <a:prstGeom prst="flowChartDelay">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Times New Roman" pitchFamily="18" charset="0"/>
                </a:defRPr>
              </a:lvl1pPr>
              <a:lvl2pPr marL="742950" indent="-285750" eaLnBrk="0" hangingPunct="0">
                <a:defRPr sz="4000">
                  <a:solidFill>
                    <a:schemeClr val="tx1"/>
                  </a:solidFill>
                  <a:latin typeface="Times New Roman" pitchFamily="18" charset="0"/>
                </a:defRPr>
              </a:lvl2pPr>
              <a:lvl3pPr marL="1143000" indent="-228600" eaLnBrk="0" hangingPunct="0">
                <a:defRPr sz="4000">
                  <a:solidFill>
                    <a:schemeClr val="tx1"/>
                  </a:solidFill>
                  <a:latin typeface="Times New Roman" pitchFamily="18" charset="0"/>
                </a:defRPr>
              </a:lvl3pPr>
              <a:lvl4pPr marL="1600200" indent="-228600" eaLnBrk="0" hangingPunct="0">
                <a:defRPr sz="4000">
                  <a:solidFill>
                    <a:schemeClr val="tx1"/>
                  </a:solidFill>
                  <a:latin typeface="Times New Roman" pitchFamily="18" charset="0"/>
                </a:defRPr>
              </a:lvl4pPr>
              <a:lvl5pPr marL="2057400" indent="-228600" eaLnBrk="0" hangingPunct="0">
                <a:defRPr sz="4000">
                  <a:solidFill>
                    <a:schemeClr val="tx1"/>
                  </a:solidFill>
                  <a:latin typeface="Times New Roman" pitchFamily="18" charset="0"/>
                </a:defRPr>
              </a:lvl5pPr>
              <a:lvl6pPr marL="2514600" indent="-228600" eaLnBrk="0" fontAlgn="base" hangingPunct="0">
                <a:spcBef>
                  <a:spcPct val="0"/>
                </a:spcBef>
                <a:spcAft>
                  <a:spcPct val="0"/>
                </a:spcAft>
                <a:defRPr sz="4000">
                  <a:solidFill>
                    <a:schemeClr val="tx1"/>
                  </a:solidFill>
                  <a:latin typeface="Times New Roman" pitchFamily="18" charset="0"/>
                </a:defRPr>
              </a:lvl6pPr>
              <a:lvl7pPr marL="2971800" indent="-228600" eaLnBrk="0" fontAlgn="base" hangingPunct="0">
                <a:spcBef>
                  <a:spcPct val="0"/>
                </a:spcBef>
                <a:spcAft>
                  <a:spcPct val="0"/>
                </a:spcAft>
                <a:defRPr sz="4000">
                  <a:solidFill>
                    <a:schemeClr val="tx1"/>
                  </a:solidFill>
                  <a:latin typeface="Times New Roman" pitchFamily="18" charset="0"/>
                </a:defRPr>
              </a:lvl7pPr>
              <a:lvl8pPr marL="3429000" indent="-228600" eaLnBrk="0" fontAlgn="base" hangingPunct="0">
                <a:spcBef>
                  <a:spcPct val="0"/>
                </a:spcBef>
                <a:spcAft>
                  <a:spcPct val="0"/>
                </a:spcAft>
                <a:defRPr sz="4000">
                  <a:solidFill>
                    <a:schemeClr val="tx1"/>
                  </a:solidFill>
                  <a:latin typeface="Times New Roman" pitchFamily="18" charset="0"/>
                </a:defRPr>
              </a:lvl8pPr>
              <a:lvl9pPr marL="3886200" indent="-228600" eaLnBrk="0" fontAlgn="base" hangingPunct="0">
                <a:spcBef>
                  <a:spcPct val="0"/>
                </a:spcBef>
                <a:spcAft>
                  <a:spcPct val="0"/>
                </a:spcAft>
                <a:defRPr sz="4000">
                  <a:solidFill>
                    <a:schemeClr val="tx1"/>
                  </a:solidFill>
                  <a:latin typeface="Times New Roman" pitchFamily="18" charset="0"/>
                </a:defRPr>
              </a:lvl9pPr>
            </a:lstStyle>
            <a:p>
              <a:pPr eaLnBrk="1" hangingPunct="1">
                <a:defRPr/>
              </a:pPr>
              <a:endParaRPr lang="en-US" altLang="en-US" dirty="0"/>
            </a:p>
          </p:txBody>
        </p:sp>
      </p:grpSp>
      <p:sp>
        <p:nvSpPr>
          <p:cNvPr id="8" name="AutoShape 38">
            <a:extLst>
              <a:ext uri="{FF2B5EF4-FFF2-40B4-BE49-F238E27FC236}">
                <a16:creationId xmlns:a16="http://schemas.microsoft.com/office/drawing/2014/main" id="{C7DAB943-8B52-4D19-AD14-9D2B550B9C3A}"/>
              </a:ext>
            </a:extLst>
          </p:cNvPr>
          <p:cNvSpPr>
            <a:spLocks noChangeArrowheads="1"/>
          </p:cNvSpPr>
          <p:nvPr userDrawn="1"/>
        </p:nvSpPr>
        <p:spPr bwMode="grayWhite">
          <a:xfrm>
            <a:off x="685800" y="990600"/>
            <a:ext cx="7010400" cy="19050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Times New Roman" pitchFamily="18" charset="0"/>
              </a:defRPr>
            </a:lvl1pPr>
            <a:lvl2pPr marL="742950" indent="-285750" eaLnBrk="0" hangingPunct="0">
              <a:defRPr sz="4000">
                <a:solidFill>
                  <a:schemeClr val="tx1"/>
                </a:solidFill>
                <a:latin typeface="Times New Roman" pitchFamily="18" charset="0"/>
              </a:defRPr>
            </a:lvl2pPr>
            <a:lvl3pPr marL="1143000" indent="-228600" eaLnBrk="0" hangingPunct="0">
              <a:defRPr sz="4000">
                <a:solidFill>
                  <a:schemeClr val="tx1"/>
                </a:solidFill>
                <a:latin typeface="Times New Roman" pitchFamily="18" charset="0"/>
              </a:defRPr>
            </a:lvl3pPr>
            <a:lvl4pPr marL="1600200" indent="-228600" eaLnBrk="0" hangingPunct="0">
              <a:defRPr sz="4000">
                <a:solidFill>
                  <a:schemeClr val="tx1"/>
                </a:solidFill>
                <a:latin typeface="Times New Roman" pitchFamily="18" charset="0"/>
              </a:defRPr>
            </a:lvl4pPr>
            <a:lvl5pPr marL="2057400" indent="-228600" eaLnBrk="0" hangingPunct="0">
              <a:defRPr sz="4000">
                <a:solidFill>
                  <a:schemeClr val="tx1"/>
                </a:solidFill>
                <a:latin typeface="Times New Roman" pitchFamily="18" charset="0"/>
              </a:defRPr>
            </a:lvl5pPr>
            <a:lvl6pPr marL="2514600" indent="-228600" eaLnBrk="0" fontAlgn="base" hangingPunct="0">
              <a:spcBef>
                <a:spcPct val="0"/>
              </a:spcBef>
              <a:spcAft>
                <a:spcPct val="0"/>
              </a:spcAft>
              <a:defRPr sz="4000">
                <a:solidFill>
                  <a:schemeClr val="tx1"/>
                </a:solidFill>
                <a:latin typeface="Times New Roman" pitchFamily="18" charset="0"/>
              </a:defRPr>
            </a:lvl6pPr>
            <a:lvl7pPr marL="2971800" indent="-228600" eaLnBrk="0" fontAlgn="base" hangingPunct="0">
              <a:spcBef>
                <a:spcPct val="0"/>
              </a:spcBef>
              <a:spcAft>
                <a:spcPct val="0"/>
              </a:spcAft>
              <a:defRPr sz="4000">
                <a:solidFill>
                  <a:schemeClr val="tx1"/>
                </a:solidFill>
                <a:latin typeface="Times New Roman" pitchFamily="18" charset="0"/>
              </a:defRPr>
            </a:lvl7pPr>
            <a:lvl8pPr marL="3429000" indent="-228600" eaLnBrk="0" fontAlgn="base" hangingPunct="0">
              <a:spcBef>
                <a:spcPct val="0"/>
              </a:spcBef>
              <a:spcAft>
                <a:spcPct val="0"/>
              </a:spcAft>
              <a:defRPr sz="4000">
                <a:solidFill>
                  <a:schemeClr val="tx1"/>
                </a:solidFill>
                <a:latin typeface="Times New Roman" pitchFamily="18" charset="0"/>
              </a:defRPr>
            </a:lvl8pPr>
            <a:lvl9pPr marL="3886200" indent="-228600" eaLnBrk="0" fontAlgn="base" hangingPunct="0">
              <a:spcBef>
                <a:spcPct val="0"/>
              </a:spcBef>
              <a:spcAft>
                <a:spcPct val="0"/>
              </a:spcAft>
              <a:defRPr sz="4000">
                <a:solidFill>
                  <a:schemeClr val="tx1"/>
                </a:solidFill>
                <a:latin typeface="Times New Roman" pitchFamily="18" charset="0"/>
              </a:defRPr>
            </a:lvl9pPr>
          </a:lstStyle>
          <a:p>
            <a:pPr algn="ctr" eaLnBrk="1" hangingPunct="1">
              <a:defRPr/>
            </a:pPr>
            <a:endParaRPr kumimoji="1" lang="en-US" altLang="en-US" sz="2400" dirty="0"/>
          </a:p>
        </p:txBody>
      </p:sp>
      <p:sp>
        <p:nvSpPr>
          <p:cNvPr id="115742" name="Rectangle 30"/>
          <p:cNvSpPr>
            <a:spLocks noGrp="1" noChangeArrowheads="1"/>
          </p:cNvSpPr>
          <p:nvPr>
            <p:ph type="subTitle" idx="1"/>
          </p:nvPr>
        </p:nvSpPr>
        <p:spPr>
          <a:xfrm>
            <a:off x="3962400" y="3022600"/>
            <a:ext cx="4876800" cy="1549400"/>
          </a:xfrm>
        </p:spPr>
        <p:txBody>
          <a:bodyPr anchor="b"/>
          <a:lstStyle>
            <a:lvl1pPr marL="0" indent="0">
              <a:buFont typeface="Wingdings" pitchFamily="2" charset="2"/>
              <a:buNone/>
              <a:defRPr sz="3200">
                <a:solidFill>
                  <a:srgbClr val="FF3300"/>
                </a:solidFill>
              </a:defRPr>
            </a:lvl1pPr>
          </a:lstStyle>
          <a:p>
            <a:pPr lvl="0"/>
            <a:r>
              <a:rPr lang="en-US" noProof="0"/>
              <a:t>Employment Issues </a:t>
            </a:r>
          </a:p>
          <a:p>
            <a:pPr lvl="0"/>
            <a:r>
              <a:rPr lang="en-US" noProof="0"/>
              <a:t>For Social Security Beneficiaries</a:t>
            </a:r>
          </a:p>
        </p:txBody>
      </p:sp>
      <p:sp>
        <p:nvSpPr>
          <p:cNvPr id="115747" name="Rectangle 35"/>
          <p:cNvSpPr>
            <a:spLocks noGrp="1" noChangeArrowheads="1"/>
          </p:cNvSpPr>
          <p:nvPr>
            <p:ph type="ctrTitle" sz="quarter"/>
          </p:nvPr>
        </p:nvSpPr>
        <p:spPr bwMode="auto">
          <a:xfrm>
            <a:off x="938213" y="1425575"/>
            <a:ext cx="7772400" cy="1143000"/>
          </a:xfrm>
          <a:noFill/>
          <a:extLst>
            <a:ext uri="{909E8E84-426E-40DD-AFC4-6F175D3DCCD1}">
              <a14:hiddenFill xmlns:a14="http://schemas.microsoft.com/office/drawing/2010/main">
                <a:solidFill>
                  <a:schemeClr val="accent1"/>
                </a:solidFill>
              </a14:hiddenFill>
            </a:ext>
          </a:extLst>
        </p:spPr>
        <p:txBody>
          <a:bodyPr anchor="ctr"/>
          <a:lstStyle>
            <a:lvl1pPr algn="ctr">
              <a:defRPr>
                <a:solidFill>
                  <a:srgbClr val="003399"/>
                </a:solidFill>
              </a:defRPr>
            </a:lvl1pPr>
          </a:lstStyle>
          <a:p>
            <a:pPr lvl="0"/>
            <a:r>
              <a:rPr lang="en-US" noProof="0"/>
              <a:t>The Equip For Equality </a:t>
            </a:r>
            <a:br>
              <a:rPr lang="en-US" noProof="0"/>
            </a:br>
            <a:r>
              <a:rPr lang="en-US" noProof="0"/>
              <a:t>PABSS Project Presents</a:t>
            </a:r>
          </a:p>
        </p:txBody>
      </p:sp>
      <p:sp>
        <p:nvSpPr>
          <p:cNvPr id="9" name="Rectangle 34">
            <a:extLst>
              <a:ext uri="{FF2B5EF4-FFF2-40B4-BE49-F238E27FC236}">
                <a16:creationId xmlns:a16="http://schemas.microsoft.com/office/drawing/2014/main" id="{7279D2AA-3DBF-4118-8643-53F762CAA100}"/>
              </a:ext>
            </a:extLst>
          </p:cNvPr>
          <p:cNvSpPr>
            <a:spLocks noGrp="1" noChangeArrowheads="1"/>
          </p:cNvSpPr>
          <p:nvPr>
            <p:ph type="sldNum" sz="quarter" idx="10"/>
          </p:nvPr>
        </p:nvSpPr>
        <p:spPr>
          <a:xfrm>
            <a:off x="11113" y="6359525"/>
            <a:ext cx="903287" cy="488950"/>
          </a:xfrm>
        </p:spPr>
        <p:txBody>
          <a:bodyPr anchorCtr="0"/>
          <a:lstStyle>
            <a:lvl1pPr>
              <a:defRPr/>
            </a:lvl1pPr>
          </a:lstStyle>
          <a:p>
            <a:fld id="{C702F753-B44C-4454-8A79-CD13CDEBD2C0}" type="slidenum">
              <a:rPr lang="en-US" altLang="en-US"/>
              <a:pPr/>
              <a:t>‹#›</a:t>
            </a:fld>
            <a:endParaRPr lang="en-US" altLang="en-US" dirty="0"/>
          </a:p>
        </p:txBody>
      </p:sp>
    </p:spTree>
    <p:extLst>
      <p:ext uri="{BB962C8B-B14F-4D97-AF65-F5344CB8AC3E}">
        <p14:creationId xmlns:p14="http://schemas.microsoft.com/office/powerpoint/2010/main" val="2166058970"/>
      </p:ext>
    </p:extLst>
  </p:cSld>
  <p:clrMapOvr>
    <a:masterClrMapping/>
  </p:clrMapOvr>
  <p:transition advClick="0">
    <p:sndAc>
      <p:end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a:extLst>
              <a:ext uri="{FF2B5EF4-FFF2-40B4-BE49-F238E27FC236}">
                <a16:creationId xmlns:a16="http://schemas.microsoft.com/office/drawing/2014/main" id="{4F624F64-843A-4DCA-A607-5389707A22DD}"/>
              </a:ext>
            </a:extLst>
          </p:cNvPr>
          <p:cNvSpPr>
            <a:spLocks noGrp="1" noChangeArrowheads="1"/>
          </p:cNvSpPr>
          <p:nvPr>
            <p:ph type="sldNum" sz="quarter" idx="10"/>
          </p:nvPr>
        </p:nvSpPr>
        <p:spPr>
          <a:ln/>
        </p:spPr>
        <p:txBody>
          <a:bodyPr/>
          <a:lstStyle>
            <a:lvl1pPr>
              <a:defRPr/>
            </a:lvl1pPr>
          </a:lstStyle>
          <a:p>
            <a:fld id="{E42B1EA8-8C1C-4AD7-86E8-FC1DFFE9BAC4}" type="slidenum">
              <a:rPr lang="en-US" altLang="en-US"/>
              <a:pPr/>
              <a:t>‹#›</a:t>
            </a:fld>
            <a:endParaRPr lang="en-US" altLang="en-US" dirty="0"/>
          </a:p>
        </p:txBody>
      </p:sp>
    </p:spTree>
    <p:extLst>
      <p:ext uri="{BB962C8B-B14F-4D97-AF65-F5344CB8AC3E}">
        <p14:creationId xmlns:p14="http://schemas.microsoft.com/office/powerpoint/2010/main" val="3392546498"/>
      </p:ext>
    </p:extLst>
  </p:cSld>
  <p:clrMapOvr>
    <a:masterClrMapping/>
  </p:clrMapOvr>
  <p:transition advClick="0">
    <p:sndAc>
      <p:end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990600"/>
            <a:ext cx="2000250" cy="5105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990600"/>
            <a:ext cx="5848350" cy="5105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a:extLst>
              <a:ext uri="{FF2B5EF4-FFF2-40B4-BE49-F238E27FC236}">
                <a16:creationId xmlns:a16="http://schemas.microsoft.com/office/drawing/2014/main" id="{3A03C4CD-7CB1-4051-B2CD-78AC786C2719}"/>
              </a:ext>
            </a:extLst>
          </p:cNvPr>
          <p:cNvSpPr>
            <a:spLocks noGrp="1" noChangeArrowheads="1"/>
          </p:cNvSpPr>
          <p:nvPr>
            <p:ph type="sldNum" sz="quarter" idx="10"/>
          </p:nvPr>
        </p:nvSpPr>
        <p:spPr>
          <a:ln/>
        </p:spPr>
        <p:txBody>
          <a:bodyPr/>
          <a:lstStyle>
            <a:lvl1pPr>
              <a:defRPr/>
            </a:lvl1pPr>
          </a:lstStyle>
          <a:p>
            <a:fld id="{F812931F-F207-4B2E-936D-29B0FF39D064}" type="slidenum">
              <a:rPr lang="en-US" altLang="en-US"/>
              <a:pPr/>
              <a:t>‹#›</a:t>
            </a:fld>
            <a:endParaRPr lang="en-US" altLang="en-US" dirty="0"/>
          </a:p>
        </p:txBody>
      </p:sp>
    </p:spTree>
    <p:extLst>
      <p:ext uri="{BB962C8B-B14F-4D97-AF65-F5344CB8AC3E}">
        <p14:creationId xmlns:p14="http://schemas.microsoft.com/office/powerpoint/2010/main" val="3588903147"/>
      </p:ext>
    </p:extLst>
  </p:cSld>
  <p:clrMapOvr>
    <a:masterClrMapping/>
  </p:clrMapOvr>
  <p:transition advClick="0">
    <p:sndAc>
      <p:end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a:extLst>
              <a:ext uri="{FF2B5EF4-FFF2-40B4-BE49-F238E27FC236}">
                <a16:creationId xmlns:a16="http://schemas.microsoft.com/office/drawing/2014/main" id="{61523867-9692-4308-A9DA-3A659DDC3AF9}"/>
              </a:ext>
            </a:extLst>
          </p:cNvPr>
          <p:cNvSpPr>
            <a:spLocks noGrp="1" noChangeArrowheads="1"/>
          </p:cNvSpPr>
          <p:nvPr>
            <p:ph type="sldNum" sz="quarter" idx="10"/>
          </p:nvPr>
        </p:nvSpPr>
        <p:spPr>
          <a:ln/>
        </p:spPr>
        <p:txBody>
          <a:bodyPr/>
          <a:lstStyle>
            <a:lvl1pPr>
              <a:defRPr/>
            </a:lvl1pPr>
          </a:lstStyle>
          <a:p>
            <a:fld id="{9F8E81EC-7670-4793-AA2C-FE133C726A2A}" type="slidenum">
              <a:rPr lang="en-US" altLang="en-US"/>
              <a:pPr/>
              <a:t>‹#›</a:t>
            </a:fld>
            <a:endParaRPr lang="en-US" altLang="en-US" dirty="0"/>
          </a:p>
        </p:txBody>
      </p:sp>
    </p:spTree>
    <p:extLst>
      <p:ext uri="{BB962C8B-B14F-4D97-AF65-F5344CB8AC3E}">
        <p14:creationId xmlns:p14="http://schemas.microsoft.com/office/powerpoint/2010/main" val="3693886146"/>
      </p:ext>
    </p:extLst>
  </p:cSld>
  <p:clrMapOvr>
    <a:masterClrMapping/>
  </p:clrMapOvr>
  <p:transition advClick="0">
    <p:sndAc>
      <p:end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a:extLst>
              <a:ext uri="{FF2B5EF4-FFF2-40B4-BE49-F238E27FC236}">
                <a16:creationId xmlns:a16="http://schemas.microsoft.com/office/drawing/2014/main" id="{1FD4C201-4511-482A-8E01-2E0486AA8044}"/>
              </a:ext>
            </a:extLst>
          </p:cNvPr>
          <p:cNvSpPr>
            <a:spLocks noGrp="1" noChangeArrowheads="1"/>
          </p:cNvSpPr>
          <p:nvPr>
            <p:ph type="sldNum" sz="quarter" idx="10"/>
          </p:nvPr>
        </p:nvSpPr>
        <p:spPr>
          <a:ln/>
        </p:spPr>
        <p:txBody>
          <a:bodyPr/>
          <a:lstStyle>
            <a:lvl1pPr>
              <a:defRPr/>
            </a:lvl1pPr>
          </a:lstStyle>
          <a:p>
            <a:fld id="{AF19DC26-3F36-4DF2-B3E6-DF45838A048D}" type="slidenum">
              <a:rPr lang="en-US" altLang="en-US"/>
              <a:pPr/>
              <a:t>‹#›</a:t>
            </a:fld>
            <a:endParaRPr lang="en-US" altLang="en-US" dirty="0"/>
          </a:p>
        </p:txBody>
      </p:sp>
    </p:spTree>
    <p:extLst>
      <p:ext uri="{BB962C8B-B14F-4D97-AF65-F5344CB8AC3E}">
        <p14:creationId xmlns:p14="http://schemas.microsoft.com/office/powerpoint/2010/main" val="3803151042"/>
      </p:ext>
    </p:extLst>
  </p:cSld>
  <p:clrMapOvr>
    <a:masterClrMapping/>
  </p:clrMapOvr>
  <p:transition advClick="0">
    <p:sndAc>
      <p:end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2362200"/>
            <a:ext cx="39243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91100" y="2362200"/>
            <a:ext cx="39243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a:extLst>
              <a:ext uri="{FF2B5EF4-FFF2-40B4-BE49-F238E27FC236}">
                <a16:creationId xmlns:a16="http://schemas.microsoft.com/office/drawing/2014/main" id="{76BB9034-A351-44F0-B38B-1E11153C8DB3}"/>
              </a:ext>
            </a:extLst>
          </p:cNvPr>
          <p:cNvSpPr>
            <a:spLocks noGrp="1" noChangeArrowheads="1"/>
          </p:cNvSpPr>
          <p:nvPr>
            <p:ph type="sldNum" sz="quarter" idx="10"/>
          </p:nvPr>
        </p:nvSpPr>
        <p:spPr>
          <a:ln/>
        </p:spPr>
        <p:txBody>
          <a:bodyPr/>
          <a:lstStyle>
            <a:lvl1pPr>
              <a:defRPr/>
            </a:lvl1pPr>
          </a:lstStyle>
          <a:p>
            <a:fld id="{6BF0E8AA-C8C7-4764-A56D-61689C87C43C}" type="slidenum">
              <a:rPr lang="en-US" altLang="en-US"/>
              <a:pPr/>
              <a:t>‹#›</a:t>
            </a:fld>
            <a:endParaRPr lang="en-US" altLang="en-US" dirty="0"/>
          </a:p>
        </p:txBody>
      </p:sp>
    </p:spTree>
    <p:extLst>
      <p:ext uri="{BB962C8B-B14F-4D97-AF65-F5344CB8AC3E}">
        <p14:creationId xmlns:p14="http://schemas.microsoft.com/office/powerpoint/2010/main" val="4269639396"/>
      </p:ext>
    </p:extLst>
  </p:cSld>
  <p:clrMapOvr>
    <a:masterClrMapping/>
  </p:clrMapOvr>
  <p:transition advClick="0">
    <p:sndAc>
      <p:end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a:extLst>
              <a:ext uri="{FF2B5EF4-FFF2-40B4-BE49-F238E27FC236}">
                <a16:creationId xmlns:a16="http://schemas.microsoft.com/office/drawing/2014/main" id="{A4A0D8C6-D65A-4B5F-ACBF-E46C4D71E961}"/>
              </a:ext>
            </a:extLst>
          </p:cNvPr>
          <p:cNvSpPr>
            <a:spLocks noGrp="1" noChangeArrowheads="1"/>
          </p:cNvSpPr>
          <p:nvPr>
            <p:ph type="sldNum" sz="quarter" idx="10"/>
          </p:nvPr>
        </p:nvSpPr>
        <p:spPr>
          <a:ln/>
        </p:spPr>
        <p:txBody>
          <a:bodyPr/>
          <a:lstStyle>
            <a:lvl1pPr>
              <a:defRPr/>
            </a:lvl1pPr>
          </a:lstStyle>
          <a:p>
            <a:fld id="{DF819E7B-DB4C-4749-B1D8-0ED055CC911B}" type="slidenum">
              <a:rPr lang="en-US" altLang="en-US"/>
              <a:pPr/>
              <a:t>‹#›</a:t>
            </a:fld>
            <a:endParaRPr lang="en-US" altLang="en-US" dirty="0"/>
          </a:p>
        </p:txBody>
      </p:sp>
    </p:spTree>
    <p:extLst>
      <p:ext uri="{BB962C8B-B14F-4D97-AF65-F5344CB8AC3E}">
        <p14:creationId xmlns:p14="http://schemas.microsoft.com/office/powerpoint/2010/main" val="3192303424"/>
      </p:ext>
    </p:extLst>
  </p:cSld>
  <p:clrMapOvr>
    <a:masterClrMapping/>
  </p:clrMapOvr>
  <p:transition advClick="0">
    <p:sndAc>
      <p:end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a:extLst>
              <a:ext uri="{FF2B5EF4-FFF2-40B4-BE49-F238E27FC236}">
                <a16:creationId xmlns:a16="http://schemas.microsoft.com/office/drawing/2014/main" id="{416017FA-4B3F-4B7D-9F5A-EFBDBDBCE787}"/>
              </a:ext>
            </a:extLst>
          </p:cNvPr>
          <p:cNvSpPr>
            <a:spLocks noGrp="1" noChangeArrowheads="1"/>
          </p:cNvSpPr>
          <p:nvPr>
            <p:ph type="sldNum" sz="quarter" idx="10"/>
          </p:nvPr>
        </p:nvSpPr>
        <p:spPr>
          <a:ln/>
        </p:spPr>
        <p:txBody>
          <a:bodyPr/>
          <a:lstStyle>
            <a:lvl1pPr>
              <a:defRPr/>
            </a:lvl1pPr>
          </a:lstStyle>
          <a:p>
            <a:fld id="{04C31C50-9C1D-4326-B977-3CA0B334C2F2}" type="slidenum">
              <a:rPr lang="en-US" altLang="en-US"/>
              <a:pPr/>
              <a:t>‹#›</a:t>
            </a:fld>
            <a:endParaRPr lang="en-US" altLang="en-US" dirty="0"/>
          </a:p>
        </p:txBody>
      </p:sp>
    </p:spTree>
    <p:extLst>
      <p:ext uri="{BB962C8B-B14F-4D97-AF65-F5344CB8AC3E}">
        <p14:creationId xmlns:p14="http://schemas.microsoft.com/office/powerpoint/2010/main" val="601456092"/>
      </p:ext>
    </p:extLst>
  </p:cSld>
  <p:clrMapOvr>
    <a:masterClrMapping/>
  </p:clrMapOvr>
  <p:transition advClick="0">
    <p:sndAc>
      <p:end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C9818687-F143-4EC3-9FE3-AEB13417ECAE}"/>
              </a:ext>
            </a:extLst>
          </p:cNvPr>
          <p:cNvSpPr>
            <a:spLocks noGrp="1" noChangeArrowheads="1"/>
          </p:cNvSpPr>
          <p:nvPr>
            <p:ph type="sldNum" sz="quarter" idx="10"/>
          </p:nvPr>
        </p:nvSpPr>
        <p:spPr>
          <a:ln/>
        </p:spPr>
        <p:txBody>
          <a:bodyPr/>
          <a:lstStyle>
            <a:lvl1pPr>
              <a:defRPr/>
            </a:lvl1pPr>
          </a:lstStyle>
          <a:p>
            <a:fld id="{200B06D4-B610-4CC1-B78B-923D917385A9}" type="slidenum">
              <a:rPr lang="en-US" altLang="en-US"/>
              <a:pPr/>
              <a:t>‹#›</a:t>
            </a:fld>
            <a:endParaRPr lang="en-US" altLang="en-US" dirty="0"/>
          </a:p>
        </p:txBody>
      </p:sp>
    </p:spTree>
    <p:extLst>
      <p:ext uri="{BB962C8B-B14F-4D97-AF65-F5344CB8AC3E}">
        <p14:creationId xmlns:p14="http://schemas.microsoft.com/office/powerpoint/2010/main" val="224817311"/>
      </p:ext>
    </p:extLst>
  </p:cSld>
  <p:clrMapOvr>
    <a:masterClrMapping/>
  </p:clrMapOvr>
  <p:transition advClick="0">
    <p:sndAc>
      <p:end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a:extLst>
              <a:ext uri="{FF2B5EF4-FFF2-40B4-BE49-F238E27FC236}">
                <a16:creationId xmlns:a16="http://schemas.microsoft.com/office/drawing/2014/main" id="{82ADEE87-9796-4615-B3F1-B0AC64B28682}"/>
              </a:ext>
            </a:extLst>
          </p:cNvPr>
          <p:cNvSpPr>
            <a:spLocks noGrp="1" noChangeArrowheads="1"/>
          </p:cNvSpPr>
          <p:nvPr>
            <p:ph type="sldNum" sz="quarter" idx="10"/>
          </p:nvPr>
        </p:nvSpPr>
        <p:spPr>
          <a:ln/>
        </p:spPr>
        <p:txBody>
          <a:bodyPr/>
          <a:lstStyle>
            <a:lvl1pPr>
              <a:defRPr/>
            </a:lvl1pPr>
          </a:lstStyle>
          <a:p>
            <a:fld id="{225EDF73-2E34-414A-A092-928D4CC70C66}" type="slidenum">
              <a:rPr lang="en-US" altLang="en-US"/>
              <a:pPr/>
              <a:t>‹#›</a:t>
            </a:fld>
            <a:endParaRPr lang="en-US" altLang="en-US" dirty="0"/>
          </a:p>
        </p:txBody>
      </p:sp>
    </p:spTree>
    <p:extLst>
      <p:ext uri="{BB962C8B-B14F-4D97-AF65-F5344CB8AC3E}">
        <p14:creationId xmlns:p14="http://schemas.microsoft.com/office/powerpoint/2010/main" val="2121367057"/>
      </p:ext>
    </p:extLst>
  </p:cSld>
  <p:clrMapOvr>
    <a:masterClrMapping/>
  </p:clrMapOvr>
  <p:transition advClick="0">
    <p:sndAc>
      <p:end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a:extLst>
              <a:ext uri="{FF2B5EF4-FFF2-40B4-BE49-F238E27FC236}">
                <a16:creationId xmlns:a16="http://schemas.microsoft.com/office/drawing/2014/main" id="{3D87CC09-F6B6-42D8-83E7-783042159945}"/>
              </a:ext>
            </a:extLst>
          </p:cNvPr>
          <p:cNvSpPr>
            <a:spLocks noGrp="1" noChangeArrowheads="1"/>
          </p:cNvSpPr>
          <p:nvPr>
            <p:ph type="sldNum" sz="quarter" idx="10"/>
          </p:nvPr>
        </p:nvSpPr>
        <p:spPr>
          <a:ln/>
        </p:spPr>
        <p:txBody>
          <a:bodyPr/>
          <a:lstStyle>
            <a:lvl1pPr>
              <a:defRPr/>
            </a:lvl1pPr>
          </a:lstStyle>
          <a:p>
            <a:fld id="{A55EC3D8-164C-4E37-8C68-88E4EC7333E3}" type="slidenum">
              <a:rPr lang="en-US" altLang="en-US"/>
              <a:pPr/>
              <a:t>‹#›</a:t>
            </a:fld>
            <a:endParaRPr lang="en-US" altLang="en-US" dirty="0"/>
          </a:p>
        </p:txBody>
      </p:sp>
    </p:spTree>
    <p:extLst>
      <p:ext uri="{BB962C8B-B14F-4D97-AF65-F5344CB8AC3E}">
        <p14:creationId xmlns:p14="http://schemas.microsoft.com/office/powerpoint/2010/main" val="1542151266"/>
      </p:ext>
    </p:extLst>
  </p:cSld>
  <p:clrMapOvr>
    <a:masterClrMapping/>
  </p:clrMapOvr>
  <p:transition advClick="0">
    <p:sndAc>
      <p:end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D4A49CB2-C184-4DE3-B578-5E3244B8630C}"/>
              </a:ext>
            </a:extLst>
          </p:cNvPr>
          <p:cNvGrpSpPr>
            <a:grpSpLocks/>
          </p:cNvGrpSpPr>
          <p:nvPr/>
        </p:nvGrpSpPr>
        <p:grpSpPr bwMode="auto">
          <a:xfrm>
            <a:off x="0" y="0"/>
            <a:ext cx="3200400" cy="6858000"/>
            <a:chOff x="0" y="0"/>
            <a:chExt cx="2016" cy="4320"/>
          </a:xfrm>
        </p:grpSpPr>
        <p:sp>
          <p:nvSpPr>
            <p:cNvPr id="1037" name="Rectangle 3">
              <a:extLst>
                <a:ext uri="{FF2B5EF4-FFF2-40B4-BE49-F238E27FC236}">
                  <a16:creationId xmlns:a16="http://schemas.microsoft.com/office/drawing/2014/main" id="{686DAE5E-4371-4D6B-A565-D8FB45EE8BE8}"/>
                </a:ext>
              </a:extLst>
            </p:cNvPr>
            <p:cNvSpPr>
              <a:spLocks noChangeArrowheads="1"/>
            </p:cNvSpPr>
            <p:nvPr/>
          </p:nvSpPr>
          <p:spPr bwMode="auto">
            <a:xfrm>
              <a:off x="0" y="0"/>
              <a:ext cx="480" cy="4320"/>
            </a:xfrm>
            <a:prstGeom prst="rect">
              <a:avLst/>
            </a:prstGeom>
            <a:solidFill>
              <a:srgbClr val="3399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Times New Roman" pitchFamily="18" charset="0"/>
                </a:defRPr>
              </a:lvl1pPr>
              <a:lvl2pPr marL="742950" indent="-285750" eaLnBrk="0" hangingPunct="0">
                <a:defRPr sz="4000">
                  <a:solidFill>
                    <a:schemeClr val="tx1"/>
                  </a:solidFill>
                  <a:latin typeface="Times New Roman" pitchFamily="18" charset="0"/>
                </a:defRPr>
              </a:lvl2pPr>
              <a:lvl3pPr marL="1143000" indent="-228600" eaLnBrk="0" hangingPunct="0">
                <a:defRPr sz="4000">
                  <a:solidFill>
                    <a:schemeClr val="tx1"/>
                  </a:solidFill>
                  <a:latin typeface="Times New Roman" pitchFamily="18" charset="0"/>
                </a:defRPr>
              </a:lvl3pPr>
              <a:lvl4pPr marL="1600200" indent="-228600" eaLnBrk="0" hangingPunct="0">
                <a:defRPr sz="4000">
                  <a:solidFill>
                    <a:schemeClr val="tx1"/>
                  </a:solidFill>
                  <a:latin typeface="Times New Roman" pitchFamily="18" charset="0"/>
                </a:defRPr>
              </a:lvl4pPr>
              <a:lvl5pPr marL="2057400" indent="-228600" eaLnBrk="0" hangingPunct="0">
                <a:defRPr sz="4000">
                  <a:solidFill>
                    <a:schemeClr val="tx1"/>
                  </a:solidFill>
                  <a:latin typeface="Times New Roman" pitchFamily="18" charset="0"/>
                </a:defRPr>
              </a:lvl5pPr>
              <a:lvl6pPr marL="2514600" indent="-228600" eaLnBrk="0" fontAlgn="base" hangingPunct="0">
                <a:spcBef>
                  <a:spcPct val="0"/>
                </a:spcBef>
                <a:spcAft>
                  <a:spcPct val="0"/>
                </a:spcAft>
                <a:defRPr sz="4000">
                  <a:solidFill>
                    <a:schemeClr val="tx1"/>
                  </a:solidFill>
                  <a:latin typeface="Times New Roman" pitchFamily="18" charset="0"/>
                </a:defRPr>
              </a:lvl6pPr>
              <a:lvl7pPr marL="2971800" indent="-228600" eaLnBrk="0" fontAlgn="base" hangingPunct="0">
                <a:spcBef>
                  <a:spcPct val="0"/>
                </a:spcBef>
                <a:spcAft>
                  <a:spcPct val="0"/>
                </a:spcAft>
                <a:defRPr sz="4000">
                  <a:solidFill>
                    <a:schemeClr val="tx1"/>
                  </a:solidFill>
                  <a:latin typeface="Times New Roman" pitchFamily="18" charset="0"/>
                </a:defRPr>
              </a:lvl7pPr>
              <a:lvl8pPr marL="3429000" indent="-228600" eaLnBrk="0" fontAlgn="base" hangingPunct="0">
                <a:spcBef>
                  <a:spcPct val="0"/>
                </a:spcBef>
                <a:spcAft>
                  <a:spcPct val="0"/>
                </a:spcAft>
                <a:defRPr sz="4000">
                  <a:solidFill>
                    <a:schemeClr val="tx1"/>
                  </a:solidFill>
                  <a:latin typeface="Times New Roman" pitchFamily="18" charset="0"/>
                </a:defRPr>
              </a:lvl8pPr>
              <a:lvl9pPr marL="3886200" indent="-228600" eaLnBrk="0" fontAlgn="base" hangingPunct="0">
                <a:spcBef>
                  <a:spcPct val="0"/>
                </a:spcBef>
                <a:spcAft>
                  <a:spcPct val="0"/>
                </a:spcAft>
                <a:defRPr sz="4000">
                  <a:solidFill>
                    <a:schemeClr val="tx1"/>
                  </a:solidFill>
                  <a:latin typeface="Times New Roman" pitchFamily="18" charset="0"/>
                </a:defRPr>
              </a:lvl9pPr>
            </a:lstStyle>
            <a:p>
              <a:pPr eaLnBrk="1" hangingPunct="1">
                <a:defRPr/>
              </a:pPr>
              <a:endParaRPr lang="en-US" altLang="en-US" dirty="0"/>
            </a:p>
          </p:txBody>
        </p:sp>
        <p:sp>
          <p:nvSpPr>
            <p:cNvPr id="1038" name="Rectangle 4">
              <a:extLst>
                <a:ext uri="{FF2B5EF4-FFF2-40B4-BE49-F238E27FC236}">
                  <a16:creationId xmlns:a16="http://schemas.microsoft.com/office/drawing/2014/main" id="{3C3EE2F6-CC77-46EF-9D16-F902A6619988}"/>
                </a:ext>
              </a:extLst>
            </p:cNvPr>
            <p:cNvSpPr>
              <a:spLocks noChangeArrowheads="1"/>
            </p:cNvSpPr>
            <p:nvPr/>
          </p:nvSpPr>
          <p:spPr bwMode="auto">
            <a:xfrm>
              <a:off x="432" y="0"/>
              <a:ext cx="1584" cy="672"/>
            </a:xfrm>
            <a:prstGeom prst="rect">
              <a:avLst/>
            </a:prstGeom>
            <a:solidFill>
              <a:srgbClr val="3399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Times New Roman" pitchFamily="18" charset="0"/>
                </a:defRPr>
              </a:lvl1pPr>
              <a:lvl2pPr marL="742950" indent="-285750" eaLnBrk="0" hangingPunct="0">
                <a:defRPr sz="4000">
                  <a:solidFill>
                    <a:schemeClr val="tx1"/>
                  </a:solidFill>
                  <a:latin typeface="Times New Roman" pitchFamily="18" charset="0"/>
                </a:defRPr>
              </a:lvl2pPr>
              <a:lvl3pPr marL="1143000" indent="-228600" eaLnBrk="0" hangingPunct="0">
                <a:defRPr sz="4000">
                  <a:solidFill>
                    <a:schemeClr val="tx1"/>
                  </a:solidFill>
                  <a:latin typeface="Times New Roman" pitchFamily="18" charset="0"/>
                </a:defRPr>
              </a:lvl3pPr>
              <a:lvl4pPr marL="1600200" indent="-228600" eaLnBrk="0" hangingPunct="0">
                <a:defRPr sz="4000">
                  <a:solidFill>
                    <a:schemeClr val="tx1"/>
                  </a:solidFill>
                  <a:latin typeface="Times New Roman" pitchFamily="18" charset="0"/>
                </a:defRPr>
              </a:lvl4pPr>
              <a:lvl5pPr marL="2057400" indent="-228600" eaLnBrk="0" hangingPunct="0">
                <a:defRPr sz="4000">
                  <a:solidFill>
                    <a:schemeClr val="tx1"/>
                  </a:solidFill>
                  <a:latin typeface="Times New Roman" pitchFamily="18" charset="0"/>
                </a:defRPr>
              </a:lvl5pPr>
              <a:lvl6pPr marL="2514600" indent="-228600" eaLnBrk="0" fontAlgn="base" hangingPunct="0">
                <a:spcBef>
                  <a:spcPct val="0"/>
                </a:spcBef>
                <a:spcAft>
                  <a:spcPct val="0"/>
                </a:spcAft>
                <a:defRPr sz="4000">
                  <a:solidFill>
                    <a:schemeClr val="tx1"/>
                  </a:solidFill>
                  <a:latin typeface="Times New Roman" pitchFamily="18" charset="0"/>
                </a:defRPr>
              </a:lvl6pPr>
              <a:lvl7pPr marL="2971800" indent="-228600" eaLnBrk="0" fontAlgn="base" hangingPunct="0">
                <a:spcBef>
                  <a:spcPct val="0"/>
                </a:spcBef>
                <a:spcAft>
                  <a:spcPct val="0"/>
                </a:spcAft>
                <a:defRPr sz="4000">
                  <a:solidFill>
                    <a:schemeClr val="tx1"/>
                  </a:solidFill>
                  <a:latin typeface="Times New Roman" pitchFamily="18" charset="0"/>
                </a:defRPr>
              </a:lvl7pPr>
              <a:lvl8pPr marL="3429000" indent="-228600" eaLnBrk="0" fontAlgn="base" hangingPunct="0">
                <a:spcBef>
                  <a:spcPct val="0"/>
                </a:spcBef>
                <a:spcAft>
                  <a:spcPct val="0"/>
                </a:spcAft>
                <a:defRPr sz="4000">
                  <a:solidFill>
                    <a:schemeClr val="tx1"/>
                  </a:solidFill>
                  <a:latin typeface="Times New Roman" pitchFamily="18" charset="0"/>
                </a:defRPr>
              </a:lvl8pPr>
              <a:lvl9pPr marL="3886200" indent="-228600" eaLnBrk="0" fontAlgn="base" hangingPunct="0">
                <a:spcBef>
                  <a:spcPct val="0"/>
                </a:spcBef>
                <a:spcAft>
                  <a:spcPct val="0"/>
                </a:spcAft>
                <a:defRPr sz="4000">
                  <a:solidFill>
                    <a:schemeClr val="tx1"/>
                  </a:solidFill>
                  <a:latin typeface="Times New Roman" pitchFamily="18" charset="0"/>
                </a:defRPr>
              </a:lvl9pPr>
            </a:lstStyle>
            <a:p>
              <a:pPr eaLnBrk="1" hangingPunct="1">
                <a:defRPr/>
              </a:pPr>
              <a:endParaRPr lang="en-US" altLang="en-US" dirty="0"/>
            </a:p>
          </p:txBody>
        </p:sp>
      </p:grpSp>
      <p:sp>
        <p:nvSpPr>
          <p:cNvPr id="1027" name="AutoShape 5">
            <a:extLst>
              <a:ext uri="{FF2B5EF4-FFF2-40B4-BE49-F238E27FC236}">
                <a16:creationId xmlns:a16="http://schemas.microsoft.com/office/drawing/2014/main" id="{3B39B1C0-80BE-45D1-99F5-290F162924F0}"/>
              </a:ext>
            </a:extLst>
          </p:cNvPr>
          <p:cNvSpPr>
            <a:spLocks noChangeArrowheads="1"/>
          </p:cNvSpPr>
          <p:nvPr/>
        </p:nvSpPr>
        <p:spPr bwMode="auto">
          <a:xfrm>
            <a:off x="762000" y="762000"/>
            <a:ext cx="5105400" cy="6096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Times New Roman" pitchFamily="18" charset="0"/>
              </a:defRPr>
            </a:lvl1pPr>
            <a:lvl2pPr marL="742950" indent="-285750" eaLnBrk="0" hangingPunct="0">
              <a:defRPr sz="4000">
                <a:solidFill>
                  <a:schemeClr val="tx1"/>
                </a:solidFill>
                <a:latin typeface="Times New Roman" pitchFamily="18" charset="0"/>
              </a:defRPr>
            </a:lvl2pPr>
            <a:lvl3pPr marL="1143000" indent="-228600" eaLnBrk="0" hangingPunct="0">
              <a:defRPr sz="4000">
                <a:solidFill>
                  <a:schemeClr val="tx1"/>
                </a:solidFill>
                <a:latin typeface="Times New Roman" pitchFamily="18" charset="0"/>
              </a:defRPr>
            </a:lvl3pPr>
            <a:lvl4pPr marL="1600200" indent="-228600" eaLnBrk="0" hangingPunct="0">
              <a:defRPr sz="4000">
                <a:solidFill>
                  <a:schemeClr val="tx1"/>
                </a:solidFill>
                <a:latin typeface="Times New Roman" pitchFamily="18" charset="0"/>
              </a:defRPr>
            </a:lvl4pPr>
            <a:lvl5pPr marL="2057400" indent="-228600" eaLnBrk="0" hangingPunct="0">
              <a:defRPr sz="4000">
                <a:solidFill>
                  <a:schemeClr val="tx1"/>
                </a:solidFill>
                <a:latin typeface="Times New Roman" pitchFamily="18" charset="0"/>
              </a:defRPr>
            </a:lvl5pPr>
            <a:lvl6pPr marL="2514600" indent="-228600" eaLnBrk="0" fontAlgn="base" hangingPunct="0">
              <a:spcBef>
                <a:spcPct val="0"/>
              </a:spcBef>
              <a:spcAft>
                <a:spcPct val="0"/>
              </a:spcAft>
              <a:defRPr sz="4000">
                <a:solidFill>
                  <a:schemeClr val="tx1"/>
                </a:solidFill>
                <a:latin typeface="Times New Roman" pitchFamily="18" charset="0"/>
              </a:defRPr>
            </a:lvl6pPr>
            <a:lvl7pPr marL="2971800" indent="-228600" eaLnBrk="0" fontAlgn="base" hangingPunct="0">
              <a:spcBef>
                <a:spcPct val="0"/>
              </a:spcBef>
              <a:spcAft>
                <a:spcPct val="0"/>
              </a:spcAft>
              <a:defRPr sz="4000">
                <a:solidFill>
                  <a:schemeClr val="tx1"/>
                </a:solidFill>
                <a:latin typeface="Times New Roman" pitchFamily="18" charset="0"/>
              </a:defRPr>
            </a:lvl7pPr>
            <a:lvl8pPr marL="3429000" indent="-228600" eaLnBrk="0" fontAlgn="base" hangingPunct="0">
              <a:spcBef>
                <a:spcPct val="0"/>
              </a:spcBef>
              <a:spcAft>
                <a:spcPct val="0"/>
              </a:spcAft>
              <a:defRPr sz="4000">
                <a:solidFill>
                  <a:schemeClr val="tx1"/>
                </a:solidFill>
                <a:latin typeface="Times New Roman" pitchFamily="18" charset="0"/>
              </a:defRPr>
            </a:lvl8pPr>
            <a:lvl9pPr marL="3886200" indent="-228600" eaLnBrk="0" fontAlgn="base" hangingPunct="0">
              <a:spcBef>
                <a:spcPct val="0"/>
              </a:spcBef>
              <a:spcAft>
                <a:spcPct val="0"/>
              </a:spcAft>
              <a:defRPr sz="4000">
                <a:solidFill>
                  <a:schemeClr val="tx1"/>
                </a:solidFill>
                <a:latin typeface="Times New Roman" pitchFamily="18" charset="0"/>
              </a:defRPr>
            </a:lvl9pPr>
          </a:lstStyle>
          <a:p>
            <a:pPr algn="ctr" eaLnBrk="1" hangingPunct="1">
              <a:defRPr/>
            </a:pPr>
            <a:endParaRPr kumimoji="1" lang="en-US" altLang="en-US" sz="2400" dirty="0"/>
          </a:p>
        </p:txBody>
      </p:sp>
      <p:sp>
        <p:nvSpPr>
          <p:cNvPr id="114694" name="Rectangle 6">
            <a:extLst>
              <a:ext uri="{FF2B5EF4-FFF2-40B4-BE49-F238E27FC236}">
                <a16:creationId xmlns:a16="http://schemas.microsoft.com/office/drawing/2014/main" id="{EE61214A-5B4A-43C7-86F9-EA35C08654A1}"/>
              </a:ext>
            </a:extLst>
          </p:cNvPr>
          <p:cNvSpPr>
            <a:spLocks noGrp="1" noChangeArrowheads="1"/>
          </p:cNvSpPr>
          <p:nvPr>
            <p:ph type="title"/>
          </p:nvPr>
        </p:nvSpPr>
        <p:spPr bwMode="gray">
          <a:xfrm>
            <a:off x="914400" y="990600"/>
            <a:ext cx="6781800" cy="838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endParaRPr lang="en-US" altLang="en-US"/>
          </a:p>
        </p:txBody>
      </p:sp>
      <p:sp>
        <p:nvSpPr>
          <p:cNvPr id="114695" name="Rectangle 7">
            <a:extLst>
              <a:ext uri="{FF2B5EF4-FFF2-40B4-BE49-F238E27FC236}">
                <a16:creationId xmlns:a16="http://schemas.microsoft.com/office/drawing/2014/main" id="{000E569B-692C-40D9-B5FE-512662C4C1E0}"/>
              </a:ext>
            </a:extLst>
          </p:cNvPr>
          <p:cNvSpPr>
            <a:spLocks noGrp="1" noChangeArrowheads="1"/>
          </p:cNvSpPr>
          <p:nvPr>
            <p:ph type="body" idx="1"/>
          </p:nvPr>
        </p:nvSpPr>
        <p:spPr bwMode="auto">
          <a:xfrm>
            <a:off x="914400" y="2362200"/>
            <a:ext cx="80010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endParaRPr lang="en-US" altLang="en-US"/>
          </a:p>
        </p:txBody>
      </p:sp>
      <p:sp>
        <p:nvSpPr>
          <p:cNvPr id="114698" name="Rectangle 10">
            <a:extLst>
              <a:ext uri="{FF2B5EF4-FFF2-40B4-BE49-F238E27FC236}">
                <a16:creationId xmlns:a16="http://schemas.microsoft.com/office/drawing/2014/main" id="{C527AD98-BFF8-444D-9F4E-A99B35A8363F}"/>
              </a:ext>
            </a:extLst>
          </p:cNvPr>
          <p:cNvSpPr>
            <a:spLocks noGrp="1" noChangeArrowheads="1"/>
          </p:cNvSpPr>
          <p:nvPr>
            <p:ph type="sldNum" sz="quarter" idx="4"/>
          </p:nvPr>
        </p:nvSpPr>
        <p:spPr bwMode="auto">
          <a:xfrm>
            <a:off x="0" y="6343650"/>
            <a:ext cx="75406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spAutoFit/>
          </a:bodyPr>
          <a:lstStyle>
            <a:lvl1pPr>
              <a:defRPr sz="2600" b="1">
                <a:solidFill>
                  <a:schemeClr val="bg1"/>
                </a:solidFill>
                <a:latin typeface="Arial" panose="020B0604020202020204" pitchFamily="34" charset="0"/>
              </a:defRPr>
            </a:lvl1pPr>
          </a:lstStyle>
          <a:p>
            <a:fld id="{4C9AC4F2-AA4B-4F9F-95D5-31BEC32B754C}" type="slidenum">
              <a:rPr lang="en-US" altLang="en-US"/>
              <a:pPr/>
              <a:t>‹#›</a:t>
            </a:fld>
            <a:endParaRPr lang="en-US" altLang="en-US" dirty="0"/>
          </a:p>
        </p:txBody>
      </p:sp>
      <p:grpSp>
        <p:nvGrpSpPr>
          <p:cNvPr id="1031" name="Group 11">
            <a:extLst>
              <a:ext uri="{FF2B5EF4-FFF2-40B4-BE49-F238E27FC236}">
                <a16:creationId xmlns:a16="http://schemas.microsoft.com/office/drawing/2014/main" id="{BCBB3AF5-CC7D-4570-BD44-9FF8BD3325B5}"/>
              </a:ext>
            </a:extLst>
          </p:cNvPr>
          <p:cNvGrpSpPr>
            <a:grpSpLocks/>
          </p:cNvGrpSpPr>
          <p:nvPr/>
        </p:nvGrpSpPr>
        <p:grpSpPr bwMode="auto">
          <a:xfrm>
            <a:off x="228600" y="1981200"/>
            <a:ext cx="7391400" cy="319088"/>
            <a:chOff x="144" y="1248"/>
            <a:chExt cx="4656" cy="201"/>
          </a:xfrm>
        </p:grpSpPr>
        <p:sp>
          <p:nvSpPr>
            <p:cNvPr id="1035" name="AutoShape 12">
              <a:extLst>
                <a:ext uri="{FF2B5EF4-FFF2-40B4-BE49-F238E27FC236}">
                  <a16:creationId xmlns:a16="http://schemas.microsoft.com/office/drawing/2014/main" id="{FCD64EC4-5513-4F27-83C4-56D5358570D8}"/>
                </a:ext>
              </a:extLst>
            </p:cNvPr>
            <p:cNvSpPr>
              <a:spLocks noChangeArrowheads="1"/>
            </p:cNvSpPr>
            <p:nvPr/>
          </p:nvSpPr>
          <p:spPr bwMode="auto">
            <a:xfrm>
              <a:off x="384" y="1248"/>
              <a:ext cx="4416" cy="200"/>
            </a:xfrm>
            <a:prstGeom prst="roundRect">
              <a:avLst>
                <a:gd name="adj" fmla="val 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Times New Roman" pitchFamily="18" charset="0"/>
                </a:defRPr>
              </a:lvl1pPr>
              <a:lvl2pPr marL="742950" indent="-285750" eaLnBrk="0" hangingPunct="0">
                <a:defRPr sz="4000">
                  <a:solidFill>
                    <a:schemeClr val="tx1"/>
                  </a:solidFill>
                  <a:latin typeface="Times New Roman" pitchFamily="18" charset="0"/>
                </a:defRPr>
              </a:lvl2pPr>
              <a:lvl3pPr marL="1143000" indent="-228600" eaLnBrk="0" hangingPunct="0">
                <a:defRPr sz="4000">
                  <a:solidFill>
                    <a:schemeClr val="tx1"/>
                  </a:solidFill>
                  <a:latin typeface="Times New Roman" pitchFamily="18" charset="0"/>
                </a:defRPr>
              </a:lvl3pPr>
              <a:lvl4pPr marL="1600200" indent="-228600" eaLnBrk="0" hangingPunct="0">
                <a:defRPr sz="4000">
                  <a:solidFill>
                    <a:schemeClr val="tx1"/>
                  </a:solidFill>
                  <a:latin typeface="Times New Roman" pitchFamily="18" charset="0"/>
                </a:defRPr>
              </a:lvl4pPr>
              <a:lvl5pPr marL="2057400" indent="-228600" eaLnBrk="0" hangingPunct="0">
                <a:defRPr sz="4000">
                  <a:solidFill>
                    <a:schemeClr val="tx1"/>
                  </a:solidFill>
                  <a:latin typeface="Times New Roman" pitchFamily="18" charset="0"/>
                </a:defRPr>
              </a:lvl5pPr>
              <a:lvl6pPr marL="2514600" indent="-228600" eaLnBrk="0" fontAlgn="base" hangingPunct="0">
                <a:spcBef>
                  <a:spcPct val="0"/>
                </a:spcBef>
                <a:spcAft>
                  <a:spcPct val="0"/>
                </a:spcAft>
                <a:defRPr sz="4000">
                  <a:solidFill>
                    <a:schemeClr val="tx1"/>
                  </a:solidFill>
                  <a:latin typeface="Times New Roman" pitchFamily="18" charset="0"/>
                </a:defRPr>
              </a:lvl6pPr>
              <a:lvl7pPr marL="2971800" indent="-228600" eaLnBrk="0" fontAlgn="base" hangingPunct="0">
                <a:spcBef>
                  <a:spcPct val="0"/>
                </a:spcBef>
                <a:spcAft>
                  <a:spcPct val="0"/>
                </a:spcAft>
                <a:defRPr sz="4000">
                  <a:solidFill>
                    <a:schemeClr val="tx1"/>
                  </a:solidFill>
                  <a:latin typeface="Times New Roman" pitchFamily="18" charset="0"/>
                </a:defRPr>
              </a:lvl7pPr>
              <a:lvl8pPr marL="3429000" indent="-228600" eaLnBrk="0" fontAlgn="base" hangingPunct="0">
                <a:spcBef>
                  <a:spcPct val="0"/>
                </a:spcBef>
                <a:spcAft>
                  <a:spcPct val="0"/>
                </a:spcAft>
                <a:defRPr sz="4000">
                  <a:solidFill>
                    <a:schemeClr val="tx1"/>
                  </a:solidFill>
                  <a:latin typeface="Times New Roman" pitchFamily="18" charset="0"/>
                </a:defRPr>
              </a:lvl8pPr>
              <a:lvl9pPr marL="3886200" indent="-228600" eaLnBrk="0" fontAlgn="base" hangingPunct="0">
                <a:spcBef>
                  <a:spcPct val="0"/>
                </a:spcBef>
                <a:spcAft>
                  <a:spcPct val="0"/>
                </a:spcAft>
                <a:defRPr sz="4000">
                  <a:solidFill>
                    <a:schemeClr val="tx1"/>
                  </a:solidFill>
                  <a:latin typeface="Times New Roman" pitchFamily="18" charset="0"/>
                </a:defRPr>
              </a:lvl9pPr>
            </a:lstStyle>
            <a:p>
              <a:pPr eaLnBrk="1" hangingPunct="1">
                <a:defRPr/>
              </a:pPr>
              <a:endParaRPr lang="en-US" altLang="en-US" dirty="0"/>
            </a:p>
          </p:txBody>
        </p:sp>
        <p:sp>
          <p:nvSpPr>
            <p:cNvPr id="1036" name="AutoShape 13">
              <a:extLst>
                <a:ext uri="{FF2B5EF4-FFF2-40B4-BE49-F238E27FC236}">
                  <a16:creationId xmlns:a16="http://schemas.microsoft.com/office/drawing/2014/main" id="{4C034E3D-5F68-49A0-A1D4-76D4B15878D9}"/>
                </a:ext>
              </a:extLst>
            </p:cNvPr>
            <p:cNvSpPr>
              <a:spLocks noChangeArrowheads="1"/>
            </p:cNvSpPr>
            <p:nvPr/>
          </p:nvSpPr>
          <p:spPr bwMode="auto">
            <a:xfrm flipH="1">
              <a:off x="144" y="1248"/>
              <a:ext cx="248" cy="201"/>
            </a:xfrm>
            <a:prstGeom prst="flowChartDelay">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Times New Roman" pitchFamily="18" charset="0"/>
                </a:defRPr>
              </a:lvl1pPr>
              <a:lvl2pPr marL="742950" indent="-285750" eaLnBrk="0" hangingPunct="0">
                <a:defRPr sz="4000">
                  <a:solidFill>
                    <a:schemeClr val="tx1"/>
                  </a:solidFill>
                  <a:latin typeface="Times New Roman" pitchFamily="18" charset="0"/>
                </a:defRPr>
              </a:lvl2pPr>
              <a:lvl3pPr marL="1143000" indent="-228600" eaLnBrk="0" hangingPunct="0">
                <a:defRPr sz="4000">
                  <a:solidFill>
                    <a:schemeClr val="tx1"/>
                  </a:solidFill>
                  <a:latin typeface="Times New Roman" pitchFamily="18" charset="0"/>
                </a:defRPr>
              </a:lvl3pPr>
              <a:lvl4pPr marL="1600200" indent="-228600" eaLnBrk="0" hangingPunct="0">
                <a:defRPr sz="4000">
                  <a:solidFill>
                    <a:schemeClr val="tx1"/>
                  </a:solidFill>
                  <a:latin typeface="Times New Roman" pitchFamily="18" charset="0"/>
                </a:defRPr>
              </a:lvl4pPr>
              <a:lvl5pPr marL="2057400" indent="-228600" eaLnBrk="0" hangingPunct="0">
                <a:defRPr sz="4000">
                  <a:solidFill>
                    <a:schemeClr val="tx1"/>
                  </a:solidFill>
                  <a:latin typeface="Times New Roman" pitchFamily="18" charset="0"/>
                </a:defRPr>
              </a:lvl5pPr>
              <a:lvl6pPr marL="2514600" indent="-228600" eaLnBrk="0" fontAlgn="base" hangingPunct="0">
                <a:spcBef>
                  <a:spcPct val="0"/>
                </a:spcBef>
                <a:spcAft>
                  <a:spcPct val="0"/>
                </a:spcAft>
                <a:defRPr sz="4000">
                  <a:solidFill>
                    <a:schemeClr val="tx1"/>
                  </a:solidFill>
                  <a:latin typeface="Times New Roman" pitchFamily="18" charset="0"/>
                </a:defRPr>
              </a:lvl6pPr>
              <a:lvl7pPr marL="2971800" indent="-228600" eaLnBrk="0" fontAlgn="base" hangingPunct="0">
                <a:spcBef>
                  <a:spcPct val="0"/>
                </a:spcBef>
                <a:spcAft>
                  <a:spcPct val="0"/>
                </a:spcAft>
                <a:defRPr sz="4000">
                  <a:solidFill>
                    <a:schemeClr val="tx1"/>
                  </a:solidFill>
                  <a:latin typeface="Times New Roman" pitchFamily="18" charset="0"/>
                </a:defRPr>
              </a:lvl7pPr>
              <a:lvl8pPr marL="3429000" indent="-228600" eaLnBrk="0" fontAlgn="base" hangingPunct="0">
                <a:spcBef>
                  <a:spcPct val="0"/>
                </a:spcBef>
                <a:spcAft>
                  <a:spcPct val="0"/>
                </a:spcAft>
                <a:defRPr sz="4000">
                  <a:solidFill>
                    <a:schemeClr val="tx1"/>
                  </a:solidFill>
                  <a:latin typeface="Times New Roman" pitchFamily="18" charset="0"/>
                </a:defRPr>
              </a:lvl8pPr>
              <a:lvl9pPr marL="3886200" indent="-228600" eaLnBrk="0" fontAlgn="base" hangingPunct="0">
                <a:spcBef>
                  <a:spcPct val="0"/>
                </a:spcBef>
                <a:spcAft>
                  <a:spcPct val="0"/>
                </a:spcAft>
                <a:defRPr sz="4000">
                  <a:solidFill>
                    <a:schemeClr val="tx1"/>
                  </a:solidFill>
                  <a:latin typeface="Times New Roman" pitchFamily="18" charset="0"/>
                </a:defRPr>
              </a:lvl9pPr>
            </a:lstStyle>
            <a:p>
              <a:pPr eaLnBrk="1" hangingPunct="1">
                <a:defRPr/>
              </a:pPr>
              <a:endParaRPr lang="en-US" altLang="en-US" dirty="0"/>
            </a:p>
          </p:txBody>
        </p:sp>
      </p:grpSp>
      <p:sp>
        <p:nvSpPr>
          <p:cNvPr id="1032" name="Rectangle 16">
            <a:extLst>
              <a:ext uri="{FF2B5EF4-FFF2-40B4-BE49-F238E27FC236}">
                <a16:creationId xmlns:a16="http://schemas.microsoft.com/office/drawing/2014/main" id="{2AC9CE37-7222-437A-85F1-5475A50A4E88}"/>
              </a:ext>
            </a:extLst>
          </p:cNvPr>
          <p:cNvSpPr>
            <a:spLocks noChangeArrowheads="1"/>
          </p:cNvSpPr>
          <p:nvPr/>
        </p:nvSpPr>
        <p:spPr bwMode="auto">
          <a:xfrm>
            <a:off x="4095750" y="29527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Times New Roman" pitchFamily="18" charset="0"/>
              </a:defRPr>
            </a:lvl1pPr>
            <a:lvl2pPr marL="742950" indent="-285750" eaLnBrk="0" hangingPunct="0">
              <a:defRPr sz="4000">
                <a:solidFill>
                  <a:schemeClr val="tx1"/>
                </a:solidFill>
                <a:latin typeface="Times New Roman" pitchFamily="18" charset="0"/>
              </a:defRPr>
            </a:lvl2pPr>
            <a:lvl3pPr marL="1143000" indent="-228600" eaLnBrk="0" hangingPunct="0">
              <a:defRPr sz="4000">
                <a:solidFill>
                  <a:schemeClr val="tx1"/>
                </a:solidFill>
                <a:latin typeface="Times New Roman" pitchFamily="18" charset="0"/>
              </a:defRPr>
            </a:lvl3pPr>
            <a:lvl4pPr marL="1600200" indent="-228600" eaLnBrk="0" hangingPunct="0">
              <a:defRPr sz="4000">
                <a:solidFill>
                  <a:schemeClr val="tx1"/>
                </a:solidFill>
                <a:latin typeface="Times New Roman" pitchFamily="18" charset="0"/>
              </a:defRPr>
            </a:lvl4pPr>
            <a:lvl5pPr marL="2057400" indent="-228600" eaLnBrk="0" hangingPunct="0">
              <a:defRPr sz="4000">
                <a:solidFill>
                  <a:schemeClr val="tx1"/>
                </a:solidFill>
                <a:latin typeface="Times New Roman" pitchFamily="18" charset="0"/>
              </a:defRPr>
            </a:lvl5pPr>
            <a:lvl6pPr marL="2514600" indent="-228600" eaLnBrk="0" fontAlgn="base" hangingPunct="0">
              <a:spcBef>
                <a:spcPct val="0"/>
              </a:spcBef>
              <a:spcAft>
                <a:spcPct val="0"/>
              </a:spcAft>
              <a:defRPr sz="4000">
                <a:solidFill>
                  <a:schemeClr val="tx1"/>
                </a:solidFill>
                <a:latin typeface="Times New Roman" pitchFamily="18" charset="0"/>
              </a:defRPr>
            </a:lvl6pPr>
            <a:lvl7pPr marL="2971800" indent="-228600" eaLnBrk="0" fontAlgn="base" hangingPunct="0">
              <a:spcBef>
                <a:spcPct val="0"/>
              </a:spcBef>
              <a:spcAft>
                <a:spcPct val="0"/>
              </a:spcAft>
              <a:defRPr sz="4000">
                <a:solidFill>
                  <a:schemeClr val="tx1"/>
                </a:solidFill>
                <a:latin typeface="Times New Roman" pitchFamily="18" charset="0"/>
              </a:defRPr>
            </a:lvl7pPr>
            <a:lvl8pPr marL="3429000" indent="-228600" eaLnBrk="0" fontAlgn="base" hangingPunct="0">
              <a:spcBef>
                <a:spcPct val="0"/>
              </a:spcBef>
              <a:spcAft>
                <a:spcPct val="0"/>
              </a:spcAft>
              <a:defRPr sz="4000">
                <a:solidFill>
                  <a:schemeClr val="tx1"/>
                </a:solidFill>
                <a:latin typeface="Times New Roman" pitchFamily="18" charset="0"/>
              </a:defRPr>
            </a:lvl8pPr>
            <a:lvl9pPr marL="3886200" indent="-228600" eaLnBrk="0" fontAlgn="base" hangingPunct="0">
              <a:spcBef>
                <a:spcPct val="0"/>
              </a:spcBef>
              <a:spcAft>
                <a:spcPct val="0"/>
              </a:spcAft>
              <a:defRPr sz="4000">
                <a:solidFill>
                  <a:schemeClr val="tx1"/>
                </a:solidFill>
                <a:latin typeface="Times New Roman" pitchFamily="18" charset="0"/>
              </a:defRPr>
            </a:lvl9pPr>
          </a:lstStyle>
          <a:p>
            <a:pPr eaLnBrk="1" hangingPunct="1">
              <a:defRPr/>
            </a:pPr>
            <a:endParaRPr lang="en-US" altLang="en-US" dirty="0"/>
          </a:p>
        </p:txBody>
      </p:sp>
      <p:sp>
        <p:nvSpPr>
          <p:cNvPr id="1033" name="Rectangle 19">
            <a:extLst>
              <a:ext uri="{FF2B5EF4-FFF2-40B4-BE49-F238E27FC236}">
                <a16:creationId xmlns:a16="http://schemas.microsoft.com/office/drawing/2014/main" id="{AB72A1AB-8D6B-4E5E-A3A7-8539B2045BAA}"/>
              </a:ext>
            </a:extLst>
          </p:cNvPr>
          <p:cNvSpPr>
            <a:spLocks noChangeArrowheads="1"/>
          </p:cNvSpPr>
          <p:nvPr/>
        </p:nvSpPr>
        <p:spPr bwMode="auto">
          <a:xfrm>
            <a:off x="3119438" y="1962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Times New Roman" pitchFamily="18" charset="0"/>
              </a:defRPr>
            </a:lvl1pPr>
            <a:lvl2pPr marL="742950" indent="-285750" eaLnBrk="0" hangingPunct="0">
              <a:defRPr sz="4000">
                <a:solidFill>
                  <a:schemeClr val="tx1"/>
                </a:solidFill>
                <a:latin typeface="Times New Roman" pitchFamily="18" charset="0"/>
              </a:defRPr>
            </a:lvl2pPr>
            <a:lvl3pPr marL="1143000" indent="-228600" eaLnBrk="0" hangingPunct="0">
              <a:defRPr sz="4000">
                <a:solidFill>
                  <a:schemeClr val="tx1"/>
                </a:solidFill>
                <a:latin typeface="Times New Roman" pitchFamily="18" charset="0"/>
              </a:defRPr>
            </a:lvl3pPr>
            <a:lvl4pPr marL="1600200" indent="-228600" eaLnBrk="0" hangingPunct="0">
              <a:defRPr sz="4000">
                <a:solidFill>
                  <a:schemeClr val="tx1"/>
                </a:solidFill>
                <a:latin typeface="Times New Roman" pitchFamily="18" charset="0"/>
              </a:defRPr>
            </a:lvl4pPr>
            <a:lvl5pPr marL="2057400" indent="-228600" eaLnBrk="0" hangingPunct="0">
              <a:defRPr sz="4000">
                <a:solidFill>
                  <a:schemeClr val="tx1"/>
                </a:solidFill>
                <a:latin typeface="Times New Roman" pitchFamily="18" charset="0"/>
              </a:defRPr>
            </a:lvl5pPr>
            <a:lvl6pPr marL="2514600" indent="-228600" eaLnBrk="0" fontAlgn="base" hangingPunct="0">
              <a:spcBef>
                <a:spcPct val="0"/>
              </a:spcBef>
              <a:spcAft>
                <a:spcPct val="0"/>
              </a:spcAft>
              <a:defRPr sz="4000">
                <a:solidFill>
                  <a:schemeClr val="tx1"/>
                </a:solidFill>
                <a:latin typeface="Times New Roman" pitchFamily="18" charset="0"/>
              </a:defRPr>
            </a:lvl6pPr>
            <a:lvl7pPr marL="2971800" indent="-228600" eaLnBrk="0" fontAlgn="base" hangingPunct="0">
              <a:spcBef>
                <a:spcPct val="0"/>
              </a:spcBef>
              <a:spcAft>
                <a:spcPct val="0"/>
              </a:spcAft>
              <a:defRPr sz="4000">
                <a:solidFill>
                  <a:schemeClr val="tx1"/>
                </a:solidFill>
                <a:latin typeface="Times New Roman" pitchFamily="18" charset="0"/>
              </a:defRPr>
            </a:lvl7pPr>
            <a:lvl8pPr marL="3429000" indent="-228600" eaLnBrk="0" fontAlgn="base" hangingPunct="0">
              <a:spcBef>
                <a:spcPct val="0"/>
              </a:spcBef>
              <a:spcAft>
                <a:spcPct val="0"/>
              </a:spcAft>
              <a:defRPr sz="4000">
                <a:solidFill>
                  <a:schemeClr val="tx1"/>
                </a:solidFill>
                <a:latin typeface="Times New Roman" pitchFamily="18" charset="0"/>
              </a:defRPr>
            </a:lvl8pPr>
            <a:lvl9pPr marL="3886200" indent="-228600" eaLnBrk="0" fontAlgn="base" hangingPunct="0">
              <a:spcBef>
                <a:spcPct val="0"/>
              </a:spcBef>
              <a:spcAft>
                <a:spcPct val="0"/>
              </a:spcAft>
              <a:defRPr sz="4000">
                <a:solidFill>
                  <a:schemeClr val="tx1"/>
                </a:solidFill>
                <a:latin typeface="Times New Roman" pitchFamily="18" charset="0"/>
              </a:defRPr>
            </a:lvl9pPr>
          </a:lstStyle>
          <a:p>
            <a:pPr eaLnBrk="1" hangingPunct="1">
              <a:defRPr/>
            </a:pPr>
            <a:endParaRPr lang="en-US" altLang="en-US" dirty="0"/>
          </a:p>
        </p:txBody>
      </p:sp>
      <p:sp>
        <p:nvSpPr>
          <p:cNvPr id="1034" name="Rectangle 21">
            <a:extLst>
              <a:ext uri="{FF2B5EF4-FFF2-40B4-BE49-F238E27FC236}">
                <a16:creationId xmlns:a16="http://schemas.microsoft.com/office/drawing/2014/main" id="{0F18BD57-7CBC-428B-BD08-9AE4492A42FB}"/>
              </a:ext>
            </a:extLst>
          </p:cNvPr>
          <p:cNvSpPr>
            <a:spLocks noChangeArrowheads="1"/>
          </p:cNvSpPr>
          <p:nvPr/>
        </p:nvSpPr>
        <p:spPr bwMode="auto">
          <a:xfrm>
            <a:off x="3119438" y="1962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Times New Roman" pitchFamily="18" charset="0"/>
              </a:defRPr>
            </a:lvl1pPr>
            <a:lvl2pPr marL="742950" indent="-285750" eaLnBrk="0" hangingPunct="0">
              <a:defRPr sz="4000">
                <a:solidFill>
                  <a:schemeClr val="tx1"/>
                </a:solidFill>
                <a:latin typeface="Times New Roman" pitchFamily="18" charset="0"/>
              </a:defRPr>
            </a:lvl2pPr>
            <a:lvl3pPr marL="1143000" indent="-228600" eaLnBrk="0" hangingPunct="0">
              <a:defRPr sz="4000">
                <a:solidFill>
                  <a:schemeClr val="tx1"/>
                </a:solidFill>
                <a:latin typeface="Times New Roman" pitchFamily="18" charset="0"/>
              </a:defRPr>
            </a:lvl3pPr>
            <a:lvl4pPr marL="1600200" indent="-228600" eaLnBrk="0" hangingPunct="0">
              <a:defRPr sz="4000">
                <a:solidFill>
                  <a:schemeClr val="tx1"/>
                </a:solidFill>
                <a:latin typeface="Times New Roman" pitchFamily="18" charset="0"/>
              </a:defRPr>
            </a:lvl4pPr>
            <a:lvl5pPr marL="2057400" indent="-228600" eaLnBrk="0" hangingPunct="0">
              <a:defRPr sz="4000">
                <a:solidFill>
                  <a:schemeClr val="tx1"/>
                </a:solidFill>
                <a:latin typeface="Times New Roman" pitchFamily="18" charset="0"/>
              </a:defRPr>
            </a:lvl5pPr>
            <a:lvl6pPr marL="2514600" indent="-228600" eaLnBrk="0" fontAlgn="base" hangingPunct="0">
              <a:spcBef>
                <a:spcPct val="0"/>
              </a:spcBef>
              <a:spcAft>
                <a:spcPct val="0"/>
              </a:spcAft>
              <a:defRPr sz="4000">
                <a:solidFill>
                  <a:schemeClr val="tx1"/>
                </a:solidFill>
                <a:latin typeface="Times New Roman" pitchFamily="18" charset="0"/>
              </a:defRPr>
            </a:lvl6pPr>
            <a:lvl7pPr marL="2971800" indent="-228600" eaLnBrk="0" fontAlgn="base" hangingPunct="0">
              <a:spcBef>
                <a:spcPct val="0"/>
              </a:spcBef>
              <a:spcAft>
                <a:spcPct val="0"/>
              </a:spcAft>
              <a:defRPr sz="4000">
                <a:solidFill>
                  <a:schemeClr val="tx1"/>
                </a:solidFill>
                <a:latin typeface="Times New Roman" pitchFamily="18" charset="0"/>
              </a:defRPr>
            </a:lvl7pPr>
            <a:lvl8pPr marL="3429000" indent="-228600" eaLnBrk="0" fontAlgn="base" hangingPunct="0">
              <a:spcBef>
                <a:spcPct val="0"/>
              </a:spcBef>
              <a:spcAft>
                <a:spcPct val="0"/>
              </a:spcAft>
              <a:defRPr sz="4000">
                <a:solidFill>
                  <a:schemeClr val="tx1"/>
                </a:solidFill>
                <a:latin typeface="Times New Roman" pitchFamily="18" charset="0"/>
              </a:defRPr>
            </a:lvl8pPr>
            <a:lvl9pPr marL="3886200" indent="-228600" eaLnBrk="0" fontAlgn="base" hangingPunct="0">
              <a:spcBef>
                <a:spcPct val="0"/>
              </a:spcBef>
              <a:spcAft>
                <a:spcPct val="0"/>
              </a:spcAft>
              <a:defRPr sz="4000">
                <a:solidFill>
                  <a:schemeClr val="tx1"/>
                </a:solidFill>
                <a:latin typeface="Times New Roman" pitchFamily="18"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830"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Lst>
  <p:transition advClick="0">
    <p:sndAc>
      <p:end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14694"/>
                                        </p:tgtEl>
                                        <p:attrNameLst>
                                          <p:attrName>style.visibility</p:attrName>
                                        </p:attrNameLst>
                                      </p:cBhvr>
                                      <p:to>
                                        <p:strVal val="visible"/>
                                      </p:to>
                                    </p:set>
                                    <p:animEffect transition="in" filter="blinds(horizontal)">
                                      <p:cBhvr>
                                        <p:cTn id="7" dur="500"/>
                                        <p:tgtEl>
                                          <p:spTgt spid="114694"/>
                                        </p:tgtEl>
                                      </p:cBhvr>
                                    </p:animEffect>
                                  </p:childTnLst>
                                </p:cTn>
                              </p:par>
                            </p:childTnLst>
                          </p:cTn>
                        </p:par>
                        <p:par>
                          <p:cTn id="8" fill="hold" nodeType="afterGroup">
                            <p:stCondLst>
                              <p:cond delay="500"/>
                            </p:stCondLst>
                            <p:childTnLst>
                              <p:par>
                                <p:cTn id="9" presetID="9" presetClass="entr" presetSubtype="0" fill="hold" grpId="0" nodeType="afterEffect" nodePh="1">
                                  <p:stCondLst>
                                    <p:cond delay="0"/>
                                  </p:stCondLst>
                                  <p:endCondLst>
                                    <p:cond evt="begin" delay="0">
                                      <p:tn val="9"/>
                                    </p:cond>
                                  </p:endCondLst>
                                  <p:childTnLst>
                                    <p:set>
                                      <p:cBhvr>
                                        <p:cTn id="10" dur="1" fill="hold">
                                          <p:stCondLst>
                                            <p:cond delay="0"/>
                                          </p:stCondLst>
                                        </p:cTn>
                                        <p:tgtEl>
                                          <p:spTgt spid="114695">
                                            <p:txEl>
                                              <p:pRg st="0" end="0"/>
                                            </p:txEl>
                                          </p:spTgt>
                                        </p:tgtEl>
                                        <p:attrNameLst>
                                          <p:attrName>style.visibility</p:attrName>
                                        </p:attrNameLst>
                                      </p:cBhvr>
                                      <p:to>
                                        <p:strVal val="visible"/>
                                      </p:to>
                                    </p:set>
                                    <p:animEffect transition="in" filter="dissolve">
                                      <p:cBhvr>
                                        <p:cTn id="11" dur="500"/>
                                        <p:tgtEl>
                                          <p:spTgt spid="1146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4" grpId="0" animBg="1" autoUpdateAnimBg="0"/>
      <p:bldP spid="114695" grpId="0" build="p" bldLvl="4" autoUpdateAnimBg="0" advAuto="0">
        <p:tmplLst>
          <p:tmpl lvl="1">
            <p:tnLst>
              <p:par>
                <p:cTn presetID="9" presetClass="entr" presetSubtype="0" fill="hold" nodeType="afterEffect" nodePh="1">
                  <p:stCondLst>
                    <p:cond delay="0"/>
                  </p:stCondLst>
                  <p:endCondLst>
                    <p:cond delay="0"/>
                  </p:endCondLst>
                  <p:childTnLst>
                    <p:set>
                      <p:cBhvr>
                        <p:cTn dur="1" fill="hold">
                          <p:stCondLst>
                            <p:cond delay="0"/>
                          </p:stCondLst>
                        </p:cTn>
                        <p:tgtEl>
                          <p:spTgt spid="114695"/>
                        </p:tgtEl>
                        <p:attrNameLst>
                          <p:attrName>style.visibility</p:attrName>
                        </p:attrNameLst>
                      </p:cBhvr>
                      <p:to>
                        <p:strVal val="visible"/>
                      </p:to>
                    </p:set>
                    <p:animEffect transition="in" filter="dissolve">
                      <p:cBhvr>
                        <p:cTn dur="500"/>
                        <p:tgtEl>
                          <p:spTgt spid="114695"/>
                        </p:tgtEl>
                      </p:cBhvr>
                    </p:animEffect>
                  </p:childTnLst>
                </p:cTn>
              </p:par>
            </p:tnLst>
          </p:tmpl>
        </p:tmplLst>
      </p:bldP>
    </p:bldLst>
  </p:timing>
  <p:hf hdr="0" ftr="0" dt="0"/>
  <p:txStyles>
    <p:titleStyle>
      <a:lvl1pPr algn="l" rtl="0" eaLnBrk="0" fontAlgn="base" hangingPunct="0">
        <a:lnSpc>
          <a:spcPct val="90000"/>
        </a:lnSpc>
        <a:spcBef>
          <a:spcPct val="0"/>
        </a:spcBef>
        <a:spcAft>
          <a:spcPct val="0"/>
        </a:spcAft>
        <a:defRPr sz="3600" b="1">
          <a:solidFill>
            <a:srgbClr val="000099"/>
          </a:solidFill>
          <a:latin typeface="+mj-lt"/>
          <a:ea typeface="+mj-ea"/>
          <a:cs typeface="+mj-cs"/>
        </a:defRPr>
      </a:lvl1pPr>
      <a:lvl2pPr algn="l" rtl="0" eaLnBrk="0" fontAlgn="base" hangingPunct="0">
        <a:lnSpc>
          <a:spcPct val="90000"/>
        </a:lnSpc>
        <a:spcBef>
          <a:spcPct val="0"/>
        </a:spcBef>
        <a:spcAft>
          <a:spcPct val="0"/>
        </a:spcAft>
        <a:defRPr sz="3600" b="1">
          <a:solidFill>
            <a:srgbClr val="000099"/>
          </a:solidFill>
          <a:latin typeface="Arial" charset="0"/>
        </a:defRPr>
      </a:lvl2pPr>
      <a:lvl3pPr algn="l" rtl="0" eaLnBrk="0" fontAlgn="base" hangingPunct="0">
        <a:lnSpc>
          <a:spcPct val="90000"/>
        </a:lnSpc>
        <a:spcBef>
          <a:spcPct val="0"/>
        </a:spcBef>
        <a:spcAft>
          <a:spcPct val="0"/>
        </a:spcAft>
        <a:defRPr sz="3600" b="1">
          <a:solidFill>
            <a:srgbClr val="000099"/>
          </a:solidFill>
          <a:latin typeface="Arial" charset="0"/>
        </a:defRPr>
      </a:lvl3pPr>
      <a:lvl4pPr algn="l" rtl="0" eaLnBrk="0" fontAlgn="base" hangingPunct="0">
        <a:lnSpc>
          <a:spcPct val="90000"/>
        </a:lnSpc>
        <a:spcBef>
          <a:spcPct val="0"/>
        </a:spcBef>
        <a:spcAft>
          <a:spcPct val="0"/>
        </a:spcAft>
        <a:defRPr sz="3600" b="1">
          <a:solidFill>
            <a:srgbClr val="000099"/>
          </a:solidFill>
          <a:latin typeface="Arial" charset="0"/>
        </a:defRPr>
      </a:lvl4pPr>
      <a:lvl5pPr algn="l" rtl="0" eaLnBrk="0" fontAlgn="base" hangingPunct="0">
        <a:lnSpc>
          <a:spcPct val="90000"/>
        </a:lnSpc>
        <a:spcBef>
          <a:spcPct val="0"/>
        </a:spcBef>
        <a:spcAft>
          <a:spcPct val="0"/>
        </a:spcAft>
        <a:defRPr sz="3600" b="1">
          <a:solidFill>
            <a:srgbClr val="000099"/>
          </a:solidFill>
          <a:latin typeface="Arial" charset="0"/>
        </a:defRPr>
      </a:lvl5pPr>
      <a:lvl6pPr marL="457200" algn="l" rtl="0" fontAlgn="base">
        <a:lnSpc>
          <a:spcPct val="90000"/>
        </a:lnSpc>
        <a:spcBef>
          <a:spcPct val="0"/>
        </a:spcBef>
        <a:spcAft>
          <a:spcPct val="0"/>
        </a:spcAft>
        <a:defRPr sz="3600" b="1">
          <a:solidFill>
            <a:srgbClr val="000099"/>
          </a:solidFill>
          <a:latin typeface="Arial" charset="0"/>
        </a:defRPr>
      </a:lvl6pPr>
      <a:lvl7pPr marL="914400" algn="l" rtl="0" fontAlgn="base">
        <a:lnSpc>
          <a:spcPct val="90000"/>
        </a:lnSpc>
        <a:spcBef>
          <a:spcPct val="0"/>
        </a:spcBef>
        <a:spcAft>
          <a:spcPct val="0"/>
        </a:spcAft>
        <a:defRPr sz="3600" b="1">
          <a:solidFill>
            <a:srgbClr val="000099"/>
          </a:solidFill>
          <a:latin typeface="Arial" charset="0"/>
        </a:defRPr>
      </a:lvl7pPr>
      <a:lvl8pPr marL="1371600" algn="l" rtl="0" fontAlgn="base">
        <a:lnSpc>
          <a:spcPct val="90000"/>
        </a:lnSpc>
        <a:spcBef>
          <a:spcPct val="0"/>
        </a:spcBef>
        <a:spcAft>
          <a:spcPct val="0"/>
        </a:spcAft>
        <a:defRPr sz="3600" b="1">
          <a:solidFill>
            <a:srgbClr val="000099"/>
          </a:solidFill>
          <a:latin typeface="Arial" charset="0"/>
        </a:defRPr>
      </a:lvl8pPr>
      <a:lvl9pPr marL="1828800" algn="l" rtl="0" fontAlgn="base">
        <a:lnSpc>
          <a:spcPct val="90000"/>
        </a:lnSpc>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anose="05000000000000000000" pitchFamily="2" charset="2"/>
        <a:buChar char="l"/>
        <a:defRPr sz="2800">
          <a:solidFill>
            <a:srgbClr val="000000"/>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rgbClr val="000000"/>
          </a:solidFill>
          <a:latin typeface="+mn-lt"/>
        </a:defRPr>
      </a:lvl2pPr>
      <a:lvl3pPr marL="11430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rgbClr val="000000"/>
          </a:solidFill>
          <a:latin typeface="+mn-lt"/>
        </a:defRPr>
      </a:lvl3pPr>
      <a:lvl4pPr marL="1600200" indent="-228600" algn="l" rtl="0" eaLnBrk="0" fontAlgn="base" hangingPunct="0">
        <a:spcBef>
          <a:spcPct val="20000"/>
        </a:spcBef>
        <a:spcAft>
          <a:spcPct val="0"/>
        </a:spcAft>
        <a:buClr>
          <a:schemeClr val="tx1"/>
        </a:buClr>
        <a:buSzPct val="80000"/>
        <a:buChar char="–"/>
        <a:defRPr>
          <a:solidFill>
            <a:srgbClr val="000000"/>
          </a:solidFill>
          <a:latin typeface="+mn-lt"/>
        </a:defRPr>
      </a:lvl4pPr>
      <a:lvl5pPr marL="2057400" indent="-228600" algn="l" rtl="0" eaLnBrk="0" fontAlgn="base" hangingPunct="0">
        <a:spcBef>
          <a:spcPct val="20000"/>
        </a:spcBef>
        <a:spcAft>
          <a:spcPct val="0"/>
        </a:spcAft>
        <a:buClr>
          <a:schemeClr val="tx1"/>
        </a:buClr>
        <a:buSzPct val="65000"/>
        <a:buFont typeface="Wingdings" panose="05000000000000000000" pitchFamily="2" charset="2"/>
        <a:buChar char="l"/>
        <a:defRPr>
          <a:solidFill>
            <a:srgbClr val="000000"/>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rgbClr val="000000"/>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rgbClr val="000000"/>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rgbClr val="000000"/>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sa.gov/people/deaf/" TargetMode="External"/><Relationship Id="rId2" Type="http://schemas.openxmlformats.org/officeDocument/2006/relationships/hyperlink" Target="https://www.ssa.gov/multilanguag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ssa.gov/benefits/retirement/planner/agereduction.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faq.ssa.gov/en-us/Topic/article/KA-01897"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ssa.gov/benefits/survivor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ssa.gov/medicare/sign-up"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mass.gov/how-to/how-to-get-a-benefit-verification-letter-from-massachusetts-state-supplement-program-ssp"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mass.gov/service-details/contact-the-massachusetts-state-supplement-program-ssp" TargetMode="External"/><Relationship Id="rId2" Type="http://schemas.openxmlformats.org/officeDocument/2006/relationships/hyperlink" Target="http://www.mass.gov/eohhs/docs/dta/regs/ssp/327.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usdirectexpress.com/edcfdtclient/index.html" TargetMode="External"/><Relationship Id="rId2" Type="http://schemas.openxmlformats.org/officeDocument/2006/relationships/hyperlink" Target="http://www.socialsecurity.gov/deposit/howtosign.htm" TargetMode="External"/><Relationship Id="rId1" Type="http://schemas.openxmlformats.org/officeDocument/2006/relationships/slideLayout" Target="../slideLayouts/slideLayout2.xml"/><Relationship Id="rId5" Type="http://schemas.openxmlformats.org/officeDocument/2006/relationships/hyperlink" Target="https://www.youtube.com/watch?v=fV1WPof7VjE" TargetMode="External"/><Relationship Id="rId4" Type="http://schemas.openxmlformats.org/officeDocument/2006/relationships/hyperlink" Target="https://www.usdirectexpress.com/faq.htm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socialsecurity.gov/OP_Home/cfr20/416/416-1103.htm" TargetMode="External"/><Relationship Id="rId2" Type="http://schemas.openxmlformats.org/officeDocument/2006/relationships/hyperlink" Target="https://www.ssa.gov/OP_Home/cfr20/416/416-1102.htm?_ga=2.164691775.1031680260.1650982901-1078200155.1650982901" TargetMode="External"/><Relationship Id="rId1" Type="http://schemas.openxmlformats.org/officeDocument/2006/relationships/slideLayout" Target="../slideLayouts/slideLayout2.xml"/><Relationship Id="rId4" Type="http://schemas.openxmlformats.org/officeDocument/2006/relationships/hyperlink" Target="https://secure.ssa.gov/poms.nsf/lnx/0500810005"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ssa.gov/boston/MA.htm" TargetMode="External"/><Relationship Id="rId2" Type="http://schemas.openxmlformats.org/officeDocument/2006/relationships/hyperlink" Target="https://secure.ssa.gov/apps6z/FOLO/fo001.jsp" TargetMode="External"/><Relationship Id="rId1" Type="http://schemas.openxmlformats.org/officeDocument/2006/relationships/slideLayout" Target="../slideLayouts/slideLayout2.xml"/><Relationship Id="rId4" Type="http://schemas.openxmlformats.org/officeDocument/2006/relationships/hyperlink" Target="https://secure.ssa.gov/ICON/main.jsp"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socialsecurity.gov/OP_Home/cfr20/416/416-1110.htm"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ssa.gov/OP_Home/cfr20/416/416-1112.htm" TargetMode="External"/><Relationship Id="rId2" Type="http://schemas.openxmlformats.org/officeDocument/2006/relationships/hyperlink" Target="http://www.ssa.gov/OP_Home/cfr20/416/416-1111.htm"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ssa.gov/OP_Home/cfr20/416/416-1110.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ssa.gov/redbook/" TargetMode="External"/><Relationship Id="rId2" Type="http://schemas.openxmlformats.org/officeDocument/2006/relationships/hyperlink" Target="http://www.ssa.gov/OP_Home/cfr20/416/416-1112.htm"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ssa.gov/OP_Home/cfr20/416/416-1201.ht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ssa.gov/OP_Home/cfr20/416/416-1246.ht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secure.ssa.gov/poms.nsf/lnx/0501150001"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www.socialsecurity.gov/OP_Home/cfr20/404/404-1505.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secure.ssa.gov/poms.nsf/lnx/0400115015" TargetMode="External"/><Relationship Id="rId5" Type="http://schemas.openxmlformats.org/officeDocument/2006/relationships/hyperlink" Target="http://www.socialsecurity.gov/OP_Home/cfr20/416/416-0906.htm" TargetMode="External"/><Relationship Id="rId4" Type="http://schemas.openxmlformats.org/officeDocument/2006/relationships/hyperlink" Target="http://www.socialsecurity.gov/OP_Home/cfr20/416/416-0905.htm"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www.socialsecurity.gov/OP_Home/cfr20/416/416-0920.htm"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mass.gov/service-details/mrc-disability-determination-services-dds" TargetMode="External"/><Relationship Id="rId2" Type="http://schemas.openxmlformats.org/officeDocument/2006/relationships/hyperlink" Target="http://www.socialsecurity.gov/disability/professionals/bluebook/general-info.ht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www.ssa.gov/apply/appeal-decision-we-made" TargetMode="External"/><Relationship Id="rId2" Type="http://schemas.openxmlformats.org/officeDocument/2006/relationships/hyperlink" Target="https://secure.ssa.gov/poms.nsf/lnx/0203101020" TargetMode="External"/><Relationship Id="rId1" Type="http://schemas.openxmlformats.org/officeDocument/2006/relationships/slideLayout" Target="../slideLayouts/slideLayout2.xml"/><Relationship Id="rId4" Type="http://schemas.openxmlformats.org/officeDocument/2006/relationships/hyperlink" Target="https://www.ssa.gov/forms/"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www.ssa.gov/pubs/" TargetMode="External"/><Relationship Id="rId7" Type="http://schemas.openxmlformats.org/officeDocument/2006/relationships/hyperlink" Target="https://workwithoutlimits.org/benefits-counseling/" TargetMode="External"/><Relationship Id="rId2" Type="http://schemas.openxmlformats.org/officeDocument/2006/relationships/hyperlink" Target="http://www.socialsecurity.gov/" TargetMode="External"/><Relationship Id="rId1" Type="http://schemas.openxmlformats.org/officeDocument/2006/relationships/slideLayout" Target="../slideLayouts/slideLayout2.xml"/><Relationship Id="rId6" Type="http://schemas.openxmlformats.org/officeDocument/2006/relationships/hyperlink" Target="http://www.cms.hhs.gov/home/medicare.asp" TargetMode="External"/><Relationship Id="rId5" Type="http://schemas.openxmlformats.org/officeDocument/2006/relationships/hyperlink" Target="http://www.masslegalservices.org/" TargetMode="External"/><Relationship Id="rId4" Type="http://schemas.openxmlformats.org/officeDocument/2006/relationships/hyperlink" Target="http://www.mass.gov/MassHealth"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ssa.gov/appeals/ho_locator.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sa-custhelp.ssa.gov/app/answers/detail/a_id/1165/related/1"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www.ssa.gov/apply/ss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sa.gov/OACT/quickcalc/" TargetMode="External"/><Relationship Id="rId2" Type="http://schemas.openxmlformats.org/officeDocument/2006/relationships/hyperlink" Target="https://secure.ssa.gov/iClaim/rib" TargetMode="External"/><Relationship Id="rId1" Type="http://schemas.openxmlformats.org/officeDocument/2006/relationships/slideLayout" Target="../slideLayouts/slideLayout2.xml"/><Relationship Id="rId5" Type="http://schemas.openxmlformats.org/officeDocument/2006/relationships/hyperlink" Target="https://www.ssa.gov/benefits/retirement/planner/anyPiaWepjs04.html" TargetMode="External"/><Relationship Id="rId4" Type="http://schemas.openxmlformats.org/officeDocument/2006/relationships/hyperlink" Target="https://www.ssa.gov/benefits/calculators/"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www.ssa.gov/myaccoun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34">
            <a:extLst>
              <a:ext uri="{FF2B5EF4-FFF2-40B4-BE49-F238E27FC236}">
                <a16:creationId xmlns:a16="http://schemas.microsoft.com/office/drawing/2014/main" id="{E61D6BDB-D53D-427F-86A2-9423A6153648}"/>
              </a:ext>
            </a:extLst>
          </p:cNvPr>
          <p:cNvSpPr>
            <a:spLocks noGrp="1" noChangeArrowheads="1"/>
          </p:cNvSpPr>
          <p:nvPr>
            <p:ph type="sldNum" sz="quarter" idx="10"/>
          </p:nvPr>
        </p:nvSpPr>
        <p:spPr/>
        <p:txBody>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fld id="{6D532826-026B-42EA-800D-011512F9083D}" type="slidenum">
              <a:rPr lang="en-US" altLang="en-US" sz="2600">
                <a:solidFill>
                  <a:schemeClr val="bg1"/>
                </a:solidFill>
                <a:latin typeface="Arial" panose="020B0604020202020204" pitchFamily="34" charset="0"/>
              </a:rPr>
              <a:pPr eaLnBrk="1" hangingPunct="1"/>
              <a:t>1</a:t>
            </a:fld>
            <a:endParaRPr lang="en-US" altLang="en-US" sz="2600" dirty="0">
              <a:solidFill>
                <a:schemeClr val="bg1"/>
              </a:solidFill>
              <a:latin typeface="Arial" panose="020B0604020202020204" pitchFamily="34" charset="0"/>
            </a:endParaRPr>
          </a:p>
        </p:txBody>
      </p:sp>
      <p:sp>
        <p:nvSpPr>
          <p:cNvPr id="1635330" name="Rectangle 2">
            <a:extLst>
              <a:ext uri="{FF2B5EF4-FFF2-40B4-BE49-F238E27FC236}">
                <a16:creationId xmlns:a16="http://schemas.microsoft.com/office/drawing/2014/main" id="{ED8191AC-83E8-4502-B0D5-DF1977FFECE2}"/>
              </a:ext>
            </a:extLst>
          </p:cNvPr>
          <p:cNvSpPr>
            <a:spLocks noGrp="1" noChangeArrowheads="1"/>
          </p:cNvSpPr>
          <p:nvPr>
            <p:ph type="ctrTitle"/>
          </p:nvPr>
        </p:nvSpPr>
        <p:spPr>
          <a:xfrm>
            <a:off x="838200" y="1371600"/>
            <a:ext cx="5791200" cy="1752600"/>
          </a:xfrm>
          <a:noFill/>
        </p:spPr>
        <p:txBody>
          <a:bodyPr/>
          <a:lstStyle/>
          <a:p>
            <a:pPr eaLnBrk="1" hangingPunct="1"/>
            <a:r>
              <a:rPr lang="en-US" altLang="en-US" sz="4000" dirty="0"/>
              <a:t>SSA BENEFITS FOR ELDERS</a:t>
            </a:r>
          </a:p>
        </p:txBody>
      </p:sp>
      <p:sp>
        <p:nvSpPr>
          <p:cNvPr id="1635331" name="Rectangle 3">
            <a:extLst>
              <a:ext uri="{FF2B5EF4-FFF2-40B4-BE49-F238E27FC236}">
                <a16:creationId xmlns:a16="http://schemas.microsoft.com/office/drawing/2014/main" id="{81AAF347-B3FA-4887-A215-2EF890E5D564}"/>
              </a:ext>
            </a:extLst>
          </p:cNvPr>
          <p:cNvSpPr>
            <a:spLocks noGrp="1" noChangeArrowheads="1"/>
          </p:cNvSpPr>
          <p:nvPr>
            <p:ph type="subTitle" idx="1"/>
          </p:nvPr>
        </p:nvSpPr>
        <p:spPr>
          <a:xfrm>
            <a:off x="4038600" y="1600200"/>
            <a:ext cx="4495800" cy="3429000"/>
          </a:xfrm>
        </p:spPr>
        <p:txBody>
          <a:bodyPr/>
          <a:lstStyle/>
          <a:p>
            <a:pPr algn="ctr" eaLnBrk="1" hangingPunct="1"/>
            <a:r>
              <a:rPr lang="en-US" altLang="en-US" sz="2800" b="1" dirty="0"/>
              <a:t> </a:t>
            </a:r>
          </a:p>
          <a:p>
            <a:pPr algn="ctr" eaLnBrk="1" hangingPunct="1"/>
            <a:endParaRPr lang="en-US" altLang="en-US" sz="2400" i="1" dirty="0">
              <a:solidFill>
                <a:srgbClr val="0033CC"/>
              </a:solidFill>
            </a:endParaRPr>
          </a:p>
        </p:txBody>
      </p:sp>
      <p:sp>
        <p:nvSpPr>
          <p:cNvPr id="3" name="TextBox 2">
            <a:extLst>
              <a:ext uri="{FF2B5EF4-FFF2-40B4-BE49-F238E27FC236}">
                <a16:creationId xmlns:a16="http://schemas.microsoft.com/office/drawing/2014/main" id="{90F30501-B932-601D-9285-0E9BCA0106E6}"/>
              </a:ext>
            </a:extLst>
          </p:cNvPr>
          <p:cNvSpPr txBox="1"/>
          <p:nvPr/>
        </p:nvSpPr>
        <p:spPr>
          <a:xfrm>
            <a:off x="3810000" y="5257800"/>
            <a:ext cx="4495800" cy="1323439"/>
          </a:xfrm>
          <a:prstGeom prst="rect">
            <a:avLst/>
          </a:prstGeom>
          <a:noFill/>
        </p:spPr>
        <p:txBody>
          <a:bodyPr wrap="square" rtlCol="0">
            <a:spAutoFit/>
          </a:bodyPr>
          <a:lstStyle/>
          <a:p>
            <a:pPr eaLnBrk="1" fontAlgn="auto" hangingPunct="1">
              <a:spcAft>
                <a:spcPts val="0"/>
              </a:spcAft>
              <a:buFont typeface="Wingdings" pitchFamily="2" charset="2"/>
              <a:buNone/>
              <a:defRPr/>
            </a:pPr>
            <a:r>
              <a:rPr lang="en-US" altLang="en-US" sz="2000" b="1" dirty="0"/>
              <a:t>Disability Law Center</a:t>
            </a:r>
          </a:p>
          <a:p>
            <a:pPr eaLnBrk="1" fontAlgn="auto" hangingPunct="1">
              <a:spcAft>
                <a:spcPts val="0"/>
              </a:spcAft>
              <a:buFont typeface="Wingdings" pitchFamily="2" charset="2"/>
              <a:buNone/>
              <a:defRPr/>
            </a:pPr>
            <a:r>
              <a:rPr lang="en-US" altLang="en-US" sz="2000" b="1" dirty="0">
                <a:cs typeface="Calibri"/>
              </a:rPr>
              <a:t>April 2025</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635330"/>
                                        </p:tgtEl>
                                        <p:attrNameLst>
                                          <p:attrName>style.visibility</p:attrName>
                                        </p:attrNameLst>
                                      </p:cBhvr>
                                      <p:to>
                                        <p:strVal val="visible"/>
                                      </p:to>
                                    </p:set>
                                    <p:animEffect transition="in" filter="blinds(horizontal)">
                                      <p:cBhvr>
                                        <p:cTn id="7" dur="500"/>
                                        <p:tgtEl>
                                          <p:spTgt spid="1635330"/>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635331">
                                            <p:txEl>
                                              <p:pRg st="0" end="0"/>
                                            </p:txEl>
                                          </p:spTgt>
                                        </p:tgtEl>
                                        <p:attrNameLst>
                                          <p:attrName>style.visibility</p:attrName>
                                        </p:attrNameLst>
                                      </p:cBhvr>
                                      <p:to>
                                        <p:strVal val="visible"/>
                                      </p:to>
                                    </p:set>
                                    <p:animEffect transition="in" filter="dissolve">
                                      <p:cBhvr>
                                        <p:cTn id="11" dur="500"/>
                                        <p:tgtEl>
                                          <p:spTgt spid="16353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5330" grpId="0" autoUpdateAnimBg="0"/>
      <p:bldP spid="1635331"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E82D0AA-F005-4DD5-AA30-D0D6AC1B9F35}"/>
              </a:ext>
            </a:extLst>
          </p:cNvPr>
          <p:cNvSpPr>
            <a:spLocks noGrp="1"/>
          </p:cNvSpPr>
          <p:nvPr>
            <p:ph type="sldNum" sz="quarter" idx="10"/>
          </p:nvPr>
        </p:nvSpPr>
        <p:spPr/>
        <p:txBody>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fld id="{A5A7078C-FD93-48B5-A876-CB39A1BA37BB}" type="slidenum">
              <a:rPr lang="en-US" altLang="en-US" sz="2600">
                <a:solidFill>
                  <a:schemeClr val="bg1"/>
                </a:solidFill>
                <a:latin typeface="Arial" panose="020B0604020202020204" pitchFamily="34" charset="0"/>
              </a:rPr>
              <a:pPr eaLnBrk="1" hangingPunct="1"/>
              <a:t>10</a:t>
            </a:fld>
            <a:endParaRPr lang="en-US" altLang="en-US" sz="2600" dirty="0">
              <a:solidFill>
                <a:schemeClr val="bg1"/>
              </a:solidFill>
              <a:latin typeface="Arial" panose="020B0604020202020204" pitchFamily="34" charset="0"/>
            </a:endParaRPr>
          </a:p>
        </p:txBody>
      </p:sp>
      <p:sp>
        <p:nvSpPr>
          <p:cNvPr id="18435" name="Rectangle 2">
            <a:extLst>
              <a:ext uri="{FF2B5EF4-FFF2-40B4-BE49-F238E27FC236}">
                <a16:creationId xmlns:a16="http://schemas.microsoft.com/office/drawing/2014/main" id="{8D097683-D6A3-401B-BA44-FA337D88B04D}"/>
              </a:ext>
            </a:extLst>
          </p:cNvPr>
          <p:cNvSpPr>
            <a:spLocks noGrp="1" noChangeArrowheads="1"/>
          </p:cNvSpPr>
          <p:nvPr>
            <p:ph type="title"/>
          </p:nvPr>
        </p:nvSpPr>
        <p:spPr>
          <a:xfrm>
            <a:off x="914400" y="990600"/>
            <a:ext cx="7467600" cy="838200"/>
          </a:xfrm>
        </p:spPr>
        <p:txBody>
          <a:bodyPr/>
          <a:lstStyle/>
          <a:p>
            <a:pPr algn="ctr" eaLnBrk="1" hangingPunct="1"/>
            <a:r>
              <a:rPr lang="en-US" sz="4000" b="1" dirty="0"/>
              <a:t>Reasonable Accommodations </a:t>
            </a:r>
            <a:endParaRPr lang="en-US" altLang="en-US" sz="4000" dirty="0"/>
          </a:p>
        </p:txBody>
      </p:sp>
      <p:sp>
        <p:nvSpPr>
          <p:cNvPr id="18436" name="Rectangle 3">
            <a:extLst>
              <a:ext uri="{FF2B5EF4-FFF2-40B4-BE49-F238E27FC236}">
                <a16:creationId xmlns:a16="http://schemas.microsoft.com/office/drawing/2014/main" id="{5C6585E6-A252-411B-AB11-50A719175E75}"/>
              </a:ext>
            </a:extLst>
          </p:cNvPr>
          <p:cNvSpPr>
            <a:spLocks noGrp="1" noChangeArrowheads="1"/>
          </p:cNvSpPr>
          <p:nvPr>
            <p:ph type="body" idx="1"/>
          </p:nvPr>
        </p:nvSpPr>
        <p:spPr>
          <a:xfrm>
            <a:off x="914400" y="2362200"/>
            <a:ext cx="8001000" cy="4495800"/>
          </a:xfrm>
        </p:spPr>
        <p:txBody>
          <a:bodyPr/>
          <a:lstStyle/>
          <a:p>
            <a:pPr eaLnBrk="1" fontAlgn="auto" hangingPunct="1">
              <a:spcAft>
                <a:spcPts val="0"/>
              </a:spcAft>
              <a:defRPr/>
            </a:pPr>
            <a:r>
              <a:rPr lang="en-US" sz="2800" dirty="0"/>
              <a:t>SSA must provide reasonable accommodation to ensure equal access to its programs - POMS S</a:t>
            </a:r>
            <a:r>
              <a:rPr lang="en-US" b="0" i="0" u="none" strike="noStrike" dirty="0">
                <a:solidFill>
                  <a:srgbClr val="000000"/>
                </a:solidFill>
                <a:effectLst/>
                <a:latin typeface="Georgia" panose="02040502050405020303" pitchFamily="18" charset="0"/>
              </a:rPr>
              <a:t>GN 00211.001 </a:t>
            </a:r>
            <a:endParaRPr lang="en-US" sz="2800" dirty="0"/>
          </a:p>
          <a:p>
            <a:pPr eaLnBrk="1" fontAlgn="auto" hangingPunct="1">
              <a:spcAft>
                <a:spcPts val="0"/>
              </a:spcAft>
              <a:defRPr/>
            </a:pPr>
            <a:r>
              <a:rPr lang="en-US" sz="2800" dirty="0"/>
              <a:t>Blind or visually impaired individuals may receive information in large print, Braille, CD. </a:t>
            </a:r>
          </a:p>
          <a:p>
            <a:pPr eaLnBrk="1" fontAlgn="auto" hangingPunct="1">
              <a:spcAft>
                <a:spcPts val="0"/>
              </a:spcAft>
              <a:defRPr/>
            </a:pPr>
            <a:r>
              <a:rPr lang="en-US" sz="2800" dirty="0"/>
              <a:t>Multilanguage Gateway </a:t>
            </a:r>
            <a:r>
              <a:rPr lang="en-US" sz="2800" dirty="0">
                <a:hlinkClick r:id="rId2"/>
              </a:rPr>
              <a:t>https://www.ssa.gov/multilanguage/</a:t>
            </a:r>
            <a:r>
              <a:rPr lang="en-US" sz="2800" dirty="0"/>
              <a:t> </a:t>
            </a:r>
          </a:p>
          <a:p>
            <a:pPr eaLnBrk="1" fontAlgn="auto" hangingPunct="1">
              <a:spcAft>
                <a:spcPts val="0"/>
              </a:spcAft>
              <a:defRPr/>
            </a:pPr>
            <a:r>
              <a:rPr lang="en-US" sz="2800" dirty="0"/>
              <a:t>Additional info on how to request reasonable accommodation for deaf and hard of hearing </a:t>
            </a:r>
            <a:r>
              <a:rPr lang="en-US" sz="2800" dirty="0">
                <a:hlinkClick r:id="rId3"/>
              </a:rPr>
              <a:t>https://www.ssa.gov/people/deaf/</a:t>
            </a:r>
            <a:endParaRPr lang="en-US" sz="2800" dirty="0"/>
          </a:p>
          <a:p>
            <a:pPr eaLnBrk="1" hangingPunct="1">
              <a:buFont typeface="Wingdings" panose="05000000000000000000" pitchFamily="2" charset="2"/>
              <a:buNone/>
            </a:pPr>
            <a:endParaRPr lang="en-US" altLang="en-US" dirty="0"/>
          </a:p>
        </p:txBody>
      </p:sp>
    </p:spTree>
  </p:cSld>
  <p:clrMapOvr>
    <a:masterClrMapping/>
  </p:clrMapOvr>
  <p:transition advClick="0">
    <p:sndAc>
      <p:end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30AF5AB1-A4E7-4B6F-9437-8816FEE46DCC}"/>
              </a:ext>
            </a:extLst>
          </p:cNvPr>
          <p:cNvSpPr>
            <a:spLocks noGrp="1" noChangeArrowheads="1"/>
          </p:cNvSpPr>
          <p:nvPr>
            <p:ph type="title"/>
          </p:nvPr>
        </p:nvSpPr>
        <p:spPr>
          <a:xfrm>
            <a:off x="990600" y="609600"/>
            <a:ext cx="7924800" cy="1066800"/>
          </a:xfrm>
        </p:spPr>
        <p:txBody>
          <a:bodyPr/>
          <a:lstStyle/>
          <a:p>
            <a:pPr algn="ctr" eaLnBrk="1" fontAlgn="auto" hangingPunct="1">
              <a:spcAft>
                <a:spcPts val="0"/>
              </a:spcAft>
              <a:defRPr/>
            </a:pPr>
            <a:r>
              <a:rPr lang="en-US" altLang="en-US" sz="4000" b="1" dirty="0"/>
              <a:t>Title II - Cash Benefits</a:t>
            </a:r>
            <a:br>
              <a:rPr lang="en-US" altLang="en-US" sz="3200" dirty="0"/>
            </a:br>
            <a:endParaRPr lang="en-US" altLang="en-US" sz="3200" dirty="0"/>
          </a:p>
        </p:txBody>
      </p:sp>
      <p:sp>
        <p:nvSpPr>
          <p:cNvPr id="14339" name="Rectangle 3">
            <a:extLst>
              <a:ext uri="{FF2B5EF4-FFF2-40B4-BE49-F238E27FC236}">
                <a16:creationId xmlns:a16="http://schemas.microsoft.com/office/drawing/2014/main" id="{6D83B35F-5D26-47B0-A968-F2F80D021712}"/>
              </a:ext>
            </a:extLst>
          </p:cNvPr>
          <p:cNvSpPr>
            <a:spLocks noGrp="1" noChangeArrowheads="1"/>
          </p:cNvSpPr>
          <p:nvPr>
            <p:ph idx="1"/>
          </p:nvPr>
        </p:nvSpPr>
        <p:spPr>
          <a:xfrm>
            <a:off x="754063" y="2362200"/>
            <a:ext cx="8085137" cy="4114800"/>
          </a:xfrm>
        </p:spPr>
        <p:txBody>
          <a:bodyPr/>
          <a:lstStyle/>
          <a:p>
            <a:pPr marL="114300" indent="0" eaLnBrk="1" hangingPunct="1">
              <a:lnSpc>
                <a:spcPct val="90000"/>
              </a:lnSpc>
              <a:buFont typeface="Arial" panose="020B0604020202020204" pitchFamily="34" charset="0"/>
              <a:buNone/>
            </a:pPr>
            <a:r>
              <a:rPr lang="en-US" altLang="en-US" sz="2400" dirty="0"/>
              <a:t>-</a:t>
            </a:r>
            <a:r>
              <a:rPr lang="en-US" altLang="en-US" sz="2400" b="1" dirty="0"/>
              <a:t>Full Retirement Age (RIB)</a:t>
            </a:r>
            <a:r>
              <a:rPr lang="en-US" altLang="en-US" sz="2400" dirty="0"/>
              <a:t>, or</a:t>
            </a:r>
          </a:p>
          <a:p>
            <a:pPr marL="114300" indent="0" eaLnBrk="1" hangingPunct="1">
              <a:lnSpc>
                <a:spcPct val="90000"/>
              </a:lnSpc>
              <a:buFont typeface="Arial" panose="020B0604020202020204" pitchFamily="34" charset="0"/>
              <a:buNone/>
            </a:pPr>
            <a:r>
              <a:rPr lang="en-US" altLang="en-US" sz="2400" b="1" dirty="0"/>
              <a:t>-Early Retirement</a:t>
            </a:r>
            <a:r>
              <a:rPr lang="en-US" altLang="en-US" sz="2400" dirty="0"/>
              <a:t>, starting at age 62 (RIB), or</a:t>
            </a:r>
          </a:p>
          <a:p>
            <a:pPr marL="114300" indent="0" eaLnBrk="1" hangingPunct="1">
              <a:lnSpc>
                <a:spcPct val="90000"/>
              </a:lnSpc>
              <a:buFont typeface="Arial" panose="020B0604020202020204" pitchFamily="34" charset="0"/>
              <a:buNone/>
            </a:pPr>
            <a:r>
              <a:rPr lang="en-US" altLang="en-US" sz="2400" b="1" dirty="0"/>
              <a:t>-Disabled</a:t>
            </a:r>
            <a:r>
              <a:rPr lang="en-US" altLang="en-US" sz="2400" dirty="0"/>
              <a:t> </a:t>
            </a:r>
            <a:r>
              <a:rPr lang="en-US" altLang="en-US" sz="2400" b="1" dirty="0"/>
              <a:t>(SSDI)</a:t>
            </a:r>
            <a:r>
              <a:rPr lang="en-US" altLang="en-US" sz="2400" dirty="0"/>
              <a:t> under full retirement age, </a:t>
            </a:r>
          </a:p>
          <a:p>
            <a:pPr marL="114300" indent="0" eaLnBrk="1" hangingPunct="1">
              <a:lnSpc>
                <a:spcPct val="90000"/>
              </a:lnSpc>
              <a:buFont typeface="Arial" panose="020B0604020202020204" pitchFamily="34" charset="0"/>
              <a:buNone/>
            </a:pPr>
            <a:r>
              <a:rPr lang="en-US" altLang="en-US" sz="2400" b="1" dirty="0"/>
              <a:t>AND </a:t>
            </a:r>
          </a:p>
          <a:p>
            <a:pPr marL="114300" indent="0" eaLnBrk="1" hangingPunct="1">
              <a:lnSpc>
                <a:spcPct val="90000"/>
              </a:lnSpc>
              <a:buFont typeface="Arial" panose="020B0604020202020204" pitchFamily="34" charset="0"/>
              <a:buNone/>
            </a:pPr>
            <a:r>
              <a:rPr lang="en-US" altLang="en-US" sz="2400" b="1" dirty="0"/>
              <a:t>Insured</a:t>
            </a:r>
            <a:r>
              <a:rPr lang="en-US" altLang="en-US" sz="2400" dirty="0"/>
              <a:t> - worked and earned enough Social Security credits by paying FICA/SECA taxes.  For most adults, this means at least 10 years (40 quarters - QC) of qualifying work.</a:t>
            </a:r>
          </a:p>
          <a:p>
            <a:pPr marL="114300" indent="0" eaLnBrk="1" hangingPunct="1">
              <a:lnSpc>
                <a:spcPct val="90000"/>
              </a:lnSpc>
              <a:buFont typeface="Arial" panose="020B0604020202020204" pitchFamily="34" charset="0"/>
              <a:buNone/>
            </a:pPr>
            <a:r>
              <a:rPr lang="en-US" altLang="en-US" sz="2400" dirty="0"/>
              <a:t>Title II benefits have </a:t>
            </a:r>
            <a:r>
              <a:rPr lang="en-US" altLang="en-US" sz="2400" b="1" dirty="0"/>
              <a:t>no income or asset limits.</a:t>
            </a:r>
          </a:p>
        </p:txBody>
      </p:sp>
      <p:sp>
        <p:nvSpPr>
          <p:cNvPr id="14340" name="Slide Number Placeholder 4">
            <a:extLst>
              <a:ext uri="{FF2B5EF4-FFF2-40B4-BE49-F238E27FC236}">
                <a16:creationId xmlns:a16="http://schemas.microsoft.com/office/drawing/2014/main" id="{E7BBFB3F-7C14-4425-A170-C38ED6DC76E0}"/>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6C6CA674-44F4-4367-9677-1B17CF097238}" type="slidenum">
              <a:rPr lang="en-US" altLang="en-US" sz="1400">
                <a:latin typeface="Tahoma" panose="020B0604030504040204" pitchFamily="34" charset="0"/>
              </a:rPr>
              <a:pPr>
                <a:spcBef>
                  <a:spcPct val="0"/>
                </a:spcBef>
                <a:buClrTx/>
                <a:buFontTx/>
                <a:buNone/>
              </a:pPr>
              <a:t>11</a:t>
            </a:fld>
            <a:endParaRPr lang="en-US" altLang="en-US" sz="1400" dirty="0">
              <a:latin typeface="Tahoma" panose="020B0604030504040204" pitchFamily="34" charset="0"/>
            </a:endParaRPr>
          </a:p>
        </p:txBody>
      </p:sp>
    </p:spTree>
  </p:cSld>
  <p:clrMapOvr>
    <a:masterClrMapping/>
  </p:clrMapOvr>
  <p:transition advClick="0">
    <p:sndAc>
      <p:end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a:extLst>
              <a:ext uri="{FF2B5EF4-FFF2-40B4-BE49-F238E27FC236}">
                <a16:creationId xmlns:a16="http://schemas.microsoft.com/office/drawing/2014/main" id="{CE6E2F30-6427-4D0B-9F25-47143A32B636}"/>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Earning Credits to Become </a:t>
            </a:r>
            <a:br>
              <a:rPr lang="en-US" altLang="en-US" sz="4000" b="1" dirty="0"/>
            </a:br>
            <a:r>
              <a:rPr lang="en-US" altLang="en-US" sz="4000" b="1" dirty="0"/>
              <a:t>Insured for RSDI</a:t>
            </a:r>
          </a:p>
        </p:txBody>
      </p:sp>
      <p:sp>
        <p:nvSpPr>
          <p:cNvPr id="16387" name="Rectangle 3">
            <a:extLst>
              <a:ext uri="{FF2B5EF4-FFF2-40B4-BE49-F238E27FC236}">
                <a16:creationId xmlns:a16="http://schemas.microsoft.com/office/drawing/2014/main" id="{11A184E6-EFEA-44A1-85D8-DCE62C6F79EF}"/>
              </a:ext>
            </a:extLst>
          </p:cNvPr>
          <p:cNvSpPr>
            <a:spLocks noGrp="1" noChangeArrowheads="1"/>
          </p:cNvSpPr>
          <p:nvPr>
            <p:ph idx="1"/>
          </p:nvPr>
        </p:nvSpPr>
        <p:spPr>
          <a:xfrm>
            <a:off x="754062" y="2286000"/>
            <a:ext cx="7551737" cy="4114800"/>
          </a:xfrm>
        </p:spPr>
        <p:txBody>
          <a:bodyPr/>
          <a:lstStyle/>
          <a:p>
            <a:pPr eaLnBrk="1" hangingPunct="1">
              <a:lnSpc>
                <a:spcPct val="90000"/>
              </a:lnSpc>
            </a:pPr>
            <a:r>
              <a:rPr lang="en-US" altLang="en-US" dirty="0"/>
              <a:t>Earn 1 credit for every </a:t>
            </a:r>
            <a:r>
              <a:rPr lang="en-US" altLang="en-US" b="1" dirty="0"/>
              <a:t>$1810</a:t>
            </a:r>
            <a:r>
              <a:rPr lang="en-US" altLang="en-US" dirty="0"/>
              <a:t> earned in 2025,  </a:t>
            </a:r>
            <a:r>
              <a:rPr lang="en-US" altLang="en-US" b="1" dirty="0"/>
              <a:t>$7240 </a:t>
            </a:r>
            <a:r>
              <a:rPr lang="en-US" altLang="en-US" dirty="0"/>
              <a:t>earned in a year.  </a:t>
            </a:r>
          </a:p>
          <a:p>
            <a:pPr eaLnBrk="1" hangingPunct="1">
              <a:lnSpc>
                <a:spcPct val="90000"/>
              </a:lnSpc>
            </a:pPr>
            <a:r>
              <a:rPr lang="en-US" altLang="en-US" dirty="0"/>
              <a:t>Maximum of 4 credits/year. Most need 40 credits (“quarters”) to be insured.  </a:t>
            </a:r>
          </a:p>
          <a:p>
            <a:pPr eaLnBrk="1" hangingPunct="1">
              <a:lnSpc>
                <a:spcPct val="90000"/>
              </a:lnSpc>
            </a:pPr>
            <a:r>
              <a:rPr lang="en-US" altLang="en-US" dirty="0"/>
              <a:t>No credits for “under the table” work.</a:t>
            </a:r>
          </a:p>
          <a:p>
            <a:pPr eaLnBrk="1" hangingPunct="1">
              <a:lnSpc>
                <a:spcPct val="90000"/>
              </a:lnSpc>
            </a:pPr>
            <a:r>
              <a:rPr lang="en-US" altLang="en-US" dirty="0"/>
              <a:t>For disability benefits must also have worked close to onset of disability (20 QC earned in the last 10 years ending with the year of disability).</a:t>
            </a:r>
          </a:p>
        </p:txBody>
      </p:sp>
      <p:sp>
        <p:nvSpPr>
          <p:cNvPr id="16388" name="Slide Number Placeholder 4">
            <a:extLst>
              <a:ext uri="{FF2B5EF4-FFF2-40B4-BE49-F238E27FC236}">
                <a16:creationId xmlns:a16="http://schemas.microsoft.com/office/drawing/2014/main" id="{3032CE07-6371-4FA9-8807-DDE1E7EA131B}"/>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1D814476-24D3-4572-BB26-A70F6040178B}" type="slidenum">
              <a:rPr lang="en-US" altLang="en-US" sz="1400">
                <a:latin typeface="Tahoma" panose="020B0604030504040204" pitchFamily="34" charset="0"/>
              </a:rPr>
              <a:pPr>
                <a:spcBef>
                  <a:spcPct val="0"/>
                </a:spcBef>
                <a:buClrTx/>
                <a:buFontTx/>
                <a:buNone/>
              </a:pPr>
              <a:t>12</a:t>
            </a:fld>
            <a:endParaRPr lang="en-US" altLang="en-US" sz="1400" dirty="0">
              <a:latin typeface="Tahoma" panose="020B0604030504040204" pitchFamily="34" charset="0"/>
            </a:endParaRPr>
          </a:p>
        </p:txBody>
      </p:sp>
    </p:spTree>
  </p:cSld>
  <p:clrMapOvr>
    <a:masterClrMapping/>
  </p:clrMapOvr>
  <p:transition advClick="0">
    <p:sndAc>
      <p:end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a:extLst>
              <a:ext uri="{FF2B5EF4-FFF2-40B4-BE49-F238E27FC236}">
                <a16:creationId xmlns:a16="http://schemas.microsoft.com/office/drawing/2014/main" id="{24ED0D96-19FB-4B27-ABFD-6E5B218FFC2A}"/>
              </a:ext>
            </a:extLst>
          </p:cNvPr>
          <p:cNvSpPr>
            <a:spLocks noGrp="1" noChangeArrowheads="1"/>
          </p:cNvSpPr>
          <p:nvPr>
            <p:ph type="title"/>
          </p:nvPr>
        </p:nvSpPr>
        <p:spPr>
          <a:xfrm>
            <a:off x="304800" y="152400"/>
            <a:ext cx="7949271" cy="1676400"/>
          </a:xfrm>
        </p:spPr>
        <p:txBody>
          <a:bodyPr>
            <a:normAutofit/>
          </a:bodyPr>
          <a:lstStyle/>
          <a:p>
            <a:pPr eaLnBrk="1" fontAlgn="auto" hangingPunct="1">
              <a:spcAft>
                <a:spcPts val="0"/>
              </a:spcAft>
              <a:defRPr/>
            </a:pPr>
            <a:br>
              <a:rPr lang="en-US" altLang="en-US" dirty="0"/>
            </a:br>
            <a:endParaRPr lang="en-US" altLang="en-US" dirty="0"/>
          </a:p>
        </p:txBody>
      </p:sp>
      <p:sp>
        <p:nvSpPr>
          <p:cNvPr id="18435" name="Rectangle 3">
            <a:extLst>
              <a:ext uri="{FF2B5EF4-FFF2-40B4-BE49-F238E27FC236}">
                <a16:creationId xmlns:a16="http://schemas.microsoft.com/office/drawing/2014/main" id="{98573E1D-AE2D-4229-95EF-56A5F7B91562}"/>
              </a:ext>
            </a:extLst>
          </p:cNvPr>
          <p:cNvSpPr>
            <a:spLocks noGrp="1" noChangeArrowheads="1"/>
          </p:cNvSpPr>
          <p:nvPr>
            <p:ph idx="1"/>
          </p:nvPr>
        </p:nvSpPr>
        <p:spPr>
          <a:xfrm>
            <a:off x="754063" y="1828800"/>
            <a:ext cx="7318106" cy="4723763"/>
          </a:xfrm>
        </p:spPr>
        <p:txBody>
          <a:bodyPr/>
          <a:lstStyle/>
          <a:p>
            <a:pPr marL="457200" lvl="1" indent="0" eaLnBrk="1" hangingPunct="1">
              <a:buSzPct val="110000"/>
              <a:buNone/>
            </a:pPr>
            <a:endParaRPr lang="en-US" altLang="en-US" sz="2800" dirty="0"/>
          </a:p>
          <a:p>
            <a:pPr marL="457200" lvl="1" indent="0" eaLnBrk="1" hangingPunct="1">
              <a:buSzPct val="110000"/>
              <a:buNone/>
            </a:pPr>
            <a:r>
              <a:rPr lang="en-US" altLang="en-US" sz="2800" dirty="0"/>
              <a:t>-</a:t>
            </a:r>
            <a:r>
              <a:rPr lang="en-US" altLang="en-US" dirty="0"/>
              <a:t>FRA–based on PIA (max $4,018/month)</a:t>
            </a:r>
          </a:p>
          <a:p>
            <a:pPr marL="457200" lvl="1" indent="0" eaLnBrk="1" hangingPunct="1">
              <a:buSzPct val="110000"/>
              <a:buNone/>
            </a:pPr>
            <a:r>
              <a:rPr lang="en-US" altLang="en-US" dirty="0"/>
              <a:t>-Early Retirement (between age 62 and FRA, max $2,831) with </a:t>
            </a:r>
            <a:r>
              <a:rPr lang="en-US" altLang="en-US" b="1" dirty="0"/>
              <a:t>permanent reduction. </a:t>
            </a:r>
            <a:r>
              <a:rPr lang="en-US" altLang="en-US" dirty="0"/>
              <a:t> </a:t>
            </a:r>
            <a:r>
              <a:rPr lang="en-US" altLang="en-US" dirty="0">
                <a:hlinkClick r:id="rId3">
                  <a:extLst>
                    <a:ext uri="{A12FA001-AC4F-418D-AE19-62706E023703}">
                      <ahyp:hlinkClr xmlns:ahyp="http://schemas.microsoft.com/office/drawing/2018/hyperlinkcolor" val="tx"/>
                    </a:ext>
                  </a:extLst>
                </a:hlinkClick>
              </a:rPr>
              <a:t>https://www.ssa.gov/benefits/retirement/planner/agereduction.html</a:t>
            </a:r>
            <a:r>
              <a:rPr lang="en-US" altLang="en-US" dirty="0"/>
              <a:t>  </a:t>
            </a:r>
          </a:p>
          <a:p>
            <a:pPr marL="457200" lvl="1" indent="0" eaLnBrk="1" hangingPunct="1">
              <a:buSzPct val="110000"/>
              <a:buNone/>
            </a:pPr>
            <a:r>
              <a:rPr lang="en-US" altLang="en-US" dirty="0"/>
              <a:t>-Enhanced benefit if retirement deferred after   FRA, up to age 70 (max $5,108) </a:t>
            </a:r>
            <a:r>
              <a:rPr lang="en-US" altLang="en-US" dirty="0">
                <a:hlinkClick r:id="rId4">
                  <a:extLst>
                    <a:ext uri="{A12FA001-AC4F-418D-AE19-62706E023703}">
                      <ahyp:hlinkClr xmlns:ahyp="http://schemas.microsoft.com/office/drawing/2018/hyperlinkcolor" val="tx"/>
                    </a:ext>
                  </a:extLst>
                </a:hlinkClick>
              </a:rPr>
              <a:t>https://faq.ssa.gov/en-us/Topic/article/KA-01897</a:t>
            </a:r>
            <a:r>
              <a:rPr lang="en-US" altLang="en-US" dirty="0"/>
              <a:t> </a:t>
            </a:r>
          </a:p>
          <a:p>
            <a:pPr eaLnBrk="1" hangingPunct="1">
              <a:buFont typeface="Wingdings" panose="05000000000000000000" pitchFamily="2" charset="2"/>
              <a:buNone/>
            </a:pPr>
            <a:r>
              <a:rPr lang="en-US" altLang="en-US" sz="2800" dirty="0">
                <a:hlinkClick r:id="rId3">
                  <a:extLst>
                    <a:ext uri="{A12FA001-AC4F-418D-AE19-62706E023703}">
                      <ahyp:hlinkClr xmlns:ahyp="http://schemas.microsoft.com/office/drawing/2018/hyperlinkcolor" val="tx"/>
                    </a:ext>
                  </a:extLst>
                </a:hlinkClick>
              </a:rPr>
              <a:t>https://www.ssa.gov/benefits/retirement/planner/agereduction.html</a:t>
            </a:r>
            <a:r>
              <a:rPr lang="en-US" altLang="en-US" sz="2800" dirty="0"/>
              <a:t> </a:t>
            </a:r>
          </a:p>
          <a:p>
            <a:pPr eaLnBrk="1" hangingPunct="1">
              <a:buFont typeface="Wingdings" panose="05000000000000000000" pitchFamily="2" charset="2"/>
              <a:buNone/>
            </a:pPr>
            <a:r>
              <a:rPr lang="en-US" altLang="en-US" sz="2000" dirty="0"/>
              <a:t>      </a:t>
            </a:r>
          </a:p>
          <a:p>
            <a:pPr eaLnBrk="1" hangingPunct="1">
              <a:buFont typeface="Wingdings" panose="05000000000000000000" pitchFamily="2" charset="2"/>
              <a:buNone/>
            </a:pPr>
            <a:endParaRPr lang="en-US" altLang="en-US" sz="2000" dirty="0"/>
          </a:p>
        </p:txBody>
      </p:sp>
      <p:sp>
        <p:nvSpPr>
          <p:cNvPr id="18436" name="Slide Number Placeholder 4">
            <a:extLst>
              <a:ext uri="{FF2B5EF4-FFF2-40B4-BE49-F238E27FC236}">
                <a16:creationId xmlns:a16="http://schemas.microsoft.com/office/drawing/2014/main" id="{CCD133EF-3EB4-49EF-9060-1F923606FA36}"/>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5EB0CA31-033E-4918-B7C1-3BF90AE906DA}" type="slidenum">
              <a:rPr lang="en-US" altLang="en-US" sz="1400">
                <a:latin typeface="Tahoma" panose="020B0604030504040204" pitchFamily="34" charset="0"/>
              </a:rPr>
              <a:pPr>
                <a:spcBef>
                  <a:spcPct val="0"/>
                </a:spcBef>
                <a:buClrTx/>
                <a:buFontTx/>
                <a:buNone/>
              </a:pPr>
              <a:t>13</a:t>
            </a:fld>
            <a:endParaRPr lang="en-US" altLang="en-US" sz="1400" dirty="0">
              <a:latin typeface="Tahoma" panose="020B0604030504040204" pitchFamily="34" charset="0"/>
            </a:endParaRPr>
          </a:p>
        </p:txBody>
      </p:sp>
      <p:sp>
        <p:nvSpPr>
          <p:cNvPr id="11269" name="Rectangle 4">
            <a:extLst>
              <a:ext uri="{FF2B5EF4-FFF2-40B4-BE49-F238E27FC236}">
                <a16:creationId xmlns:a16="http://schemas.microsoft.com/office/drawing/2014/main" id="{59D6CBE4-26B2-49DD-80BF-EF2C5545DDCE}"/>
              </a:ext>
            </a:extLst>
          </p:cNvPr>
          <p:cNvSpPr>
            <a:spLocks noChangeArrowheads="1"/>
          </p:cNvSpPr>
          <p:nvPr/>
        </p:nvSpPr>
        <p:spPr bwMode="auto">
          <a:xfrm>
            <a:off x="533400" y="685800"/>
            <a:ext cx="7459662"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defRPr/>
            </a:pPr>
            <a:r>
              <a:rPr lang="en-US" altLang="en-US" sz="4000" b="1" dirty="0">
                <a:solidFill>
                  <a:schemeClr val="tx2"/>
                </a:solidFill>
                <a:latin typeface="+mj-lt"/>
              </a:rPr>
              <a:t>Retirement </a:t>
            </a:r>
            <a:br>
              <a:rPr lang="en-US" altLang="en-US" sz="4000" b="1" dirty="0">
                <a:solidFill>
                  <a:schemeClr val="tx2"/>
                </a:solidFill>
                <a:latin typeface="+mj-lt"/>
              </a:rPr>
            </a:br>
            <a:r>
              <a:rPr lang="en-US" altLang="en-US" sz="4000" b="1" dirty="0">
                <a:solidFill>
                  <a:schemeClr val="tx2"/>
                </a:solidFill>
                <a:latin typeface="+mj-lt"/>
              </a:rPr>
              <a:t>Benefits (RIB)</a:t>
            </a:r>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25A075D2-FB9C-4208-A720-A2E757EAAF85}"/>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RIB Entitlement</a:t>
            </a:r>
          </a:p>
        </p:txBody>
      </p:sp>
      <p:sp>
        <p:nvSpPr>
          <p:cNvPr id="20483" name="Rectangle 3">
            <a:extLst>
              <a:ext uri="{FF2B5EF4-FFF2-40B4-BE49-F238E27FC236}">
                <a16:creationId xmlns:a16="http://schemas.microsoft.com/office/drawing/2014/main" id="{651C688E-01BD-4580-8C74-6D3B32F4440D}"/>
              </a:ext>
            </a:extLst>
          </p:cNvPr>
          <p:cNvSpPr>
            <a:spLocks noGrp="1" noChangeArrowheads="1"/>
          </p:cNvSpPr>
          <p:nvPr>
            <p:ph idx="1"/>
          </p:nvPr>
        </p:nvSpPr>
        <p:spPr/>
        <p:txBody>
          <a:bodyPr/>
          <a:lstStyle/>
          <a:p>
            <a:pPr eaLnBrk="1" hangingPunct="1"/>
            <a:r>
              <a:rPr lang="en-US" altLang="en-US" sz="3200" dirty="0"/>
              <a:t>Must be Fully Insured</a:t>
            </a:r>
          </a:p>
          <a:p>
            <a:pPr eaLnBrk="1" hangingPunct="1"/>
            <a:r>
              <a:rPr lang="en-US" altLang="en-US" sz="3200" dirty="0"/>
              <a:t>Have attained age 62</a:t>
            </a:r>
          </a:p>
          <a:p>
            <a:pPr eaLnBrk="1" hangingPunct="1"/>
            <a:r>
              <a:rPr lang="en-US" altLang="en-US" sz="3200" dirty="0"/>
              <a:t>Must File an Application OR</a:t>
            </a:r>
          </a:p>
          <a:p>
            <a:pPr eaLnBrk="1" hangingPunct="1"/>
            <a:r>
              <a:rPr lang="en-US" altLang="en-US" sz="3200" dirty="0"/>
              <a:t>Be Entitled to DIB “for the month before the month of attainment of full retirement age.” POMS  </a:t>
            </a:r>
            <a:r>
              <a:rPr lang="en-US" sz="3200" b="0" i="0" u="none" strike="noStrike" dirty="0">
                <a:solidFill>
                  <a:srgbClr val="000000"/>
                </a:solidFill>
                <a:effectLst/>
              </a:rPr>
              <a:t>RS 00201.001. </a:t>
            </a:r>
          </a:p>
          <a:p>
            <a:pPr eaLnBrk="1" hangingPunct="1"/>
            <a:endParaRPr lang="en-US" altLang="en-US" sz="3200" dirty="0"/>
          </a:p>
        </p:txBody>
      </p:sp>
      <p:sp>
        <p:nvSpPr>
          <p:cNvPr id="20484" name="Slide Number Placeholder 4">
            <a:extLst>
              <a:ext uri="{FF2B5EF4-FFF2-40B4-BE49-F238E27FC236}">
                <a16:creationId xmlns:a16="http://schemas.microsoft.com/office/drawing/2014/main" id="{74F8CEF9-7D17-4906-B83B-056CE6A638DC}"/>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A6D0AF96-4B6E-4E06-AA53-215A392D255B}" type="slidenum">
              <a:rPr lang="en-US" altLang="en-US" sz="1400">
                <a:latin typeface="Tahoma" panose="020B0604030504040204" pitchFamily="34" charset="0"/>
              </a:rPr>
              <a:pPr>
                <a:spcBef>
                  <a:spcPct val="0"/>
                </a:spcBef>
                <a:buClrTx/>
                <a:buFontTx/>
                <a:buNone/>
              </a:pPr>
              <a:t>14</a:t>
            </a:fld>
            <a:endParaRPr lang="en-US" altLang="en-US" sz="1400" dirty="0">
              <a:latin typeface="Tahoma" panose="020B0604030504040204" pitchFamily="34" charset="0"/>
            </a:endParaRPr>
          </a:p>
        </p:txBody>
      </p:sp>
    </p:spTree>
  </p:cSld>
  <p:clrMapOvr>
    <a:masterClrMapping/>
  </p:clrMapOvr>
  <p:transition>
    <p:sndAc>
      <p:end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a:extLst>
              <a:ext uri="{FF2B5EF4-FFF2-40B4-BE49-F238E27FC236}">
                <a16:creationId xmlns:a16="http://schemas.microsoft.com/office/drawing/2014/main" id="{0C40532A-A6F6-4B8B-8C38-4D2E7A269BA6}"/>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Annual Earnings Test</a:t>
            </a:r>
          </a:p>
        </p:txBody>
      </p:sp>
      <p:sp>
        <p:nvSpPr>
          <p:cNvPr id="21507" name="Rectangle 3">
            <a:extLst>
              <a:ext uri="{FF2B5EF4-FFF2-40B4-BE49-F238E27FC236}">
                <a16:creationId xmlns:a16="http://schemas.microsoft.com/office/drawing/2014/main" id="{B5AE4A7B-1038-4CCE-BBB7-F0546F43A95B}"/>
              </a:ext>
            </a:extLst>
          </p:cNvPr>
          <p:cNvSpPr>
            <a:spLocks noGrp="1" noChangeArrowheads="1"/>
          </p:cNvSpPr>
          <p:nvPr>
            <p:ph idx="1"/>
          </p:nvPr>
        </p:nvSpPr>
        <p:spPr/>
        <p:txBody>
          <a:bodyPr/>
          <a:lstStyle/>
          <a:p>
            <a:pPr eaLnBrk="1" hangingPunct="1">
              <a:lnSpc>
                <a:spcPct val="90000"/>
              </a:lnSpc>
            </a:pPr>
            <a:r>
              <a:rPr lang="en-US" altLang="en-US" dirty="0"/>
              <a:t>Early retirement (62 – FRA) gross annual earnings over </a:t>
            </a:r>
            <a:r>
              <a:rPr lang="en-US" altLang="en-US" b="1" dirty="0"/>
              <a:t>$23,400</a:t>
            </a:r>
            <a:r>
              <a:rPr lang="en-US" altLang="en-US" dirty="0"/>
              <a:t> (2025) reduce benefit $1 for every $2.</a:t>
            </a:r>
          </a:p>
          <a:p>
            <a:pPr eaLnBrk="1" hangingPunct="1">
              <a:lnSpc>
                <a:spcPct val="90000"/>
              </a:lnSpc>
            </a:pPr>
            <a:r>
              <a:rPr lang="en-US" altLang="en-US" dirty="0"/>
              <a:t>In the year of FRA, gross annual earnings over </a:t>
            </a:r>
            <a:r>
              <a:rPr lang="en-US" altLang="en-US" b="1" dirty="0"/>
              <a:t>$62,160 </a:t>
            </a:r>
            <a:r>
              <a:rPr lang="en-US" altLang="en-US" dirty="0"/>
              <a:t>(2025) reduce benefit $1 for every $3.</a:t>
            </a:r>
          </a:p>
          <a:p>
            <a:pPr eaLnBrk="1" hangingPunct="1">
              <a:lnSpc>
                <a:spcPct val="90000"/>
              </a:lnSpc>
            </a:pPr>
            <a:r>
              <a:rPr lang="en-US" altLang="en-US" dirty="0"/>
              <a:t>Once FRA reached, the annual earnings test no longer applies. </a:t>
            </a:r>
          </a:p>
        </p:txBody>
      </p:sp>
      <p:sp>
        <p:nvSpPr>
          <p:cNvPr id="21508" name="Slide Number Placeholder 4">
            <a:extLst>
              <a:ext uri="{FF2B5EF4-FFF2-40B4-BE49-F238E27FC236}">
                <a16:creationId xmlns:a16="http://schemas.microsoft.com/office/drawing/2014/main" id="{3FA640CE-40D3-4676-BA15-6CF11436E992}"/>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3A5E9355-9D91-44CB-AC04-06A32F3C607F}" type="slidenum">
              <a:rPr lang="en-US" altLang="en-US" sz="1400">
                <a:latin typeface="Tahoma" panose="020B0604030504040204" pitchFamily="34" charset="0"/>
              </a:rPr>
              <a:pPr>
                <a:spcBef>
                  <a:spcPct val="0"/>
                </a:spcBef>
                <a:buClrTx/>
                <a:buFontTx/>
                <a:buNone/>
              </a:pPr>
              <a:t>15</a:t>
            </a:fld>
            <a:endParaRPr lang="en-US" altLang="en-US" sz="1400" dirty="0">
              <a:latin typeface="Tahoma" panose="020B0604030504040204" pitchFamily="34" charset="0"/>
            </a:endParaRPr>
          </a:p>
        </p:txBody>
      </p:sp>
    </p:spTree>
  </p:cSld>
  <p:clrMapOvr>
    <a:masterClrMapping/>
  </p:clrMapOvr>
  <p:transition>
    <p:sndAc>
      <p:end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a:extLst>
              <a:ext uri="{FF2B5EF4-FFF2-40B4-BE49-F238E27FC236}">
                <a16:creationId xmlns:a16="http://schemas.microsoft.com/office/drawing/2014/main" id="{C4441FA1-8354-40C3-AF42-E3C7EC97303F}"/>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Dependents and Survivors Benefits</a:t>
            </a:r>
          </a:p>
        </p:txBody>
      </p:sp>
      <p:sp>
        <p:nvSpPr>
          <p:cNvPr id="22531" name="Rectangle 3">
            <a:extLst>
              <a:ext uri="{FF2B5EF4-FFF2-40B4-BE49-F238E27FC236}">
                <a16:creationId xmlns:a16="http://schemas.microsoft.com/office/drawing/2014/main" id="{A41F63D5-1473-4136-842F-62EF0A6999EC}"/>
              </a:ext>
            </a:extLst>
          </p:cNvPr>
          <p:cNvSpPr>
            <a:spLocks noGrp="1" noChangeArrowheads="1"/>
          </p:cNvSpPr>
          <p:nvPr>
            <p:ph idx="1"/>
          </p:nvPr>
        </p:nvSpPr>
        <p:spPr/>
        <p:txBody>
          <a:bodyPr/>
          <a:lstStyle/>
          <a:p>
            <a:pPr marL="0" indent="0" eaLnBrk="1" hangingPunct="1">
              <a:lnSpc>
                <a:spcPct val="90000"/>
              </a:lnSpc>
              <a:buSzPct val="110000"/>
              <a:buNone/>
            </a:pPr>
            <a:r>
              <a:rPr lang="en-US" altLang="en-US" sz="3200" dirty="0"/>
              <a:t>-Dependents and Survivors benefits are available to certain close relatives of insured deceased wage earners or of insured wage earners eligible for SSDI or RIB.  Examples -  Benefits for Minor Children or for Disabled Adult Children, Widow/er’s Benefits.</a:t>
            </a:r>
          </a:p>
          <a:p>
            <a:pPr marL="0" indent="0" eaLnBrk="1" hangingPunct="1">
              <a:lnSpc>
                <a:spcPct val="90000"/>
              </a:lnSpc>
              <a:buSzPct val="110000"/>
              <a:buNone/>
            </a:pPr>
            <a:r>
              <a:rPr lang="en-US" altLang="en-US" sz="3200" dirty="0"/>
              <a:t>-Survivors Benefits - </a:t>
            </a:r>
            <a:r>
              <a:rPr lang="en-US" altLang="en-US" sz="3200" dirty="0">
                <a:hlinkClick r:id="rId2"/>
              </a:rPr>
              <a:t>https://www.ssa.gov/benefits/survivors/</a:t>
            </a:r>
            <a:r>
              <a:rPr lang="en-US" altLang="en-US" sz="3200" dirty="0"/>
              <a:t> </a:t>
            </a:r>
          </a:p>
        </p:txBody>
      </p:sp>
      <p:sp>
        <p:nvSpPr>
          <p:cNvPr id="22532" name="Slide Number Placeholder 4">
            <a:extLst>
              <a:ext uri="{FF2B5EF4-FFF2-40B4-BE49-F238E27FC236}">
                <a16:creationId xmlns:a16="http://schemas.microsoft.com/office/drawing/2014/main" id="{72A3317C-1A62-4ED4-A3F6-73C6895E15B8}"/>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107789C9-A68E-4D60-A666-C1A7D22D7EBF}" type="slidenum">
              <a:rPr lang="en-US" altLang="en-US" sz="1400">
                <a:latin typeface="Tahoma" panose="020B0604030504040204" pitchFamily="34" charset="0"/>
              </a:rPr>
              <a:pPr>
                <a:spcBef>
                  <a:spcPct val="0"/>
                </a:spcBef>
                <a:buClrTx/>
                <a:buFontTx/>
                <a:buNone/>
              </a:pPr>
              <a:t>16</a:t>
            </a:fld>
            <a:endParaRPr lang="en-US" altLang="en-US" sz="1400" dirty="0">
              <a:latin typeface="Tahoma" panose="020B0604030504040204" pitchFamily="34" charset="0"/>
            </a:endParaRPr>
          </a:p>
        </p:txBody>
      </p:sp>
    </p:spTree>
  </p:cSld>
  <p:clrMapOvr>
    <a:masterClrMapping/>
  </p:clrMapOvr>
  <p:transition>
    <p:sndAc>
      <p:end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a:extLst>
              <a:ext uri="{FF2B5EF4-FFF2-40B4-BE49-F238E27FC236}">
                <a16:creationId xmlns:a16="http://schemas.microsoft.com/office/drawing/2014/main" id="{61B581A2-B355-4D8C-9A53-C829806729B5}"/>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Medicare</a:t>
            </a:r>
          </a:p>
        </p:txBody>
      </p:sp>
      <p:sp>
        <p:nvSpPr>
          <p:cNvPr id="23555" name="Rectangle 3">
            <a:extLst>
              <a:ext uri="{FF2B5EF4-FFF2-40B4-BE49-F238E27FC236}">
                <a16:creationId xmlns:a16="http://schemas.microsoft.com/office/drawing/2014/main" id="{F7DD1282-D606-410E-B9ED-D1979889FF4A}"/>
              </a:ext>
            </a:extLst>
          </p:cNvPr>
          <p:cNvSpPr>
            <a:spLocks noGrp="1" noChangeArrowheads="1"/>
          </p:cNvSpPr>
          <p:nvPr>
            <p:ph idx="1"/>
          </p:nvPr>
        </p:nvSpPr>
        <p:spPr>
          <a:xfrm>
            <a:off x="754062" y="2438400"/>
            <a:ext cx="7170737" cy="3606800"/>
          </a:xfrm>
        </p:spPr>
        <p:txBody>
          <a:bodyPr/>
          <a:lstStyle/>
          <a:p>
            <a:pPr eaLnBrk="1" hangingPunct="1">
              <a:lnSpc>
                <a:spcPct val="90000"/>
              </a:lnSpc>
            </a:pPr>
            <a:r>
              <a:rPr lang="en-US" altLang="en-US" sz="2400" dirty="0"/>
              <a:t>Medicare provides health care coverage to retired workers at 65+ (</a:t>
            </a:r>
            <a:r>
              <a:rPr lang="en-US" altLang="en-US" sz="2400" b="1" dirty="0"/>
              <a:t>not</a:t>
            </a:r>
            <a:r>
              <a:rPr lang="en-US" altLang="en-US" sz="2400" dirty="0"/>
              <a:t> with Early Retirement benefits).</a:t>
            </a:r>
          </a:p>
          <a:p>
            <a:pPr eaLnBrk="1" hangingPunct="1">
              <a:lnSpc>
                <a:spcPct val="90000"/>
              </a:lnSpc>
            </a:pPr>
            <a:r>
              <a:rPr lang="en-US" altLang="en-US" sz="2400" dirty="0"/>
              <a:t>Disabled beneficiaries begin Medicare coverage in month 25 of SSDI eligibility.</a:t>
            </a:r>
          </a:p>
          <a:p>
            <a:pPr eaLnBrk="1" hangingPunct="1">
              <a:lnSpc>
                <a:spcPct val="90000"/>
              </a:lnSpc>
            </a:pPr>
            <a:r>
              <a:rPr lang="en-US" altLang="en-US" sz="2400" dirty="0"/>
              <a:t>People with ALS (Lou Gehrig’s) or end stage renal disease (ESRD) do not have to wait 25 months for Medicare coverage. </a:t>
            </a:r>
          </a:p>
          <a:p>
            <a:pPr eaLnBrk="1" hangingPunct="1">
              <a:lnSpc>
                <a:spcPct val="90000"/>
              </a:lnSpc>
            </a:pPr>
            <a:r>
              <a:rPr lang="en-US" altLang="en-US" sz="2400" dirty="0"/>
              <a:t>Should contacts SSA three months before 65</a:t>
            </a:r>
            <a:r>
              <a:rPr lang="en-US" altLang="en-US" sz="2400" baseline="30000" dirty="0"/>
              <a:t>th</a:t>
            </a:r>
            <a:r>
              <a:rPr lang="en-US" altLang="en-US" sz="2400" dirty="0"/>
              <a:t> birthday to sign up for Medicare </a:t>
            </a:r>
          </a:p>
          <a:p>
            <a:pPr eaLnBrk="1" hangingPunct="1">
              <a:lnSpc>
                <a:spcPct val="90000"/>
              </a:lnSpc>
            </a:pPr>
            <a:r>
              <a:rPr lang="en-US" altLang="en-US" sz="2400" dirty="0"/>
              <a:t> </a:t>
            </a:r>
            <a:r>
              <a:rPr lang="en-US" altLang="en-US" sz="2400" dirty="0">
                <a:hlinkClick r:id="rId2"/>
              </a:rPr>
              <a:t>https://www.ssa.gov/medicare/sign-up</a:t>
            </a:r>
            <a:r>
              <a:rPr lang="en-US" altLang="en-US" sz="2400" dirty="0"/>
              <a:t> </a:t>
            </a:r>
          </a:p>
        </p:txBody>
      </p:sp>
      <p:sp>
        <p:nvSpPr>
          <p:cNvPr id="23556" name="Slide Number Placeholder 4">
            <a:extLst>
              <a:ext uri="{FF2B5EF4-FFF2-40B4-BE49-F238E27FC236}">
                <a16:creationId xmlns:a16="http://schemas.microsoft.com/office/drawing/2014/main" id="{3D4984EB-158E-406C-8209-E6E7906999E5}"/>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AC926AD5-59B6-4A4D-A389-7C4280B70A77}" type="slidenum">
              <a:rPr lang="en-US" altLang="en-US" sz="1400">
                <a:latin typeface="Tahoma" panose="020B0604030504040204" pitchFamily="34" charset="0"/>
              </a:rPr>
              <a:pPr>
                <a:spcBef>
                  <a:spcPct val="0"/>
                </a:spcBef>
                <a:buClrTx/>
                <a:buFontTx/>
                <a:buNone/>
              </a:pPr>
              <a:t>17</a:t>
            </a:fld>
            <a:endParaRPr lang="en-US" altLang="en-US" sz="1400" dirty="0">
              <a:latin typeface="Tahoma" panose="020B0604030504040204" pitchFamily="34" charset="0"/>
            </a:endParaRPr>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a:extLst>
              <a:ext uri="{FF2B5EF4-FFF2-40B4-BE49-F238E27FC236}">
                <a16:creationId xmlns:a16="http://schemas.microsoft.com/office/drawing/2014/main" id="{40482684-F2BF-4E82-AB03-790760054135}"/>
              </a:ext>
            </a:extLst>
          </p:cNvPr>
          <p:cNvSpPr>
            <a:spLocks noGrp="1" noChangeArrowheads="1"/>
          </p:cNvSpPr>
          <p:nvPr>
            <p:ph type="title"/>
          </p:nvPr>
        </p:nvSpPr>
        <p:spPr>
          <a:xfrm>
            <a:off x="381000" y="228600"/>
            <a:ext cx="7620000" cy="1143000"/>
          </a:xfrm>
        </p:spPr>
        <p:txBody>
          <a:bodyPr/>
          <a:lstStyle/>
          <a:p>
            <a:pPr algn="ctr" eaLnBrk="1" fontAlgn="auto" hangingPunct="1">
              <a:spcAft>
                <a:spcPts val="0"/>
              </a:spcAft>
              <a:defRPr/>
            </a:pPr>
            <a:br>
              <a:rPr lang="en-US" altLang="en-US" sz="4000" b="1" dirty="0"/>
            </a:br>
            <a:r>
              <a:rPr lang="en-US" altLang="en-US" sz="4000" b="1" dirty="0"/>
              <a:t>SSI Eligibility </a:t>
            </a:r>
          </a:p>
        </p:txBody>
      </p:sp>
      <p:sp>
        <p:nvSpPr>
          <p:cNvPr id="23555" name="Rectangle 3">
            <a:extLst>
              <a:ext uri="{FF2B5EF4-FFF2-40B4-BE49-F238E27FC236}">
                <a16:creationId xmlns:a16="http://schemas.microsoft.com/office/drawing/2014/main" id="{0824163A-7815-49A1-9E90-54BAD839A060}"/>
              </a:ext>
            </a:extLst>
          </p:cNvPr>
          <p:cNvSpPr>
            <a:spLocks noGrp="1" noChangeArrowheads="1"/>
          </p:cNvSpPr>
          <p:nvPr>
            <p:ph idx="1"/>
          </p:nvPr>
        </p:nvSpPr>
        <p:spPr/>
        <p:txBody>
          <a:bodyPr/>
          <a:lstStyle/>
          <a:p>
            <a:pPr eaLnBrk="1" hangingPunct="1">
              <a:lnSpc>
                <a:spcPct val="90000"/>
              </a:lnSpc>
              <a:buFont typeface="Arial" charset="0"/>
              <a:buChar char="•"/>
              <a:defRPr/>
            </a:pPr>
            <a:r>
              <a:rPr lang="en-US" altLang="en-US" sz="3200" u="sng" dirty="0"/>
              <a:t>Categorical Eligibility</a:t>
            </a:r>
            <a:r>
              <a:rPr lang="en-US" altLang="en-US" sz="3200" dirty="0"/>
              <a:t>: aged (65 or older), OR under age 65 and Disabled or Blind </a:t>
            </a:r>
          </a:p>
          <a:p>
            <a:pPr eaLnBrk="1" hangingPunct="1">
              <a:lnSpc>
                <a:spcPct val="90000"/>
              </a:lnSpc>
              <a:buFont typeface="Arial" charset="0"/>
              <a:buChar char="•"/>
              <a:defRPr/>
            </a:pPr>
            <a:r>
              <a:rPr lang="en-US" altLang="en-US" sz="3200" u="sng" dirty="0"/>
              <a:t>Low Income </a:t>
            </a:r>
            <a:r>
              <a:rPr lang="en-US" altLang="en-US" sz="3200" dirty="0"/>
              <a:t>– Countable income less than the maximum SSI payable to that individual.</a:t>
            </a:r>
          </a:p>
          <a:p>
            <a:pPr eaLnBrk="1" hangingPunct="1">
              <a:lnSpc>
                <a:spcPct val="90000"/>
              </a:lnSpc>
              <a:buFont typeface="Arial" charset="0"/>
              <a:buChar char="•"/>
              <a:defRPr/>
            </a:pPr>
            <a:r>
              <a:rPr lang="en-US" altLang="en-US" sz="3200" u="sng" dirty="0"/>
              <a:t>Low Resources/Assets </a:t>
            </a:r>
            <a:r>
              <a:rPr lang="en-US" altLang="en-US" sz="3200" dirty="0"/>
              <a:t>– Countable assets less than </a:t>
            </a:r>
            <a:r>
              <a:rPr lang="en-US" altLang="en-US" sz="3200" b="1" dirty="0"/>
              <a:t>$2000 </a:t>
            </a:r>
            <a:r>
              <a:rPr lang="en-US" altLang="en-US" sz="3200" dirty="0"/>
              <a:t>(individual) or </a:t>
            </a:r>
            <a:r>
              <a:rPr lang="en-US" altLang="en-US" sz="3200" b="1" dirty="0"/>
              <a:t>$3000 </a:t>
            </a:r>
            <a:r>
              <a:rPr lang="en-US" altLang="en-US" sz="3200" dirty="0"/>
              <a:t>(married couple)</a:t>
            </a:r>
          </a:p>
        </p:txBody>
      </p:sp>
      <p:sp>
        <p:nvSpPr>
          <p:cNvPr id="26628" name="Slide Number Placeholder 4">
            <a:extLst>
              <a:ext uri="{FF2B5EF4-FFF2-40B4-BE49-F238E27FC236}">
                <a16:creationId xmlns:a16="http://schemas.microsoft.com/office/drawing/2014/main" id="{A6CC1DA1-7886-4D1D-A1D5-4FEF62C21B1B}"/>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87A37D6B-5E21-4112-B84B-384CF0CEF1BE}" type="slidenum">
              <a:rPr lang="en-US" altLang="en-US" sz="1400">
                <a:latin typeface="Tahoma" panose="020B0604030504040204" pitchFamily="34" charset="0"/>
              </a:rPr>
              <a:pPr>
                <a:spcBef>
                  <a:spcPct val="0"/>
                </a:spcBef>
                <a:buClrTx/>
                <a:buFontTx/>
                <a:buNone/>
              </a:pPr>
              <a:t>18</a:t>
            </a:fld>
            <a:endParaRPr lang="en-US" altLang="en-US" sz="1400" dirty="0">
              <a:latin typeface="Tahoma" panose="020B0604030504040204" pitchFamily="34" charset="0"/>
            </a:endParaRPr>
          </a:p>
        </p:txBody>
      </p:sp>
    </p:spTree>
  </p:cSld>
  <p:clrMapOvr>
    <a:masterClrMapping/>
  </p:clrMapOvr>
  <p:transition>
    <p:sndAc>
      <p:end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9C07F-9425-A124-78A6-74052DD004D1}"/>
              </a:ext>
            </a:extLst>
          </p:cNvPr>
          <p:cNvSpPr>
            <a:spLocks noGrp="1"/>
          </p:cNvSpPr>
          <p:nvPr>
            <p:ph type="title"/>
          </p:nvPr>
        </p:nvSpPr>
        <p:spPr/>
        <p:txBody>
          <a:bodyPr/>
          <a:lstStyle/>
          <a:p>
            <a:pPr algn="ctr"/>
            <a:r>
              <a:rPr lang="en-US" sz="4000" dirty="0"/>
              <a:t>Residency and Immigration Status- SSI </a:t>
            </a:r>
          </a:p>
        </p:txBody>
      </p:sp>
      <p:sp>
        <p:nvSpPr>
          <p:cNvPr id="3" name="Content Placeholder 2">
            <a:extLst>
              <a:ext uri="{FF2B5EF4-FFF2-40B4-BE49-F238E27FC236}">
                <a16:creationId xmlns:a16="http://schemas.microsoft.com/office/drawing/2014/main" id="{E07AD0F7-D79D-6E6B-CFF2-8EFA03A1BCDD}"/>
              </a:ext>
            </a:extLst>
          </p:cNvPr>
          <p:cNvSpPr>
            <a:spLocks noGrp="1"/>
          </p:cNvSpPr>
          <p:nvPr>
            <p:ph idx="1"/>
          </p:nvPr>
        </p:nvSpPr>
        <p:spPr/>
        <p:txBody>
          <a:bodyPr/>
          <a:lstStyle/>
          <a:p>
            <a:pPr marL="0" indent="0" eaLnBrk="1" hangingPunct="1">
              <a:buNone/>
            </a:pPr>
            <a:r>
              <a:rPr lang="en-US" altLang="en-US" sz="3200" dirty="0"/>
              <a:t>-Residence in U.S. for 30 days.</a:t>
            </a:r>
          </a:p>
          <a:p>
            <a:pPr marL="0" indent="0" eaLnBrk="1" hangingPunct="1">
              <a:buNone/>
            </a:pPr>
            <a:r>
              <a:rPr lang="en-US" altLang="en-US" sz="3200" dirty="0"/>
              <a:t>-Citizen and/or alien status requirements for benefits payable after </a:t>
            </a:r>
            <a:r>
              <a:rPr lang="en-US" altLang="en-US" sz="3200" b="1" dirty="0"/>
              <a:t>December 1, 1996</a:t>
            </a:r>
            <a:r>
              <a:rPr lang="en-US" altLang="en-US" sz="3200" dirty="0"/>
              <a:t>.</a:t>
            </a:r>
          </a:p>
          <a:p>
            <a:endParaRPr lang="en-US" dirty="0"/>
          </a:p>
        </p:txBody>
      </p:sp>
      <p:sp>
        <p:nvSpPr>
          <p:cNvPr id="4" name="Slide Number Placeholder 3">
            <a:extLst>
              <a:ext uri="{FF2B5EF4-FFF2-40B4-BE49-F238E27FC236}">
                <a16:creationId xmlns:a16="http://schemas.microsoft.com/office/drawing/2014/main" id="{1CFB33DA-EE32-FA68-C252-1056267ACA89}"/>
              </a:ext>
            </a:extLst>
          </p:cNvPr>
          <p:cNvSpPr>
            <a:spLocks noGrp="1"/>
          </p:cNvSpPr>
          <p:nvPr>
            <p:ph type="sldNum" sz="quarter" idx="10"/>
          </p:nvPr>
        </p:nvSpPr>
        <p:spPr/>
        <p:txBody>
          <a:bodyPr/>
          <a:lstStyle/>
          <a:p>
            <a:fld id="{9F8E81EC-7670-4793-AA2C-FE133C726A2A}" type="slidenum">
              <a:rPr lang="en-US" altLang="en-US" smtClean="0"/>
              <a:pPr/>
              <a:t>19</a:t>
            </a:fld>
            <a:endParaRPr lang="en-US" altLang="en-US" dirty="0"/>
          </a:p>
        </p:txBody>
      </p:sp>
    </p:spTree>
    <p:extLst>
      <p:ext uri="{BB962C8B-B14F-4D97-AF65-F5344CB8AC3E}">
        <p14:creationId xmlns:p14="http://schemas.microsoft.com/office/powerpoint/2010/main" val="2249738033"/>
      </p:ext>
    </p:extLst>
  </p:cSld>
  <p:clrMapOvr>
    <a:masterClrMapping/>
  </p:clrMapOvr>
  <p:transition advClick="0">
    <p:sndAc>
      <p:end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904F6-524E-63C1-5C23-659500C18344}"/>
              </a:ext>
            </a:extLst>
          </p:cNvPr>
          <p:cNvSpPr>
            <a:spLocks noGrp="1"/>
          </p:cNvSpPr>
          <p:nvPr>
            <p:ph type="title"/>
          </p:nvPr>
        </p:nvSpPr>
        <p:spPr/>
        <p:txBody>
          <a:bodyPr/>
          <a:lstStyle/>
          <a:p>
            <a:pPr algn="ctr"/>
            <a:r>
              <a:rPr lang="en-US" altLang="en-US" sz="4000" b="1" dirty="0"/>
              <a:t>Cash Benefits Administered by SSA</a:t>
            </a:r>
            <a:endParaRPr lang="en-US" sz="4000" dirty="0"/>
          </a:p>
        </p:txBody>
      </p:sp>
      <p:sp>
        <p:nvSpPr>
          <p:cNvPr id="3" name="Content Placeholder 2">
            <a:extLst>
              <a:ext uri="{FF2B5EF4-FFF2-40B4-BE49-F238E27FC236}">
                <a16:creationId xmlns:a16="http://schemas.microsoft.com/office/drawing/2014/main" id="{F6933891-6F60-B71C-6ECB-EFAF0D4E5CFE}"/>
              </a:ext>
            </a:extLst>
          </p:cNvPr>
          <p:cNvSpPr>
            <a:spLocks noGrp="1"/>
          </p:cNvSpPr>
          <p:nvPr>
            <p:ph idx="1"/>
          </p:nvPr>
        </p:nvSpPr>
        <p:spPr/>
        <p:txBody>
          <a:bodyPr/>
          <a:lstStyle/>
          <a:p>
            <a:pPr lvl="1" eaLnBrk="1" hangingPunct="1"/>
            <a:r>
              <a:rPr lang="en-US" altLang="en-US" sz="2800" b="1" dirty="0"/>
              <a:t>Social Security Insurance Benefits – Title II of the Social Security Act (Retirement, Survivors, and Disability Insurance or “RSDI”).</a:t>
            </a:r>
          </a:p>
          <a:p>
            <a:pPr lvl="1" eaLnBrk="1" hangingPunct="1"/>
            <a:r>
              <a:rPr lang="en-US" altLang="en-US" sz="2800" b="1" dirty="0"/>
              <a:t>Supplemental Security Income (“SSI”) – Title XVI of the Social Security Act.</a:t>
            </a:r>
          </a:p>
          <a:p>
            <a:endParaRPr lang="en-US" dirty="0"/>
          </a:p>
        </p:txBody>
      </p:sp>
      <p:sp>
        <p:nvSpPr>
          <p:cNvPr id="4" name="Slide Number Placeholder 3">
            <a:extLst>
              <a:ext uri="{FF2B5EF4-FFF2-40B4-BE49-F238E27FC236}">
                <a16:creationId xmlns:a16="http://schemas.microsoft.com/office/drawing/2014/main" id="{5F44D6C7-C662-E68F-C521-2D0130DE59A9}"/>
              </a:ext>
            </a:extLst>
          </p:cNvPr>
          <p:cNvSpPr>
            <a:spLocks noGrp="1"/>
          </p:cNvSpPr>
          <p:nvPr>
            <p:ph type="sldNum" sz="quarter" idx="10"/>
          </p:nvPr>
        </p:nvSpPr>
        <p:spPr/>
        <p:txBody>
          <a:bodyPr/>
          <a:lstStyle/>
          <a:p>
            <a:fld id="{9F8E81EC-7670-4793-AA2C-FE133C726A2A}" type="slidenum">
              <a:rPr lang="en-US" altLang="en-US" smtClean="0"/>
              <a:pPr/>
              <a:t>2</a:t>
            </a:fld>
            <a:endParaRPr lang="en-US" altLang="en-US" dirty="0"/>
          </a:p>
        </p:txBody>
      </p:sp>
    </p:spTree>
    <p:extLst>
      <p:ext uri="{BB962C8B-B14F-4D97-AF65-F5344CB8AC3E}">
        <p14:creationId xmlns:p14="http://schemas.microsoft.com/office/powerpoint/2010/main" val="2090304987"/>
      </p:ext>
    </p:extLst>
  </p:cSld>
  <p:clrMapOvr>
    <a:masterClrMapping/>
  </p:clrMapOvr>
  <p:transition advClick="0">
    <p:sndAc>
      <p:end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a:extLst>
              <a:ext uri="{FF2B5EF4-FFF2-40B4-BE49-F238E27FC236}">
                <a16:creationId xmlns:a16="http://schemas.microsoft.com/office/drawing/2014/main" id="{CF23EFD2-83E7-477D-9C1B-B7AD4D7CB8DE}"/>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SSI Benefits </a:t>
            </a:r>
          </a:p>
        </p:txBody>
      </p:sp>
      <p:sp>
        <p:nvSpPr>
          <p:cNvPr id="25603" name="Rectangle 3">
            <a:extLst>
              <a:ext uri="{FF2B5EF4-FFF2-40B4-BE49-F238E27FC236}">
                <a16:creationId xmlns:a16="http://schemas.microsoft.com/office/drawing/2014/main" id="{E7A91E61-D974-4158-846E-F96ECCD73821}"/>
              </a:ext>
            </a:extLst>
          </p:cNvPr>
          <p:cNvSpPr>
            <a:spLocks noGrp="1" noChangeArrowheads="1"/>
          </p:cNvSpPr>
          <p:nvPr>
            <p:ph idx="1"/>
          </p:nvPr>
        </p:nvSpPr>
        <p:spPr>
          <a:xfrm>
            <a:off x="914400" y="2514600"/>
            <a:ext cx="7921625" cy="3190875"/>
          </a:xfrm>
        </p:spPr>
        <p:txBody>
          <a:bodyPr/>
          <a:lstStyle/>
          <a:p>
            <a:pPr marL="114300" indent="0" eaLnBrk="1" hangingPunct="1">
              <a:buFont typeface="Arial" charset="0"/>
              <a:buNone/>
              <a:defRPr/>
            </a:pPr>
            <a:r>
              <a:rPr lang="en-US" altLang="en-US" sz="2800" dirty="0"/>
              <a:t>-Monthly cash benefit (FBR) - depends upon the recipient’s categorical status and living arrangement  </a:t>
            </a:r>
          </a:p>
          <a:p>
            <a:pPr marL="114300" indent="0" eaLnBrk="1" hangingPunct="1">
              <a:buFont typeface="Arial" charset="0"/>
              <a:buNone/>
              <a:defRPr/>
            </a:pPr>
            <a:r>
              <a:rPr lang="en-US" altLang="en-US" sz="2800" dirty="0"/>
              <a:t>-Medicaid (</a:t>
            </a:r>
            <a:r>
              <a:rPr lang="en-US" altLang="en-US" sz="2800" b="1" dirty="0"/>
              <a:t>MassHealth</a:t>
            </a:r>
            <a:r>
              <a:rPr lang="en-US" altLang="en-US" sz="2800" dirty="0"/>
              <a:t>) coverage is automatic for SSI recipients.</a:t>
            </a:r>
          </a:p>
          <a:p>
            <a:pPr marL="114300" indent="0" eaLnBrk="1" hangingPunct="1">
              <a:buFont typeface="Arial" charset="0"/>
              <a:buNone/>
              <a:defRPr/>
            </a:pPr>
            <a:r>
              <a:rPr lang="en-US" altLang="en-US" sz="2800" dirty="0"/>
              <a:t>Earliest possible SSI payment date is the first of the month </a:t>
            </a:r>
            <a:r>
              <a:rPr lang="en-US" altLang="en-US" sz="2800" u="sng" dirty="0"/>
              <a:t>after</a:t>
            </a:r>
            <a:r>
              <a:rPr lang="en-US" altLang="en-US" sz="2800" dirty="0"/>
              <a:t> the month of application.</a:t>
            </a:r>
          </a:p>
          <a:p>
            <a:pPr marL="114300" indent="0" eaLnBrk="1" hangingPunct="1">
              <a:buFont typeface="Arial" charset="0"/>
              <a:buNone/>
              <a:defRPr/>
            </a:pPr>
            <a:endParaRPr lang="en-US" altLang="en-US" sz="2400" dirty="0"/>
          </a:p>
          <a:p>
            <a:pPr eaLnBrk="1" hangingPunct="1">
              <a:buFont typeface="Arial" charset="0"/>
              <a:buChar char="•"/>
              <a:defRPr/>
            </a:pPr>
            <a:endParaRPr lang="en-US" altLang="en-US" sz="2800" dirty="0"/>
          </a:p>
        </p:txBody>
      </p:sp>
      <p:sp>
        <p:nvSpPr>
          <p:cNvPr id="29700" name="Slide Number Placeholder 4">
            <a:extLst>
              <a:ext uri="{FF2B5EF4-FFF2-40B4-BE49-F238E27FC236}">
                <a16:creationId xmlns:a16="http://schemas.microsoft.com/office/drawing/2014/main" id="{FDC8C19C-5D0E-40DA-809F-A1D4EE9853BF}"/>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FB7A2723-7704-4555-971C-91A3AE6416B3}" type="slidenum">
              <a:rPr lang="en-US" altLang="en-US" sz="1400">
                <a:latin typeface="Tahoma" panose="020B0604030504040204" pitchFamily="34" charset="0"/>
              </a:rPr>
              <a:pPr>
                <a:spcBef>
                  <a:spcPct val="0"/>
                </a:spcBef>
                <a:buClrTx/>
                <a:buFontTx/>
                <a:buNone/>
              </a:pPr>
              <a:t>20</a:t>
            </a:fld>
            <a:endParaRPr lang="en-US" altLang="en-US" sz="1400" dirty="0">
              <a:latin typeface="Tahoma" panose="020B0604030504040204" pitchFamily="34" charset="0"/>
            </a:endParaRPr>
          </a:p>
        </p:txBody>
      </p:sp>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a:extLst>
              <a:ext uri="{FF2B5EF4-FFF2-40B4-BE49-F238E27FC236}">
                <a16:creationId xmlns:a16="http://schemas.microsoft.com/office/drawing/2014/main" id="{645FCD1D-217E-4FA5-A7BE-168170677247}"/>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State Supplement Program Payment (SSP)</a:t>
            </a:r>
          </a:p>
        </p:txBody>
      </p:sp>
      <p:sp>
        <p:nvSpPr>
          <p:cNvPr id="31747" name="Rectangle 3">
            <a:extLst>
              <a:ext uri="{FF2B5EF4-FFF2-40B4-BE49-F238E27FC236}">
                <a16:creationId xmlns:a16="http://schemas.microsoft.com/office/drawing/2014/main" id="{8E9F5647-9868-449E-BADC-AF3582648B41}"/>
              </a:ext>
            </a:extLst>
          </p:cNvPr>
          <p:cNvSpPr>
            <a:spLocks noGrp="1" noChangeArrowheads="1"/>
          </p:cNvSpPr>
          <p:nvPr>
            <p:ph idx="1"/>
          </p:nvPr>
        </p:nvSpPr>
        <p:spPr/>
        <p:txBody>
          <a:bodyPr/>
          <a:lstStyle/>
          <a:p>
            <a:pPr eaLnBrk="1" hangingPunct="1"/>
            <a:r>
              <a:rPr lang="en-US" altLang="en-US" dirty="0">
                <a:latin typeface="Times New Roman" panose="02020603050405020304" pitchFamily="18" charset="0"/>
                <a:cs typeface="Times New Roman" panose="02020603050405020304" pitchFamily="18" charset="0"/>
              </a:rPr>
              <a:t>All SSI recipients are eligible for SSP.  The SSP payment is based on individual’s State Living Arrangement (SLA).</a:t>
            </a:r>
          </a:p>
          <a:p>
            <a:pPr eaLnBrk="1" hangingPunct="1"/>
            <a:r>
              <a:rPr lang="en-US" b="0" i="0" u="none" strike="noStrike" dirty="0">
                <a:solidFill>
                  <a:srgbClr val="141414"/>
                </a:solidFill>
                <a:effectLst/>
                <a:latin typeface="Times New Roman" panose="02020603050405020304" pitchFamily="18" charset="0"/>
                <a:cs typeface="Times New Roman" panose="02020603050405020304" pitchFamily="18" charset="0"/>
              </a:rPr>
              <a:t>To get a  benefit verification letter, call DTA Assistance Line at (877) 863-1128 (SSP only) or (877) 382-2363</a:t>
            </a:r>
            <a:r>
              <a:rPr lang="en-US" dirty="0">
                <a:solidFill>
                  <a:srgbClr val="141414"/>
                </a:solidFill>
                <a:latin typeface="Times New Roman" panose="02020603050405020304" pitchFamily="18" charset="0"/>
                <a:cs typeface="Times New Roman" panose="02020603050405020304" pitchFamily="18" charset="0"/>
              </a:rPr>
              <a:t> (SSP and other DTA benefits).</a:t>
            </a:r>
            <a:endParaRPr lang="en-US" b="0" i="0" u="none" strike="noStrike" dirty="0">
              <a:solidFill>
                <a:srgbClr val="141414"/>
              </a:solidFill>
              <a:effectLst/>
              <a:latin typeface="Times New Roman" panose="02020603050405020304" pitchFamily="18" charset="0"/>
              <a:cs typeface="Times New Roman" panose="02020603050405020304" pitchFamily="18" charset="0"/>
            </a:endParaRPr>
          </a:p>
          <a:p>
            <a:pPr eaLnBrk="1" hangingPunct="1"/>
            <a:r>
              <a:rPr lang="en-US" altLang="en-US" dirty="0">
                <a:latin typeface="Times New Roman" panose="02020603050405020304" pitchFamily="18" charset="0"/>
                <a:cs typeface="Times New Roman" panose="02020603050405020304" pitchFamily="18" charset="0"/>
                <a:hlinkClick r:id="rId2"/>
              </a:rPr>
              <a:t>https://www.mass.gov/how-to/how-to-get-a-benefit-verification-letter-from-massachusetts-state-supplement-program-ssp</a:t>
            </a:r>
            <a:r>
              <a:rPr lang="en-US" altLang="en-US" dirty="0">
                <a:latin typeface="Times New Roman" panose="02020603050405020304" pitchFamily="18" charset="0"/>
                <a:cs typeface="Times New Roman" panose="02020603050405020304" pitchFamily="18" charset="0"/>
              </a:rPr>
              <a:t> </a:t>
            </a:r>
          </a:p>
          <a:p>
            <a:pPr eaLnBrk="1" hangingPunct="1"/>
            <a:endParaRPr lang="en-US" altLang="en-US" sz="3200" dirty="0"/>
          </a:p>
        </p:txBody>
      </p:sp>
      <p:sp>
        <p:nvSpPr>
          <p:cNvPr id="31748" name="Slide Number Placeholder 4">
            <a:extLst>
              <a:ext uri="{FF2B5EF4-FFF2-40B4-BE49-F238E27FC236}">
                <a16:creationId xmlns:a16="http://schemas.microsoft.com/office/drawing/2014/main" id="{BD8E911B-A897-4070-90C3-B42FEF12789C}"/>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8AB746FC-3F7F-437D-9442-DB4AF862890D}" type="slidenum">
              <a:rPr lang="en-US" altLang="en-US" sz="1400">
                <a:latin typeface="Tahoma" panose="020B0604030504040204" pitchFamily="34" charset="0"/>
              </a:rPr>
              <a:pPr>
                <a:spcBef>
                  <a:spcPct val="0"/>
                </a:spcBef>
                <a:buClrTx/>
                <a:buFontTx/>
                <a:buNone/>
              </a:pPr>
              <a:t>21</a:t>
            </a:fld>
            <a:endParaRPr lang="en-US" altLang="en-US" sz="1400" dirty="0">
              <a:latin typeface="Tahoma" panose="020B0604030504040204" pitchFamily="34" charset="0"/>
            </a:endParaRPr>
          </a:p>
        </p:txBody>
      </p:sp>
    </p:spTree>
  </p:cSld>
  <p:clrMapOvr>
    <a:masterClrMapping/>
  </p:clrMapOvr>
  <p:transition>
    <p:sndAc>
      <p:end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AB0C7-AADA-B5C4-67F9-E87BFA8937B9}"/>
              </a:ext>
            </a:extLst>
          </p:cNvPr>
          <p:cNvSpPr>
            <a:spLocks noGrp="1"/>
          </p:cNvSpPr>
          <p:nvPr>
            <p:ph type="title"/>
          </p:nvPr>
        </p:nvSpPr>
        <p:spPr/>
        <p:txBody>
          <a:bodyPr/>
          <a:lstStyle/>
          <a:p>
            <a:pPr algn="ctr"/>
            <a:r>
              <a:rPr lang="en-US" altLang="en-US" sz="4000" b="1" dirty="0"/>
              <a:t>State Supplement Program Payment (SSP)  </a:t>
            </a:r>
            <a:endParaRPr lang="en-US" sz="4000" dirty="0"/>
          </a:p>
        </p:txBody>
      </p:sp>
      <p:sp>
        <p:nvSpPr>
          <p:cNvPr id="3" name="Content Placeholder 2">
            <a:extLst>
              <a:ext uri="{FF2B5EF4-FFF2-40B4-BE49-F238E27FC236}">
                <a16:creationId xmlns:a16="http://schemas.microsoft.com/office/drawing/2014/main" id="{0FED0360-A1F0-349D-BF0C-C095D7839F71}"/>
              </a:ext>
            </a:extLst>
          </p:cNvPr>
          <p:cNvSpPr>
            <a:spLocks noGrp="1"/>
          </p:cNvSpPr>
          <p:nvPr>
            <p:ph idx="1"/>
          </p:nvPr>
        </p:nvSpPr>
        <p:spPr/>
        <p:txBody>
          <a:bodyPr/>
          <a:lstStyle/>
          <a:p>
            <a:pPr eaLnBrk="1" hangingPunct="1"/>
            <a:r>
              <a:rPr lang="en-US" altLang="en-US" dirty="0"/>
              <a:t>Department of Transitional Assistance (DTA) regulations at </a:t>
            </a:r>
            <a:r>
              <a:rPr lang="en-US" altLang="en-US" dirty="0">
                <a:hlinkClick r:id="rId2"/>
              </a:rPr>
              <a:t>106 CMR 327</a:t>
            </a:r>
            <a:r>
              <a:rPr lang="en-US" altLang="en-US" dirty="0"/>
              <a:t>.</a:t>
            </a:r>
          </a:p>
          <a:p>
            <a:pPr eaLnBrk="1" hangingPunct="1"/>
            <a:r>
              <a:rPr lang="en-US" altLang="en-US" dirty="0"/>
              <a:t>MA SSP Customer Service Center </a:t>
            </a:r>
            <a:r>
              <a:rPr lang="en-US" altLang="en-US" b="1" dirty="0"/>
              <a:t>877-863-1128</a:t>
            </a:r>
            <a:r>
              <a:rPr lang="en-US" altLang="en-US" dirty="0"/>
              <a:t>. </a:t>
            </a:r>
            <a:r>
              <a:rPr lang="en-US" altLang="en-US" dirty="0">
                <a:hlinkClick r:id="rId3"/>
              </a:rPr>
              <a:t>https://www.mass.gov/service-details/contact-the-massachusetts-state-supplement-program-ssp</a:t>
            </a:r>
            <a:r>
              <a:rPr lang="en-US" altLang="en-US" dirty="0"/>
              <a:t> </a:t>
            </a:r>
          </a:p>
          <a:p>
            <a:r>
              <a:rPr lang="en-US" b="0" i="0" u="none" strike="noStrike" dirty="0">
                <a:solidFill>
                  <a:srgbClr val="141414"/>
                </a:solidFill>
                <a:effectLst/>
              </a:rPr>
              <a:t>For any other questions about SSP, or to ask for help, contact the SSP Assistance Line at (877) 863-1128.  </a:t>
            </a:r>
            <a:endParaRPr lang="en-US" altLang="en-US" dirty="0"/>
          </a:p>
          <a:p>
            <a:endParaRPr lang="en-US" dirty="0"/>
          </a:p>
        </p:txBody>
      </p:sp>
      <p:sp>
        <p:nvSpPr>
          <p:cNvPr id="4" name="Slide Number Placeholder 3">
            <a:extLst>
              <a:ext uri="{FF2B5EF4-FFF2-40B4-BE49-F238E27FC236}">
                <a16:creationId xmlns:a16="http://schemas.microsoft.com/office/drawing/2014/main" id="{5223A1EB-A741-3412-8E91-35F535956705}"/>
              </a:ext>
            </a:extLst>
          </p:cNvPr>
          <p:cNvSpPr>
            <a:spLocks noGrp="1"/>
          </p:cNvSpPr>
          <p:nvPr>
            <p:ph type="sldNum" sz="quarter" idx="10"/>
          </p:nvPr>
        </p:nvSpPr>
        <p:spPr/>
        <p:txBody>
          <a:bodyPr/>
          <a:lstStyle/>
          <a:p>
            <a:fld id="{0960A24C-C41F-4A1C-8097-0A0F3F7B3C34}" type="slidenum">
              <a:rPr lang="en-US" altLang="en-US" smtClean="0"/>
              <a:pPr/>
              <a:t>22</a:t>
            </a:fld>
            <a:endParaRPr lang="en-US" altLang="en-US" dirty="0"/>
          </a:p>
        </p:txBody>
      </p:sp>
    </p:spTree>
    <p:extLst>
      <p:ext uri="{BB962C8B-B14F-4D97-AF65-F5344CB8AC3E}">
        <p14:creationId xmlns:p14="http://schemas.microsoft.com/office/powerpoint/2010/main" val="3399780469"/>
      </p:ext>
    </p:extLst>
  </p:cSld>
  <p:clrMapOvr>
    <a:masterClrMapping/>
  </p:clrMapOvr>
  <p:transition advClick="0">
    <p:sndAc>
      <p:end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a:extLst>
              <a:ext uri="{FF2B5EF4-FFF2-40B4-BE49-F238E27FC236}">
                <a16:creationId xmlns:a16="http://schemas.microsoft.com/office/drawing/2014/main" id="{E8D9D5FD-814D-4929-9865-7B45146DB071}"/>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Getting SSI Payments – Direct Deposit </a:t>
            </a:r>
          </a:p>
        </p:txBody>
      </p:sp>
      <p:sp>
        <p:nvSpPr>
          <p:cNvPr id="33795" name="Rectangle 3">
            <a:extLst>
              <a:ext uri="{FF2B5EF4-FFF2-40B4-BE49-F238E27FC236}">
                <a16:creationId xmlns:a16="http://schemas.microsoft.com/office/drawing/2014/main" id="{B0295D90-A2EE-48EC-A96C-4E388EB6B793}"/>
              </a:ext>
            </a:extLst>
          </p:cNvPr>
          <p:cNvSpPr>
            <a:spLocks noGrp="1" noChangeArrowheads="1"/>
          </p:cNvSpPr>
          <p:nvPr>
            <p:ph idx="1"/>
          </p:nvPr>
        </p:nvSpPr>
        <p:spPr/>
        <p:txBody>
          <a:bodyPr/>
          <a:lstStyle/>
          <a:p>
            <a:pPr eaLnBrk="1" hangingPunct="1"/>
            <a:r>
              <a:rPr lang="en-US" altLang="en-US" sz="3200" dirty="0"/>
              <a:t>SSI payments are made via </a:t>
            </a:r>
          </a:p>
          <a:p>
            <a:pPr lvl="1" eaLnBrk="1" hangingPunct="1"/>
            <a:r>
              <a:rPr lang="en-US" altLang="en-US" sz="3200" dirty="0">
                <a:hlinkClick r:id="rId2"/>
              </a:rPr>
              <a:t>Direct Deposit</a:t>
            </a:r>
            <a:r>
              <a:rPr lang="en-US" altLang="en-US" sz="3200" dirty="0"/>
              <a:t> -https://</a:t>
            </a:r>
            <a:r>
              <a:rPr lang="en-US" altLang="en-US" sz="3200" dirty="0" err="1"/>
              <a:t>www.ssa.gov</a:t>
            </a:r>
            <a:r>
              <a:rPr lang="en-US" altLang="en-US" sz="3200" dirty="0"/>
              <a:t>/deposit/  </a:t>
            </a:r>
          </a:p>
          <a:p>
            <a:pPr lvl="1" eaLnBrk="1" hangingPunct="1"/>
            <a:r>
              <a:rPr lang="en-US" altLang="en-US" sz="3200" dirty="0">
                <a:hlinkClick r:id="rId3"/>
              </a:rPr>
              <a:t>Direct Express</a:t>
            </a:r>
            <a:r>
              <a:rPr lang="en-US" altLang="en-US" sz="3200" dirty="0"/>
              <a:t> - </a:t>
            </a:r>
            <a:r>
              <a:rPr lang="en-US" altLang="en-US" sz="3200" dirty="0">
                <a:hlinkClick r:id="rId4"/>
              </a:rPr>
              <a:t>https://www.usdirectexpress.com/faq.html</a:t>
            </a:r>
            <a:r>
              <a:rPr lang="en-US" altLang="en-US" sz="3200" dirty="0"/>
              <a:t> and </a:t>
            </a:r>
            <a:r>
              <a:rPr lang="en-US" altLang="en-US" sz="3200" dirty="0">
                <a:hlinkClick r:id="rId5"/>
              </a:rPr>
              <a:t>https://www.youtube.com/watch?v=fV1WPof7VjE</a:t>
            </a:r>
            <a:r>
              <a:rPr lang="en-US" altLang="en-US" sz="3200" dirty="0"/>
              <a:t> </a:t>
            </a:r>
          </a:p>
        </p:txBody>
      </p:sp>
      <p:sp>
        <p:nvSpPr>
          <p:cNvPr id="33796" name="Slide Number Placeholder 4">
            <a:extLst>
              <a:ext uri="{FF2B5EF4-FFF2-40B4-BE49-F238E27FC236}">
                <a16:creationId xmlns:a16="http://schemas.microsoft.com/office/drawing/2014/main" id="{4CF2A36B-C172-4176-B47A-90F88A2B7B66}"/>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284D8F18-2ADF-4856-832B-3A44A3390812}" type="slidenum">
              <a:rPr lang="en-US" altLang="en-US" sz="1400">
                <a:latin typeface="Tahoma" panose="020B0604030504040204" pitchFamily="34" charset="0"/>
              </a:rPr>
              <a:pPr>
                <a:spcBef>
                  <a:spcPct val="0"/>
                </a:spcBef>
                <a:buClrTx/>
                <a:buFontTx/>
                <a:buNone/>
              </a:pPr>
              <a:t>23</a:t>
            </a:fld>
            <a:endParaRPr lang="en-US" altLang="en-US" sz="1400" dirty="0">
              <a:latin typeface="Tahoma" panose="020B0604030504040204" pitchFamily="34" charset="0"/>
            </a:endParaRPr>
          </a:p>
        </p:txBody>
      </p:sp>
    </p:spTree>
  </p:cSld>
  <p:clrMapOvr>
    <a:masterClrMapping/>
  </p:clrMapOvr>
  <p:transition>
    <p:sndAc>
      <p:end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a:extLst>
              <a:ext uri="{FF2B5EF4-FFF2-40B4-BE49-F238E27FC236}">
                <a16:creationId xmlns:a16="http://schemas.microsoft.com/office/drawing/2014/main" id="{A6597703-AB04-4ADE-A840-31AC301F28A3}"/>
              </a:ext>
            </a:extLst>
          </p:cNvPr>
          <p:cNvSpPr>
            <a:spLocks noGrp="1" noChangeArrowheads="1"/>
          </p:cNvSpPr>
          <p:nvPr>
            <p:ph type="title"/>
          </p:nvPr>
        </p:nvSpPr>
        <p:spPr>
          <a:xfrm>
            <a:off x="1150938" y="214313"/>
            <a:ext cx="7635875" cy="1055687"/>
          </a:xfrm>
        </p:spPr>
        <p:txBody>
          <a:bodyPr/>
          <a:lstStyle/>
          <a:p>
            <a:pPr algn="ctr" eaLnBrk="1" fontAlgn="auto" hangingPunct="1">
              <a:spcAft>
                <a:spcPts val="0"/>
              </a:spcAft>
              <a:defRPr/>
            </a:pPr>
            <a:r>
              <a:rPr lang="en-US" altLang="en-US" sz="4000" b="1" dirty="0"/>
              <a:t>SSI Income Rules</a:t>
            </a:r>
          </a:p>
        </p:txBody>
      </p:sp>
      <p:sp>
        <p:nvSpPr>
          <p:cNvPr id="35843" name="Rectangle 3">
            <a:extLst>
              <a:ext uri="{FF2B5EF4-FFF2-40B4-BE49-F238E27FC236}">
                <a16:creationId xmlns:a16="http://schemas.microsoft.com/office/drawing/2014/main" id="{463BA98E-3DC2-4033-B5B3-C0A1FA64582F}"/>
              </a:ext>
            </a:extLst>
          </p:cNvPr>
          <p:cNvSpPr>
            <a:spLocks noGrp="1" noChangeArrowheads="1"/>
          </p:cNvSpPr>
          <p:nvPr>
            <p:ph idx="1"/>
          </p:nvPr>
        </p:nvSpPr>
        <p:spPr>
          <a:xfrm>
            <a:off x="1066800" y="2438400"/>
            <a:ext cx="7848600" cy="4038600"/>
          </a:xfrm>
        </p:spPr>
        <p:txBody>
          <a:bodyPr/>
          <a:lstStyle/>
          <a:p>
            <a:pPr eaLnBrk="1" hangingPunct="1"/>
            <a:r>
              <a:rPr lang="en-US" altLang="en-US" sz="3200"/>
              <a:t>Income = “anything you receive in cash or in kind that you can use to meet your needs for food and shelter.”</a:t>
            </a:r>
          </a:p>
          <a:p>
            <a:pPr eaLnBrk="1" hangingPunct="1"/>
            <a:r>
              <a:rPr lang="en-US" altLang="en-US" sz="3200"/>
              <a:t>Income generally counted in the month of </a:t>
            </a:r>
            <a:r>
              <a:rPr lang="en-US" altLang="en-US" sz="3200" b="1"/>
              <a:t>receipt</a:t>
            </a:r>
            <a:r>
              <a:rPr lang="en-US" altLang="en-US" sz="3200"/>
              <a:t>.</a:t>
            </a:r>
          </a:p>
          <a:p>
            <a:pPr eaLnBrk="1" hangingPunct="1"/>
            <a:r>
              <a:rPr lang="en-US" sz="3200">
                <a:hlinkClick r:id="rId2"/>
              </a:rPr>
              <a:t>20 CFR 416.1102, </a:t>
            </a:r>
            <a:r>
              <a:rPr lang="en-US" sz="3200">
                <a:hlinkClick r:id="rId3"/>
              </a:rPr>
              <a:t>416.1103</a:t>
            </a:r>
            <a:r>
              <a:rPr lang="en-US" sz="3200"/>
              <a:t>, </a:t>
            </a:r>
            <a:r>
              <a:rPr lang="en-US" sz="3200">
                <a:hlinkClick r:id="rId4"/>
              </a:rPr>
              <a:t>POMS SI 00810.005 What is Income</a:t>
            </a:r>
            <a:endParaRPr lang="en-US" sz="3200"/>
          </a:p>
          <a:p>
            <a:pPr eaLnBrk="1" hangingPunct="1"/>
            <a:endParaRPr lang="en-US" sz="3200"/>
          </a:p>
          <a:p>
            <a:pPr eaLnBrk="1" hangingPunct="1"/>
            <a:endParaRPr lang="en-US" altLang="en-US" sz="3600"/>
          </a:p>
          <a:p>
            <a:pPr eaLnBrk="1" hangingPunct="1">
              <a:buFont typeface="Wingdings" panose="05000000000000000000" pitchFamily="2" charset="2"/>
              <a:buNone/>
            </a:pPr>
            <a:endParaRPr lang="en-US" altLang="en-US" sz="3600" dirty="0"/>
          </a:p>
        </p:txBody>
      </p:sp>
      <p:sp>
        <p:nvSpPr>
          <p:cNvPr id="35844" name="Slide Number Placeholder 4">
            <a:extLst>
              <a:ext uri="{FF2B5EF4-FFF2-40B4-BE49-F238E27FC236}">
                <a16:creationId xmlns:a16="http://schemas.microsoft.com/office/drawing/2014/main" id="{2ECE959B-1F7A-4747-93A2-A41C5F6CEC71}"/>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7E25B409-3DD8-4751-A86B-E86C8534B989}" type="slidenum">
              <a:rPr lang="en-US" altLang="en-US" sz="1400">
                <a:latin typeface="Tahoma" panose="020B0604030504040204" pitchFamily="34" charset="0"/>
              </a:rPr>
              <a:pPr>
                <a:spcBef>
                  <a:spcPct val="0"/>
                </a:spcBef>
                <a:buClrTx/>
                <a:buFontTx/>
                <a:buNone/>
              </a:pPr>
              <a:t>24</a:t>
            </a:fld>
            <a:endParaRPr lang="en-US" altLang="en-US" sz="1400" dirty="0">
              <a:latin typeface="Tahoma" panose="020B0604030504040204" pitchFamily="34" charset="0"/>
            </a:endParaRPr>
          </a:p>
        </p:txBody>
      </p:sp>
    </p:spTree>
  </p:cSld>
  <p:clrMapOvr>
    <a:masterClrMapping/>
  </p:clrMapOvr>
  <p:transition>
    <p:sndAc>
      <p:end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51E54-CAF2-7178-EB76-B001DDEB38D1}"/>
              </a:ext>
            </a:extLst>
          </p:cNvPr>
          <p:cNvSpPr>
            <a:spLocks noGrp="1"/>
          </p:cNvSpPr>
          <p:nvPr>
            <p:ph type="title"/>
          </p:nvPr>
        </p:nvSpPr>
        <p:spPr/>
        <p:txBody>
          <a:bodyPr/>
          <a:lstStyle/>
          <a:p>
            <a:pPr algn="ctr"/>
            <a:r>
              <a:rPr lang="en-US" dirty="0"/>
              <a:t>Retrospective Monthly Accounting </a:t>
            </a:r>
          </a:p>
        </p:txBody>
      </p:sp>
      <p:sp>
        <p:nvSpPr>
          <p:cNvPr id="3" name="Content Placeholder 2">
            <a:extLst>
              <a:ext uri="{FF2B5EF4-FFF2-40B4-BE49-F238E27FC236}">
                <a16:creationId xmlns:a16="http://schemas.microsoft.com/office/drawing/2014/main" id="{F49E2C73-DEB4-D4C0-B9EC-AA23C8D78C6F}"/>
              </a:ext>
            </a:extLst>
          </p:cNvPr>
          <p:cNvSpPr>
            <a:spLocks noGrp="1"/>
          </p:cNvSpPr>
          <p:nvPr>
            <p:ph idx="1"/>
          </p:nvPr>
        </p:nvSpPr>
        <p:spPr/>
        <p:txBody>
          <a:bodyPr/>
          <a:lstStyle/>
          <a:p>
            <a:r>
              <a:rPr lang="en-US" dirty="0">
                <a:latin typeface="Verdana" panose="020B0604030504040204" pitchFamily="34" charset="0"/>
              </a:rPr>
              <a:t>SSA</a:t>
            </a:r>
            <a:r>
              <a:rPr lang="en-US" b="0" i="0" u="none" strike="noStrike" dirty="0">
                <a:solidFill>
                  <a:srgbClr val="000000"/>
                </a:solidFill>
                <a:effectLst/>
                <a:latin typeface="Verdana" panose="020B0604030504040204" pitchFamily="34" charset="0"/>
              </a:rPr>
              <a:t> generally uses countable income in a prior month to determine the benefit amount in the current month.  20 CFR 416.420. </a:t>
            </a:r>
            <a:endParaRPr lang="en-US" dirty="0"/>
          </a:p>
        </p:txBody>
      </p:sp>
      <p:sp>
        <p:nvSpPr>
          <p:cNvPr id="4" name="Slide Number Placeholder 3">
            <a:extLst>
              <a:ext uri="{FF2B5EF4-FFF2-40B4-BE49-F238E27FC236}">
                <a16:creationId xmlns:a16="http://schemas.microsoft.com/office/drawing/2014/main" id="{C06F219C-BEEA-9EEC-D548-2C7807E1C2F1}"/>
              </a:ext>
            </a:extLst>
          </p:cNvPr>
          <p:cNvSpPr>
            <a:spLocks noGrp="1"/>
          </p:cNvSpPr>
          <p:nvPr>
            <p:ph type="sldNum" sz="quarter" idx="10"/>
          </p:nvPr>
        </p:nvSpPr>
        <p:spPr/>
        <p:txBody>
          <a:bodyPr/>
          <a:lstStyle/>
          <a:p>
            <a:fld id="{9F8E81EC-7670-4793-AA2C-FE133C726A2A}" type="slidenum">
              <a:rPr lang="en-US" altLang="en-US" smtClean="0"/>
              <a:pPr/>
              <a:t>25</a:t>
            </a:fld>
            <a:endParaRPr lang="en-US" altLang="en-US" dirty="0"/>
          </a:p>
        </p:txBody>
      </p:sp>
    </p:spTree>
    <p:extLst>
      <p:ext uri="{BB962C8B-B14F-4D97-AF65-F5344CB8AC3E}">
        <p14:creationId xmlns:p14="http://schemas.microsoft.com/office/powerpoint/2010/main" val="1540422616"/>
      </p:ext>
    </p:extLst>
  </p:cSld>
  <p:clrMapOvr>
    <a:masterClrMapping/>
  </p:clrMapOvr>
  <p:transition advClick="0">
    <p:sndAc>
      <p:endSnd/>
    </p:sndAc>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a:extLst>
              <a:ext uri="{FF2B5EF4-FFF2-40B4-BE49-F238E27FC236}">
                <a16:creationId xmlns:a16="http://schemas.microsoft.com/office/drawing/2014/main" id="{24635F1A-4EB5-4401-A106-B9972803F636}"/>
              </a:ext>
            </a:extLst>
          </p:cNvPr>
          <p:cNvSpPr>
            <a:spLocks noGrp="1" noChangeArrowheads="1"/>
          </p:cNvSpPr>
          <p:nvPr>
            <p:ph type="title"/>
          </p:nvPr>
        </p:nvSpPr>
        <p:spPr>
          <a:xfrm>
            <a:off x="762000" y="609600"/>
            <a:ext cx="7924800" cy="1143000"/>
          </a:xfrm>
        </p:spPr>
        <p:txBody>
          <a:bodyPr/>
          <a:lstStyle/>
          <a:p>
            <a:pPr algn="ctr" eaLnBrk="1" fontAlgn="auto" hangingPunct="1">
              <a:spcAft>
                <a:spcPts val="0"/>
              </a:spcAft>
              <a:defRPr/>
            </a:pPr>
            <a:r>
              <a:rPr lang="en-US" altLang="en-US" sz="4000" b="1" dirty="0"/>
              <a:t>Types of Income – SSI </a:t>
            </a:r>
          </a:p>
        </p:txBody>
      </p:sp>
      <p:sp>
        <p:nvSpPr>
          <p:cNvPr id="36867" name="Rectangle 3">
            <a:extLst>
              <a:ext uri="{FF2B5EF4-FFF2-40B4-BE49-F238E27FC236}">
                <a16:creationId xmlns:a16="http://schemas.microsoft.com/office/drawing/2014/main" id="{A8F253F0-4887-4E8A-AC26-FA580B29D11E}"/>
              </a:ext>
            </a:extLst>
          </p:cNvPr>
          <p:cNvSpPr>
            <a:spLocks noGrp="1" noChangeArrowheads="1"/>
          </p:cNvSpPr>
          <p:nvPr>
            <p:ph idx="1"/>
          </p:nvPr>
        </p:nvSpPr>
        <p:spPr>
          <a:xfrm>
            <a:off x="838200" y="2590800"/>
            <a:ext cx="7693025" cy="3733800"/>
          </a:xfrm>
        </p:spPr>
        <p:txBody>
          <a:bodyPr/>
          <a:lstStyle/>
          <a:p>
            <a:pPr marL="411163" lvl="1" indent="0" eaLnBrk="1" hangingPunct="1">
              <a:buFont typeface="Arial" panose="020B0604020202020204" pitchFamily="34" charset="0"/>
              <a:buNone/>
            </a:pPr>
            <a:r>
              <a:rPr lang="en-US" altLang="en-US" b="1" dirty="0"/>
              <a:t>Earned</a:t>
            </a:r>
            <a:r>
              <a:rPr lang="en-US" altLang="en-US" dirty="0"/>
              <a:t> = from employment</a:t>
            </a:r>
          </a:p>
          <a:p>
            <a:pPr marL="411163" lvl="1" indent="0" eaLnBrk="1" hangingPunct="1">
              <a:buFont typeface="Arial" panose="020B0604020202020204" pitchFamily="34" charset="0"/>
              <a:buNone/>
            </a:pPr>
            <a:r>
              <a:rPr lang="en-US" altLang="en-US" b="1" dirty="0"/>
              <a:t>Unearned</a:t>
            </a:r>
            <a:r>
              <a:rPr lang="en-US" altLang="en-US" dirty="0"/>
              <a:t> = from other sources, e.g., Title II benefits, alimony, pension, inheritance</a:t>
            </a:r>
          </a:p>
          <a:p>
            <a:pPr marL="411163" lvl="1" indent="0" eaLnBrk="1" hangingPunct="1">
              <a:buFont typeface="Arial" panose="020B0604020202020204" pitchFamily="34" charset="0"/>
              <a:buNone/>
            </a:pPr>
            <a:r>
              <a:rPr lang="en-US" altLang="en-US" b="1" dirty="0"/>
              <a:t>Deeming</a:t>
            </a:r>
            <a:r>
              <a:rPr lang="en-US" altLang="en-US" dirty="0"/>
              <a:t> = counting portion of someone else’s (parent, spouse, sponsor) income as SSI recipient’s.</a:t>
            </a:r>
          </a:p>
          <a:p>
            <a:pPr marL="411163" lvl="1" indent="0" eaLnBrk="1" hangingPunct="1">
              <a:buFont typeface="Arial" panose="020B0604020202020204" pitchFamily="34" charset="0"/>
              <a:buNone/>
            </a:pPr>
            <a:r>
              <a:rPr lang="en-US" altLang="en-US" b="1" dirty="0"/>
              <a:t>In-Kind Support and Maintenance </a:t>
            </a:r>
            <a:endParaRPr lang="en-US" altLang="en-US" sz="2800" dirty="0"/>
          </a:p>
        </p:txBody>
      </p:sp>
      <p:sp>
        <p:nvSpPr>
          <p:cNvPr id="36868" name="Slide Number Placeholder 4">
            <a:extLst>
              <a:ext uri="{FF2B5EF4-FFF2-40B4-BE49-F238E27FC236}">
                <a16:creationId xmlns:a16="http://schemas.microsoft.com/office/drawing/2014/main" id="{04028C73-3F78-41AD-9AEC-5564B3FF2A15}"/>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0F3396C8-93F9-46A4-A9F2-84E4BE18D7BD}" type="slidenum">
              <a:rPr lang="en-US" altLang="en-US" sz="1400">
                <a:latin typeface="Tahoma" panose="020B0604030504040204" pitchFamily="34" charset="0"/>
              </a:rPr>
              <a:pPr>
                <a:spcBef>
                  <a:spcPct val="0"/>
                </a:spcBef>
                <a:buClrTx/>
                <a:buFontTx/>
                <a:buNone/>
              </a:pPr>
              <a:t>26</a:t>
            </a:fld>
            <a:endParaRPr lang="en-US" altLang="en-US" sz="1400" dirty="0">
              <a:latin typeface="Tahoma" panose="020B0604030504040204" pitchFamily="34" charset="0"/>
            </a:endParaRPr>
          </a:p>
        </p:txBody>
      </p:sp>
    </p:spTree>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ACED9-0301-44F4-6B13-9601825D088C}"/>
              </a:ext>
            </a:extLst>
          </p:cNvPr>
          <p:cNvSpPr>
            <a:spLocks noGrp="1"/>
          </p:cNvSpPr>
          <p:nvPr>
            <p:ph type="title"/>
          </p:nvPr>
        </p:nvSpPr>
        <p:spPr/>
        <p:txBody>
          <a:bodyPr/>
          <a:lstStyle/>
          <a:p>
            <a:r>
              <a:rPr lang="en-US" dirty="0"/>
              <a:t>New In-Kind Support and Maintenance (ISM) Rules </a:t>
            </a:r>
          </a:p>
        </p:txBody>
      </p:sp>
      <p:sp>
        <p:nvSpPr>
          <p:cNvPr id="3" name="Content Placeholder 2">
            <a:extLst>
              <a:ext uri="{FF2B5EF4-FFF2-40B4-BE49-F238E27FC236}">
                <a16:creationId xmlns:a16="http://schemas.microsoft.com/office/drawing/2014/main" id="{DCA9E3A4-CAD1-0C75-7C63-16736F8B5539}"/>
              </a:ext>
            </a:extLst>
          </p:cNvPr>
          <p:cNvSpPr>
            <a:spLocks noGrp="1"/>
          </p:cNvSpPr>
          <p:nvPr>
            <p:ph idx="1"/>
          </p:nvPr>
        </p:nvSpPr>
        <p:spPr/>
        <p:txBody>
          <a:bodyPr/>
          <a:lstStyle/>
          <a:p>
            <a:r>
              <a:rPr lang="en-US" dirty="0">
                <a:effectLst/>
                <a:latin typeface="Times New Roman" panose="02020603050405020304" pitchFamily="18" charset="0"/>
                <a:cs typeface="Times New Roman" panose="02020603050405020304" pitchFamily="18" charset="0"/>
              </a:rPr>
              <a:t>Under the final rule (</a:t>
            </a:r>
            <a:r>
              <a:rPr lang="en-US" b="0" i="0" u="none" strike="noStrike" dirty="0">
                <a:solidFill>
                  <a:srgbClr val="000000"/>
                </a:solidFill>
                <a:effectLst/>
                <a:latin typeface="Times New Roman" panose="02020603050405020304" pitchFamily="18" charset="0"/>
                <a:cs typeface="Times New Roman" panose="02020603050405020304" pitchFamily="18" charset="0"/>
              </a:rPr>
              <a:t>89 FR 21209, Mar. 27, 2024) effective 09/30/2024 </a:t>
            </a:r>
            <a:r>
              <a:rPr lang="en-US" dirty="0">
                <a:effectLst/>
                <a:latin typeface="Times New Roman" panose="02020603050405020304" pitchFamily="18" charset="0"/>
                <a:cs typeface="Times New Roman" panose="02020603050405020304" pitchFamily="18" charset="0"/>
              </a:rPr>
              <a:t>, SSA no longer considers food expenses in its ISM calculations. </a:t>
            </a:r>
            <a:endParaRPr lang="en-US" dirty="0">
              <a:latin typeface="Times New Roman" panose="02020603050405020304" pitchFamily="18" charset="0"/>
              <a:cs typeface="Times New Roman" panose="02020603050405020304" pitchFamily="18" charset="0"/>
            </a:endParaRPr>
          </a:p>
          <a:p>
            <a:r>
              <a:rPr lang="en-US" dirty="0">
                <a:effectLst/>
                <a:latin typeface="Times New Roman" panose="02020603050405020304" pitchFamily="18" charset="0"/>
                <a:cs typeface="Times New Roman" panose="02020603050405020304" pitchFamily="18" charset="0"/>
              </a:rPr>
              <a:t>SSA considers only shelter expenses (</a:t>
            </a:r>
            <a:r>
              <a:rPr lang="en-US" i="1" dirty="0">
                <a:effectLst/>
                <a:latin typeface="Times New Roman" panose="02020603050405020304" pitchFamily="18" charset="0"/>
                <a:cs typeface="Times New Roman" panose="02020603050405020304" pitchFamily="18" charset="0"/>
              </a:rPr>
              <a:t>i.e., </a:t>
            </a:r>
            <a:r>
              <a:rPr lang="en-US" dirty="0">
                <a:effectLst/>
                <a:latin typeface="Times New Roman" panose="02020603050405020304" pitchFamily="18" charset="0"/>
                <a:cs typeface="Times New Roman" panose="02020603050405020304" pitchFamily="18" charset="0"/>
              </a:rPr>
              <a:t>room, rent, mortgage payments, real property taxes, heating fuel, gas, electricity, water, sewerage, and garbage collection services) as ISM.</a:t>
            </a:r>
            <a:endParaRPr lang="en-US"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55691FB2-12F1-C8E9-C608-3AE1B9944090}"/>
              </a:ext>
            </a:extLst>
          </p:cNvPr>
          <p:cNvSpPr>
            <a:spLocks noGrp="1"/>
          </p:cNvSpPr>
          <p:nvPr>
            <p:ph type="sldNum" sz="quarter" idx="10"/>
          </p:nvPr>
        </p:nvSpPr>
        <p:spPr/>
        <p:txBody>
          <a:bodyPr/>
          <a:lstStyle/>
          <a:p>
            <a:fld id="{9F8E81EC-7670-4793-AA2C-FE133C726A2A}" type="slidenum">
              <a:rPr lang="en-US" altLang="en-US" smtClean="0"/>
              <a:pPr/>
              <a:t>27</a:t>
            </a:fld>
            <a:endParaRPr lang="en-US" altLang="en-US" dirty="0"/>
          </a:p>
        </p:txBody>
      </p:sp>
    </p:spTree>
    <p:extLst>
      <p:ext uri="{BB962C8B-B14F-4D97-AF65-F5344CB8AC3E}">
        <p14:creationId xmlns:p14="http://schemas.microsoft.com/office/powerpoint/2010/main" val="3095401186"/>
      </p:ext>
    </p:extLst>
  </p:cSld>
  <p:clrMapOvr>
    <a:masterClrMapping/>
  </p:clrMapOvr>
  <p:transition advClick="0">
    <p:sndAc>
      <p:endSnd/>
    </p:sndAc>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a:extLst>
              <a:ext uri="{FF2B5EF4-FFF2-40B4-BE49-F238E27FC236}">
                <a16:creationId xmlns:a16="http://schemas.microsoft.com/office/drawing/2014/main" id="{06F9DA84-8AA5-4953-88D7-3875E2CE0DAC}"/>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Unearned Income - SSI</a:t>
            </a:r>
          </a:p>
        </p:txBody>
      </p:sp>
      <p:sp>
        <p:nvSpPr>
          <p:cNvPr id="38915" name="Rectangle 3">
            <a:extLst>
              <a:ext uri="{FF2B5EF4-FFF2-40B4-BE49-F238E27FC236}">
                <a16:creationId xmlns:a16="http://schemas.microsoft.com/office/drawing/2014/main" id="{3C6F4539-DB0A-4AC2-A82E-037C6E931F62}"/>
              </a:ext>
            </a:extLst>
          </p:cNvPr>
          <p:cNvSpPr>
            <a:spLocks noGrp="1" noChangeArrowheads="1"/>
          </p:cNvSpPr>
          <p:nvPr>
            <p:ph idx="1"/>
          </p:nvPr>
        </p:nvSpPr>
        <p:spPr/>
        <p:txBody>
          <a:bodyPr/>
          <a:lstStyle/>
          <a:p>
            <a:pPr eaLnBrk="1" hangingPunct="1">
              <a:lnSpc>
                <a:spcPct val="90000"/>
              </a:lnSpc>
            </a:pPr>
            <a:r>
              <a:rPr lang="en-US" altLang="en-US" dirty="0"/>
              <a:t>Annuities, pensions, and other periodic payments (e.g. SSDI and Unemployment)</a:t>
            </a:r>
          </a:p>
          <a:p>
            <a:pPr eaLnBrk="1" hangingPunct="1">
              <a:lnSpc>
                <a:spcPct val="90000"/>
              </a:lnSpc>
            </a:pPr>
            <a:r>
              <a:rPr lang="en-US" altLang="en-US" dirty="0"/>
              <a:t>Alimony, child support (1/3 excluded for kids under age 18)</a:t>
            </a:r>
          </a:p>
          <a:p>
            <a:pPr eaLnBrk="1" hangingPunct="1">
              <a:lnSpc>
                <a:spcPct val="90000"/>
              </a:lnSpc>
            </a:pPr>
            <a:r>
              <a:rPr lang="en-US" altLang="en-US" dirty="0"/>
              <a:t>Dividends, interest</a:t>
            </a:r>
          </a:p>
          <a:p>
            <a:pPr eaLnBrk="1" hangingPunct="1">
              <a:lnSpc>
                <a:spcPct val="90000"/>
              </a:lnSpc>
            </a:pPr>
            <a:r>
              <a:rPr lang="en-US" altLang="en-US" dirty="0"/>
              <a:t>Gifts, prizes</a:t>
            </a:r>
          </a:p>
          <a:p>
            <a:pPr eaLnBrk="1" hangingPunct="1">
              <a:lnSpc>
                <a:spcPct val="90000"/>
              </a:lnSpc>
            </a:pPr>
            <a:r>
              <a:rPr lang="en-US" altLang="en-US" dirty="0"/>
              <a:t>Rental income </a:t>
            </a:r>
          </a:p>
          <a:p>
            <a:pPr eaLnBrk="1" hangingPunct="1">
              <a:lnSpc>
                <a:spcPct val="90000"/>
              </a:lnSpc>
            </a:pPr>
            <a:r>
              <a:rPr lang="en-US" altLang="en-US" dirty="0"/>
              <a:t>Inheritances</a:t>
            </a:r>
          </a:p>
          <a:p>
            <a:pPr eaLnBrk="1" hangingPunct="1">
              <a:lnSpc>
                <a:spcPct val="90000"/>
              </a:lnSpc>
            </a:pPr>
            <a:endParaRPr lang="en-US" altLang="en-US" sz="2800" dirty="0"/>
          </a:p>
        </p:txBody>
      </p:sp>
      <p:sp>
        <p:nvSpPr>
          <p:cNvPr id="38916" name="Slide Number Placeholder 4">
            <a:extLst>
              <a:ext uri="{FF2B5EF4-FFF2-40B4-BE49-F238E27FC236}">
                <a16:creationId xmlns:a16="http://schemas.microsoft.com/office/drawing/2014/main" id="{297A6BCE-C14E-474F-ABE3-2611B9BD096F}"/>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0AB71A58-31C9-4589-8BFC-2C492BCAAA8F}" type="slidenum">
              <a:rPr lang="en-US" altLang="en-US" sz="1400">
                <a:latin typeface="Tahoma" panose="020B0604030504040204" pitchFamily="34" charset="0"/>
              </a:rPr>
              <a:pPr>
                <a:spcBef>
                  <a:spcPct val="0"/>
                </a:spcBef>
                <a:buClrTx/>
                <a:buFontTx/>
                <a:buNone/>
              </a:pPr>
              <a:t>28</a:t>
            </a:fld>
            <a:endParaRPr lang="en-US" altLang="en-US" sz="1400" dirty="0">
              <a:latin typeface="Tahoma" panose="020B0604030504040204" pitchFamily="34" charset="0"/>
            </a:endParaRPr>
          </a:p>
        </p:txBody>
      </p:sp>
    </p:spTree>
  </p:cSld>
  <p:clrMapOvr>
    <a:masterClrMapping/>
  </p:clrMapOvr>
  <p:transition>
    <p:sndAc>
      <p:endSnd/>
    </p:sndAc>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a:extLst>
              <a:ext uri="{FF2B5EF4-FFF2-40B4-BE49-F238E27FC236}">
                <a16:creationId xmlns:a16="http://schemas.microsoft.com/office/drawing/2014/main" id="{AE2388AA-7DA9-44AE-937C-B34320711FD7}"/>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Unearned Income Exclusions</a:t>
            </a:r>
          </a:p>
        </p:txBody>
      </p:sp>
      <p:sp>
        <p:nvSpPr>
          <p:cNvPr id="39939" name="Rectangle 3">
            <a:extLst>
              <a:ext uri="{FF2B5EF4-FFF2-40B4-BE49-F238E27FC236}">
                <a16:creationId xmlns:a16="http://schemas.microsoft.com/office/drawing/2014/main" id="{E63CBA97-BA4F-45DA-8CB6-4659FF67C0B8}"/>
              </a:ext>
            </a:extLst>
          </p:cNvPr>
          <p:cNvSpPr>
            <a:spLocks noGrp="1" noChangeArrowheads="1"/>
          </p:cNvSpPr>
          <p:nvPr>
            <p:ph idx="1"/>
          </p:nvPr>
        </p:nvSpPr>
        <p:spPr/>
        <p:txBody>
          <a:bodyPr/>
          <a:lstStyle/>
          <a:p>
            <a:pPr eaLnBrk="1" hangingPunct="1"/>
            <a:r>
              <a:rPr lang="en-US" altLang="en-US" dirty="0"/>
              <a:t>Only a </a:t>
            </a:r>
            <a:r>
              <a:rPr lang="en-US" altLang="en-US" b="1" dirty="0"/>
              <a:t>$20</a:t>
            </a:r>
            <a:r>
              <a:rPr lang="en-US" altLang="en-US" dirty="0"/>
              <a:t> general exclusion is applied to total unearned income</a:t>
            </a:r>
          </a:p>
          <a:p>
            <a:pPr eaLnBrk="1" hangingPunct="1"/>
            <a:r>
              <a:rPr lang="en-US" altLang="en-US" dirty="0"/>
              <a:t>Certain types of unearned income carry their own exclusions:</a:t>
            </a:r>
          </a:p>
          <a:p>
            <a:pPr lvl="1" eaLnBrk="1" hangingPunct="1"/>
            <a:r>
              <a:rPr lang="en-US" altLang="en-US" sz="2800" dirty="0"/>
              <a:t>Gross rental income may be reduced by expenses needed to earn it</a:t>
            </a:r>
          </a:p>
          <a:p>
            <a:pPr lvl="1" eaLnBrk="1" hangingPunct="1"/>
            <a:r>
              <a:rPr lang="en-US" altLang="en-US" sz="2800" dirty="0"/>
              <a:t>Deemed income reduced by exclusions included in deeming formulas</a:t>
            </a:r>
          </a:p>
        </p:txBody>
      </p:sp>
      <p:sp>
        <p:nvSpPr>
          <p:cNvPr id="39940" name="Slide Number Placeholder 4">
            <a:extLst>
              <a:ext uri="{FF2B5EF4-FFF2-40B4-BE49-F238E27FC236}">
                <a16:creationId xmlns:a16="http://schemas.microsoft.com/office/drawing/2014/main" id="{C2D82489-43BD-49A8-89FE-61D70842B1F6}"/>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9243CC32-0D89-401B-A1C2-75EB0FB7F0D1}" type="slidenum">
              <a:rPr lang="en-US" altLang="en-US" sz="1400">
                <a:latin typeface="Tahoma" panose="020B0604030504040204" pitchFamily="34" charset="0"/>
              </a:rPr>
              <a:pPr>
                <a:spcBef>
                  <a:spcPct val="0"/>
                </a:spcBef>
                <a:buClrTx/>
                <a:buFontTx/>
                <a:buNone/>
              </a:pPr>
              <a:t>29</a:t>
            </a:fld>
            <a:endParaRPr lang="en-US" altLang="en-US" sz="1400" dirty="0">
              <a:latin typeface="Tahoma" panose="020B0604030504040204" pitchFamily="34" charset="0"/>
            </a:endParaRPr>
          </a:p>
        </p:txBody>
      </p:sp>
    </p:spTree>
  </p:cSld>
  <p:clrMapOvr>
    <a:masterClrMapping/>
  </p:clrMapOvr>
  <p:transition>
    <p:sndAc>
      <p:end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A8D66-C689-B8CE-CE0E-61B6A0FB34EF}"/>
              </a:ext>
            </a:extLst>
          </p:cNvPr>
          <p:cNvSpPr>
            <a:spLocks noGrp="1"/>
          </p:cNvSpPr>
          <p:nvPr>
            <p:ph type="title"/>
          </p:nvPr>
        </p:nvSpPr>
        <p:spPr>
          <a:xfrm>
            <a:off x="1066800" y="1066800"/>
            <a:ext cx="6781800" cy="838200"/>
          </a:xfrm>
        </p:spPr>
        <p:txBody>
          <a:bodyPr/>
          <a:lstStyle/>
          <a:p>
            <a:pPr algn="ctr"/>
            <a:r>
              <a:rPr lang="en-US" altLang="en-US" sz="4000" b="1" dirty="0"/>
              <a:t>SSA Organizational Structure –FO,DO </a:t>
            </a:r>
            <a:endParaRPr lang="en-US" sz="4000" dirty="0"/>
          </a:p>
        </p:txBody>
      </p:sp>
      <p:sp>
        <p:nvSpPr>
          <p:cNvPr id="3" name="Content Placeholder 2">
            <a:extLst>
              <a:ext uri="{FF2B5EF4-FFF2-40B4-BE49-F238E27FC236}">
                <a16:creationId xmlns:a16="http://schemas.microsoft.com/office/drawing/2014/main" id="{ADED2FFE-F725-F993-7592-1C337F30582D}"/>
              </a:ext>
            </a:extLst>
          </p:cNvPr>
          <p:cNvSpPr>
            <a:spLocks noGrp="1"/>
          </p:cNvSpPr>
          <p:nvPr>
            <p:ph idx="1"/>
          </p:nvPr>
        </p:nvSpPr>
        <p:spPr/>
        <p:txBody>
          <a:bodyPr/>
          <a:lstStyle/>
          <a:p>
            <a:pPr marL="0" indent="0">
              <a:buNone/>
            </a:pPr>
            <a:r>
              <a:rPr lang="en-US" altLang="en-US" sz="2800" dirty="0">
                <a:hlinkClick r:id="rId2"/>
              </a:rPr>
              <a:t>SSA Field Offices </a:t>
            </a:r>
            <a:r>
              <a:rPr lang="en-US" altLang="en-US" sz="2800" dirty="0"/>
              <a:t>(FO) or </a:t>
            </a:r>
            <a:r>
              <a:rPr lang="en-US" altLang="en-US" sz="2800" u="sng" dirty="0">
                <a:solidFill>
                  <a:srgbClr val="0070C0"/>
                </a:solidFill>
              </a:rPr>
              <a:t>District Offices</a:t>
            </a:r>
            <a:r>
              <a:rPr lang="en-US" altLang="en-US" sz="2800" b="1" u="sng" dirty="0"/>
              <a:t> </a:t>
            </a:r>
            <a:r>
              <a:rPr lang="en-US" altLang="en-US" sz="2800" dirty="0"/>
              <a:t>(DO)  - claims representatives take applications and appeals, make decisions on non-disability issues. 30 DOs in MA</a:t>
            </a:r>
            <a:r>
              <a:rPr lang="en-US" altLang="en-US" dirty="0"/>
              <a:t> - </a:t>
            </a:r>
            <a:r>
              <a:rPr lang="en-US" altLang="en-US" dirty="0">
                <a:hlinkClick r:id="rId3"/>
              </a:rPr>
              <a:t>https://www.ssa.gov/boston/MA.htm</a:t>
            </a:r>
            <a:r>
              <a:rPr lang="en-US" altLang="en-US" dirty="0"/>
              <a:t> </a:t>
            </a:r>
            <a:endParaRPr lang="en-US" altLang="en-US" sz="2800" dirty="0"/>
          </a:p>
          <a:p>
            <a:pPr marL="0" indent="0">
              <a:buNone/>
            </a:pPr>
            <a:r>
              <a:rPr lang="en-US" altLang="en-US" dirty="0"/>
              <a:t>FO Locator- </a:t>
            </a:r>
            <a:r>
              <a:rPr lang="en-US" altLang="en-US" dirty="0">
                <a:hlinkClick r:id="rId4"/>
              </a:rPr>
              <a:t>https://secure.ssa.gov/ICON/main.jsp</a:t>
            </a:r>
            <a:r>
              <a:rPr lang="en-US" altLang="en-US" dirty="0"/>
              <a:t>  </a:t>
            </a:r>
            <a:endParaRPr lang="en-US" altLang="en-US" sz="2800" dirty="0"/>
          </a:p>
        </p:txBody>
      </p:sp>
      <p:sp>
        <p:nvSpPr>
          <p:cNvPr id="4" name="Slide Number Placeholder 3">
            <a:extLst>
              <a:ext uri="{FF2B5EF4-FFF2-40B4-BE49-F238E27FC236}">
                <a16:creationId xmlns:a16="http://schemas.microsoft.com/office/drawing/2014/main" id="{B2DB9A88-1477-47A9-8AF1-202C6EBCDAB2}"/>
              </a:ext>
            </a:extLst>
          </p:cNvPr>
          <p:cNvSpPr>
            <a:spLocks noGrp="1"/>
          </p:cNvSpPr>
          <p:nvPr>
            <p:ph type="sldNum" sz="quarter" idx="10"/>
          </p:nvPr>
        </p:nvSpPr>
        <p:spPr/>
        <p:txBody>
          <a:bodyPr/>
          <a:lstStyle/>
          <a:p>
            <a:fld id="{9F8E81EC-7670-4793-AA2C-FE133C726A2A}" type="slidenum">
              <a:rPr lang="en-US" altLang="en-US" smtClean="0"/>
              <a:pPr/>
              <a:t>3</a:t>
            </a:fld>
            <a:endParaRPr lang="en-US" altLang="en-US" dirty="0"/>
          </a:p>
        </p:txBody>
      </p:sp>
    </p:spTree>
    <p:extLst>
      <p:ext uri="{BB962C8B-B14F-4D97-AF65-F5344CB8AC3E}">
        <p14:creationId xmlns:p14="http://schemas.microsoft.com/office/powerpoint/2010/main" val="850548782"/>
      </p:ext>
    </p:extLst>
  </p:cSld>
  <p:clrMapOvr>
    <a:masterClrMapping/>
  </p:clrMapOvr>
  <p:transition advClick="0">
    <p:sndAc>
      <p:endSnd/>
    </p:sndAc>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a:extLst>
              <a:ext uri="{FF2B5EF4-FFF2-40B4-BE49-F238E27FC236}">
                <a16:creationId xmlns:a16="http://schemas.microsoft.com/office/drawing/2014/main" id="{3EDDD415-C3F8-48E0-A9EE-ECC1E6A06056}"/>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Exclusions from Income - SSI</a:t>
            </a:r>
          </a:p>
        </p:txBody>
      </p:sp>
      <p:sp>
        <p:nvSpPr>
          <p:cNvPr id="40963" name="Rectangle 3">
            <a:extLst>
              <a:ext uri="{FF2B5EF4-FFF2-40B4-BE49-F238E27FC236}">
                <a16:creationId xmlns:a16="http://schemas.microsoft.com/office/drawing/2014/main" id="{2D9EF875-B2F6-464F-9C79-9D2F9A8590EB}"/>
              </a:ext>
            </a:extLst>
          </p:cNvPr>
          <p:cNvSpPr>
            <a:spLocks noGrp="1" noChangeArrowheads="1"/>
          </p:cNvSpPr>
          <p:nvPr>
            <p:ph idx="1"/>
          </p:nvPr>
        </p:nvSpPr>
        <p:spPr/>
        <p:txBody>
          <a:bodyPr/>
          <a:lstStyle/>
          <a:p>
            <a:pPr eaLnBrk="1" hangingPunct="1"/>
            <a:r>
              <a:rPr lang="en-US" altLang="en-US" dirty="0"/>
              <a:t>Free medical care and services (including reimbursements and payment of health insurance premiums by others)</a:t>
            </a:r>
          </a:p>
          <a:p>
            <a:pPr eaLnBrk="1" hangingPunct="1"/>
            <a:r>
              <a:rPr lang="en-US" altLang="en-US" dirty="0"/>
              <a:t>Social Services</a:t>
            </a:r>
          </a:p>
          <a:p>
            <a:pPr eaLnBrk="1" hangingPunct="1"/>
            <a:r>
              <a:rPr lang="en-US" altLang="en-US" dirty="0"/>
              <a:t>Income for the sale, exchange, or replacement of resources (e.g., insurance proceeds)</a:t>
            </a:r>
          </a:p>
          <a:p>
            <a:pPr eaLnBrk="1" hangingPunct="1"/>
            <a:r>
              <a:rPr lang="en-US" altLang="en-US" dirty="0"/>
              <a:t>Income tax refunds</a:t>
            </a:r>
          </a:p>
          <a:p>
            <a:pPr eaLnBrk="1" hangingPunct="1"/>
            <a:r>
              <a:rPr lang="en-US" altLang="en-US" dirty="0"/>
              <a:t>Proceeds of a loan</a:t>
            </a:r>
          </a:p>
        </p:txBody>
      </p:sp>
      <p:sp>
        <p:nvSpPr>
          <p:cNvPr id="40964" name="Slide Number Placeholder 4">
            <a:extLst>
              <a:ext uri="{FF2B5EF4-FFF2-40B4-BE49-F238E27FC236}">
                <a16:creationId xmlns:a16="http://schemas.microsoft.com/office/drawing/2014/main" id="{EA4404DD-005B-46AB-976E-AFA0F96EF156}"/>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E11D267E-29BE-487C-A23D-CC130F04968D}" type="slidenum">
              <a:rPr lang="en-US" altLang="en-US" sz="1400">
                <a:latin typeface="Tahoma" panose="020B0604030504040204" pitchFamily="34" charset="0"/>
              </a:rPr>
              <a:pPr>
                <a:spcBef>
                  <a:spcPct val="0"/>
                </a:spcBef>
                <a:buClrTx/>
                <a:buFontTx/>
                <a:buNone/>
              </a:pPr>
              <a:t>30</a:t>
            </a:fld>
            <a:endParaRPr lang="en-US" altLang="en-US" sz="1400" dirty="0">
              <a:latin typeface="Tahoma" panose="020B0604030504040204" pitchFamily="34" charset="0"/>
            </a:endParaRPr>
          </a:p>
        </p:txBody>
      </p:sp>
    </p:spTree>
  </p:cSld>
  <p:clrMapOvr>
    <a:masterClrMapping/>
  </p:clrMapOvr>
  <p:transition>
    <p:sndAc>
      <p:endSnd/>
    </p:sndAc>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a:extLst>
              <a:ext uri="{FF2B5EF4-FFF2-40B4-BE49-F238E27FC236}">
                <a16:creationId xmlns:a16="http://schemas.microsoft.com/office/drawing/2014/main" id="{EA68F62D-3E28-4CB5-B92B-5605497F3D3B}"/>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 </a:t>
            </a:r>
            <a:br>
              <a:rPr lang="en-US" altLang="en-US" sz="4000" b="1" dirty="0"/>
            </a:br>
            <a:r>
              <a:rPr lang="en-US" altLang="en-US" sz="4000" b="1" dirty="0"/>
              <a:t>Exclusions from Income – SSI (cont’d)</a:t>
            </a:r>
          </a:p>
        </p:txBody>
      </p:sp>
      <p:sp>
        <p:nvSpPr>
          <p:cNvPr id="41987" name="Rectangle 3">
            <a:extLst>
              <a:ext uri="{FF2B5EF4-FFF2-40B4-BE49-F238E27FC236}">
                <a16:creationId xmlns:a16="http://schemas.microsoft.com/office/drawing/2014/main" id="{BA014120-252B-443A-9A6E-01B3AD54DC59}"/>
              </a:ext>
            </a:extLst>
          </p:cNvPr>
          <p:cNvSpPr>
            <a:spLocks noGrp="1" noChangeArrowheads="1"/>
          </p:cNvSpPr>
          <p:nvPr>
            <p:ph idx="1"/>
          </p:nvPr>
        </p:nvSpPr>
        <p:spPr/>
        <p:txBody>
          <a:bodyPr/>
          <a:lstStyle/>
          <a:p>
            <a:pPr eaLnBrk="1" hangingPunct="1"/>
            <a:r>
              <a:rPr lang="en-US" altLang="en-US" dirty="0"/>
              <a:t>Bills paid for the recipient – IF paid directly to the vendor – for non food/shelter related items</a:t>
            </a:r>
          </a:p>
          <a:p>
            <a:pPr eaLnBrk="1" hangingPunct="1"/>
            <a:r>
              <a:rPr lang="en-US" altLang="en-US" dirty="0"/>
              <a:t>Replacement of income lost or stolen</a:t>
            </a:r>
          </a:p>
          <a:p>
            <a:pPr eaLnBrk="1" hangingPunct="1"/>
            <a:r>
              <a:rPr lang="en-US" altLang="en-US" dirty="0"/>
              <a:t>Home Energy Assistance</a:t>
            </a:r>
          </a:p>
          <a:p>
            <a:pPr eaLnBrk="1" hangingPunct="1"/>
            <a:r>
              <a:rPr lang="en-US" altLang="en-US" dirty="0"/>
              <a:t>Housing assistance such as public housing or Section 8 voucher (fed programs)</a:t>
            </a:r>
          </a:p>
          <a:p>
            <a:pPr eaLnBrk="1" hangingPunct="1"/>
            <a:r>
              <a:rPr lang="en-US" altLang="en-US" dirty="0"/>
              <a:t>SNAP benefits</a:t>
            </a:r>
          </a:p>
        </p:txBody>
      </p:sp>
      <p:sp>
        <p:nvSpPr>
          <p:cNvPr id="41988" name="Slide Number Placeholder 4">
            <a:extLst>
              <a:ext uri="{FF2B5EF4-FFF2-40B4-BE49-F238E27FC236}">
                <a16:creationId xmlns:a16="http://schemas.microsoft.com/office/drawing/2014/main" id="{A6D9570B-8769-4950-9D74-6DF80AA90F9C}"/>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35FEFC2A-E4A8-400E-A08F-44A6CD3C40E3}" type="slidenum">
              <a:rPr lang="en-US" altLang="en-US" sz="1400">
                <a:latin typeface="Tahoma" panose="020B0604030504040204" pitchFamily="34" charset="0"/>
              </a:rPr>
              <a:pPr>
                <a:spcBef>
                  <a:spcPct val="0"/>
                </a:spcBef>
                <a:buClrTx/>
                <a:buFontTx/>
                <a:buNone/>
              </a:pPr>
              <a:t>31</a:t>
            </a:fld>
            <a:endParaRPr lang="en-US" altLang="en-US" sz="1400" dirty="0">
              <a:latin typeface="Tahoma" panose="020B0604030504040204" pitchFamily="34" charset="0"/>
            </a:endParaRPr>
          </a:p>
        </p:txBody>
      </p:sp>
    </p:spTree>
  </p:cSld>
  <p:clrMapOvr>
    <a:masterClrMapping/>
  </p:clrMapOvr>
  <p:transition>
    <p:sndAc>
      <p:endSnd/>
    </p:sndAc>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9B54A-06F9-4C36-B9E8-2952C92F8FA8}"/>
              </a:ext>
            </a:extLst>
          </p:cNvPr>
          <p:cNvSpPr>
            <a:spLocks noGrp="1"/>
          </p:cNvSpPr>
          <p:nvPr>
            <p:ph type="title"/>
          </p:nvPr>
        </p:nvSpPr>
        <p:spPr/>
        <p:txBody>
          <a:bodyPr/>
          <a:lstStyle/>
          <a:p>
            <a:pPr algn="ctr">
              <a:defRPr/>
            </a:pPr>
            <a:r>
              <a:rPr lang="en-US" altLang="en-US" sz="4000" b="1" dirty="0"/>
              <a:t>Exclusions from Income – SSI (cont’d)</a:t>
            </a:r>
            <a:endParaRPr lang="en-US" sz="4000" dirty="0"/>
          </a:p>
        </p:txBody>
      </p:sp>
      <p:sp>
        <p:nvSpPr>
          <p:cNvPr id="43011" name="Content Placeholder 2">
            <a:extLst>
              <a:ext uri="{FF2B5EF4-FFF2-40B4-BE49-F238E27FC236}">
                <a16:creationId xmlns:a16="http://schemas.microsoft.com/office/drawing/2014/main" id="{A704DFE6-F1D7-4B14-A08E-3D98B8411DEB}"/>
              </a:ext>
            </a:extLst>
          </p:cNvPr>
          <p:cNvSpPr>
            <a:spLocks noGrp="1"/>
          </p:cNvSpPr>
          <p:nvPr>
            <p:ph idx="1"/>
          </p:nvPr>
        </p:nvSpPr>
        <p:spPr/>
        <p:txBody>
          <a:bodyPr/>
          <a:lstStyle/>
          <a:p>
            <a:pPr eaLnBrk="1" hangingPunct="1"/>
            <a:r>
              <a:rPr lang="en-US" altLang="en-US" dirty="0"/>
              <a:t>Income tax refunds </a:t>
            </a:r>
          </a:p>
          <a:p>
            <a:pPr eaLnBrk="1" hangingPunct="1"/>
            <a:r>
              <a:rPr lang="en-US" altLang="en-US" dirty="0"/>
              <a:t>Assistance based on need from a state or local political subdivision or Indian tribe</a:t>
            </a:r>
          </a:p>
          <a:p>
            <a:pPr eaLnBrk="1" hangingPunct="1"/>
            <a:r>
              <a:rPr lang="en-US" altLang="en-US" dirty="0"/>
              <a:t>Federal student assistance, including work-study and Pell grants</a:t>
            </a:r>
          </a:p>
          <a:p>
            <a:pPr eaLnBrk="1" hangingPunct="1"/>
            <a:r>
              <a:rPr lang="en-US" altLang="en-US" dirty="0"/>
              <a:t>Private donations for tuition and fees to pay educational expenses (not room/board)</a:t>
            </a:r>
          </a:p>
          <a:p>
            <a:pPr eaLnBrk="1" hangingPunct="1"/>
            <a:r>
              <a:rPr lang="en-US" altLang="en-US" dirty="0"/>
              <a:t>Gifts of domestic airline tickets</a:t>
            </a:r>
          </a:p>
          <a:p>
            <a:endParaRPr lang="en-US" altLang="en-US" dirty="0"/>
          </a:p>
        </p:txBody>
      </p:sp>
      <p:sp>
        <p:nvSpPr>
          <p:cNvPr id="43012" name="Slide Number Placeholder 3">
            <a:extLst>
              <a:ext uri="{FF2B5EF4-FFF2-40B4-BE49-F238E27FC236}">
                <a16:creationId xmlns:a16="http://schemas.microsoft.com/office/drawing/2014/main" id="{5BC35741-1BF3-4E1E-AB5B-1ED9720064DF}"/>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5DFC54CE-B273-495D-AFB6-1C5E4F20D6BB}" type="slidenum">
              <a:rPr lang="en-US" altLang="en-US">
                <a:solidFill>
                  <a:srgbClr val="FFFFFF"/>
                </a:solidFill>
              </a:rPr>
              <a:pPr/>
              <a:t>32</a:t>
            </a:fld>
            <a:endParaRPr lang="en-US" altLang="en-US" dirty="0">
              <a:solidFill>
                <a:srgbClr val="FFFFFF"/>
              </a:solidFill>
            </a:endParaRPr>
          </a:p>
        </p:txBody>
      </p:sp>
    </p:spTree>
  </p:cSld>
  <p:clrMapOvr>
    <a:masterClrMapping/>
  </p:clrMapOvr>
  <p:transition advClick="0">
    <p:sndAc>
      <p:endSnd/>
    </p:sndAc>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3443E-DC77-4AE1-9964-B346C53E9406}"/>
              </a:ext>
            </a:extLst>
          </p:cNvPr>
          <p:cNvSpPr>
            <a:spLocks noGrp="1"/>
          </p:cNvSpPr>
          <p:nvPr>
            <p:ph type="title"/>
          </p:nvPr>
        </p:nvSpPr>
        <p:spPr/>
        <p:txBody>
          <a:bodyPr/>
          <a:lstStyle/>
          <a:p>
            <a:pPr algn="ctr">
              <a:defRPr/>
            </a:pPr>
            <a:r>
              <a:rPr lang="en-US" altLang="en-US" sz="4000" b="1" dirty="0"/>
              <a:t>Exclusions from Income – SSI (cont’d)</a:t>
            </a:r>
            <a:endParaRPr lang="en-US" sz="4000" dirty="0"/>
          </a:p>
        </p:txBody>
      </p:sp>
      <p:sp>
        <p:nvSpPr>
          <p:cNvPr id="44035" name="Content Placeholder 2">
            <a:extLst>
              <a:ext uri="{FF2B5EF4-FFF2-40B4-BE49-F238E27FC236}">
                <a16:creationId xmlns:a16="http://schemas.microsoft.com/office/drawing/2014/main" id="{CF614517-83EF-4987-842D-E486C10A73EE}"/>
              </a:ext>
            </a:extLst>
          </p:cNvPr>
          <p:cNvSpPr>
            <a:spLocks noGrp="1"/>
          </p:cNvSpPr>
          <p:nvPr>
            <p:ph idx="1"/>
          </p:nvPr>
        </p:nvSpPr>
        <p:spPr/>
        <p:txBody>
          <a:bodyPr/>
          <a:lstStyle/>
          <a:p>
            <a:r>
              <a:rPr lang="en-US" altLang="en-US" dirty="0"/>
              <a:t>Payments for giving foster care to a child not getting SSI, but placed by an approved agency in the home of someone getting SSI</a:t>
            </a:r>
          </a:p>
          <a:p>
            <a:r>
              <a:rPr lang="en-US" altLang="en-US" dirty="0"/>
              <a:t>Compensation for volunteers from the Corporation for national and Community Services (former ACTION) programs run by state and local subdivisions</a:t>
            </a:r>
          </a:p>
          <a:p>
            <a:r>
              <a:rPr lang="en-US" altLang="en-US" dirty="0"/>
              <a:t>EITC and Child Tax Credit payments</a:t>
            </a:r>
          </a:p>
          <a:p>
            <a:endParaRPr lang="en-US" altLang="en-US" dirty="0"/>
          </a:p>
        </p:txBody>
      </p:sp>
      <p:sp>
        <p:nvSpPr>
          <p:cNvPr id="44036" name="Slide Number Placeholder 3">
            <a:extLst>
              <a:ext uri="{FF2B5EF4-FFF2-40B4-BE49-F238E27FC236}">
                <a16:creationId xmlns:a16="http://schemas.microsoft.com/office/drawing/2014/main" id="{F07880E2-D80C-4019-9C31-8BBEC78E3196}"/>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AF8665D7-6709-4204-B5E3-26EBE4B51A68}" type="slidenum">
              <a:rPr lang="en-US" altLang="en-US">
                <a:solidFill>
                  <a:srgbClr val="FFFFFF"/>
                </a:solidFill>
              </a:rPr>
              <a:pPr/>
              <a:t>33</a:t>
            </a:fld>
            <a:endParaRPr lang="en-US" altLang="en-US" dirty="0">
              <a:solidFill>
                <a:srgbClr val="FFFFFF"/>
              </a:solidFill>
            </a:endParaRPr>
          </a:p>
        </p:txBody>
      </p:sp>
    </p:spTree>
  </p:cSld>
  <p:clrMapOvr>
    <a:masterClrMapping/>
  </p:clrMapOvr>
  <p:transition advClick="0">
    <p:sndAc>
      <p:endSnd/>
    </p:sndAc>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a:extLst>
              <a:ext uri="{FF2B5EF4-FFF2-40B4-BE49-F238E27FC236}">
                <a16:creationId xmlns:a16="http://schemas.microsoft.com/office/drawing/2014/main" id="{0DC3614C-0939-4A58-8B9D-A44AA63C009D}"/>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Unearned Income - Example</a:t>
            </a:r>
          </a:p>
        </p:txBody>
      </p:sp>
      <p:sp>
        <p:nvSpPr>
          <p:cNvPr id="45059" name="Rectangle 3">
            <a:extLst>
              <a:ext uri="{FF2B5EF4-FFF2-40B4-BE49-F238E27FC236}">
                <a16:creationId xmlns:a16="http://schemas.microsoft.com/office/drawing/2014/main" id="{028302AE-892C-4AF1-91B6-95CD6285CD59}"/>
              </a:ext>
            </a:extLst>
          </p:cNvPr>
          <p:cNvSpPr>
            <a:spLocks noGrp="1" noChangeArrowheads="1"/>
          </p:cNvSpPr>
          <p:nvPr>
            <p:ph idx="1"/>
          </p:nvPr>
        </p:nvSpPr>
        <p:spPr/>
        <p:txBody>
          <a:bodyPr/>
          <a:lstStyle/>
          <a:p>
            <a:pPr eaLnBrk="1" hangingPunct="1"/>
            <a:r>
              <a:rPr lang="en-US" altLang="en-US" sz="3200" dirty="0"/>
              <a:t>Anna is 65 and has RIB of $820 month. Is she potentially eligible for any SSI?</a:t>
            </a:r>
          </a:p>
          <a:p>
            <a:pPr eaLnBrk="1" hangingPunct="1"/>
            <a:r>
              <a:rPr lang="en-US" altLang="en-US" sz="3200" dirty="0"/>
              <a:t>Yes, if eligible for the maximum SSI FBR aged benefit ($967), Mary could receive $167 in SSI [$967-($820-$20)=$167]. Anna is eligible for SSP of $128.82.  Her combined SSI/SSP benefit is $ 295.82.  Total income is $115.82 </a:t>
            </a:r>
          </a:p>
        </p:txBody>
      </p:sp>
      <p:sp>
        <p:nvSpPr>
          <p:cNvPr id="45060" name="Slide Number Placeholder 4">
            <a:extLst>
              <a:ext uri="{FF2B5EF4-FFF2-40B4-BE49-F238E27FC236}">
                <a16:creationId xmlns:a16="http://schemas.microsoft.com/office/drawing/2014/main" id="{493EC6BB-FA45-4D04-8323-25E9E7C550FD}"/>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F29E96AC-7048-48D4-BDED-70E16642961D}" type="slidenum">
              <a:rPr lang="en-US" altLang="en-US" sz="1400">
                <a:latin typeface="Tahoma" panose="020B0604030504040204" pitchFamily="34" charset="0"/>
              </a:rPr>
              <a:pPr>
                <a:spcBef>
                  <a:spcPct val="0"/>
                </a:spcBef>
                <a:buClrTx/>
                <a:buFontTx/>
                <a:buNone/>
              </a:pPr>
              <a:t>34</a:t>
            </a:fld>
            <a:endParaRPr lang="en-US" altLang="en-US" sz="1400" dirty="0">
              <a:latin typeface="Tahoma" panose="020B0604030504040204" pitchFamily="34" charset="0"/>
            </a:endParaRPr>
          </a:p>
        </p:txBody>
      </p:sp>
    </p:spTree>
  </p:cSld>
  <p:clrMapOvr>
    <a:masterClrMapping/>
  </p:clrMapOvr>
  <p:transition>
    <p:sndAc>
      <p:endSnd/>
    </p:sndAc>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a:extLst>
              <a:ext uri="{FF2B5EF4-FFF2-40B4-BE49-F238E27FC236}">
                <a16:creationId xmlns:a16="http://schemas.microsoft.com/office/drawing/2014/main" id="{14A65C80-ECFA-47EE-924C-A37AD40A5F34}"/>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Earned Income</a:t>
            </a:r>
          </a:p>
        </p:txBody>
      </p:sp>
      <p:sp>
        <p:nvSpPr>
          <p:cNvPr id="46083" name="Rectangle 3">
            <a:extLst>
              <a:ext uri="{FF2B5EF4-FFF2-40B4-BE49-F238E27FC236}">
                <a16:creationId xmlns:a16="http://schemas.microsoft.com/office/drawing/2014/main" id="{3B56561C-2932-4E3E-929E-F65B0F6F2A47}"/>
              </a:ext>
            </a:extLst>
          </p:cNvPr>
          <p:cNvSpPr>
            <a:spLocks noGrp="1" noChangeArrowheads="1"/>
          </p:cNvSpPr>
          <p:nvPr>
            <p:ph idx="1"/>
          </p:nvPr>
        </p:nvSpPr>
        <p:spPr>
          <a:xfrm>
            <a:off x="754063" y="2286000"/>
            <a:ext cx="8001000" cy="3733800"/>
          </a:xfrm>
        </p:spPr>
        <p:txBody>
          <a:bodyPr/>
          <a:lstStyle/>
          <a:p>
            <a:pPr eaLnBrk="1" hangingPunct="1"/>
            <a:r>
              <a:rPr lang="en-US" altLang="en-US" dirty="0"/>
              <a:t>Income from work is treated more favorably than unearned income.</a:t>
            </a:r>
          </a:p>
          <a:p>
            <a:pPr eaLnBrk="1" hangingPunct="1"/>
            <a:r>
              <a:rPr lang="en-US" altLang="en-US" dirty="0"/>
              <a:t>Earned income includes:</a:t>
            </a:r>
          </a:p>
          <a:p>
            <a:pPr lvl="1" eaLnBrk="1" hangingPunct="1"/>
            <a:r>
              <a:rPr lang="en-US" altLang="en-US" sz="2800" b="1" dirty="0"/>
              <a:t>Gross</a:t>
            </a:r>
            <a:r>
              <a:rPr lang="en-US" altLang="en-US" sz="2800" dirty="0"/>
              <a:t> Wages</a:t>
            </a:r>
          </a:p>
          <a:p>
            <a:pPr lvl="1" eaLnBrk="1" hangingPunct="1"/>
            <a:r>
              <a:rPr lang="en-US" altLang="en-US" sz="2800" b="1" dirty="0"/>
              <a:t>Net</a:t>
            </a:r>
            <a:r>
              <a:rPr lang="en-US" altLang="en-US" sz="2800" dirty="0"/>
              <a:t> </a:t>
            </a:r>
            <a:r>
              <a:rPr lang="en-US" altLang="en-US" sz="2800" b="1" dirty="0"/>
              <a:t>Earnings</a:t>
            </a:r>
            <a:r>
              <a:rPr lang="en-US" altLang="en-US" sz="2800" dirty="0"/>
              <a:t> from self employment (NESE)</a:t>
            </a:r>
          </a:p>
          <a:p>
            <a:pPr lvl="1" eaLnBrk="1" hangingPunct="1"/>
            <a:r>
              <a:rPr lang="en-US" altLang="en-US" sz="2800" b="1" dirty="0"/>
              <a:t>In-kind</a:t>
            </a:r>
            <a:r>
              <a:rPr lang="en-US" altLang="en-US" sz="2800" dirty="0"/>
              <a:t> payment (e.g., free rent for work)</a:t>
            </a:r>
          </a:p>
          <a:p>
            <a:pPr lvl="1" eaLnBrk="1" hangingPunct="1"/>
            <a:r>
              <a:rPr lang="en-US" altLang="en-US" sz="2800" b="1" dirty="0"/>
              <a:t>Royalties</a:t>
            </a:r>
            <a:r>
              <a:rPr lang="en-US" altLang="en-US" sz="2800" dirty="0"/>
              <a:t> and honoraria</a:t>
            </a:r>
          </a:p>
          <a:p>
            <a:pPr lvl="1" eaLnBrk="1" hangingPunct="1"/>
            <a:r>
              <a:rPr lang="en-US" sz="2000" b="0" i="0" u="none" strike="noStrike" dirty="0">
                <a:solidFill>
                  <a:srgbClr val="000000"/>
                </a:solidFill>
                <a:effectLst/>
                <a:latin typeface="ui-sans-serif"/>
              </a:rPr>
              <a:t>20 CFR </a:t>
            </a:r>
            <a:r>
              <a:rPr lang="en-US" sz="2000" b="0" i="0" u="none" strike="noStrike" dirty="0">
                <a:solidFill>
                  <a:srgbClr val="0000FF"/>
                </a:solidFill>
                <a:effectLst/>
                <a:latin typeface="ui-sans-serif"/>
                <a:hlinkClick r:id="rId2"/>
              </a:rPr>
              <a:t>416.1110</a:t>
            </a:r>
            <a:r>
              <a:rPr lang="en-US" sz="2000" b="0" i="0" u="none" strike="noStrike" dirty="0">
                <a:solidFill>
                  <a:srgbClr val="000000"/>
                </a:solidFill>
                <a:effectLst/>
                <a:latin typeface="ui-sans-serif"/>
              </a:rPr>
              <a:t>, 20 CFR 416.1112</a:t>
            </a:r>
            <a:endParaRPr lang="en-US" altLang="en-US" sz="2800" dirty="0"/>
          </a:p>
        </p:txBody>
      </p:sp>
      <p:sp>
        <p:nvSpPr>
          <p:cNvPr id="46084" name="Slide Number Placeholder 4">
            <a:extLst>
              <a:ext uri="{FF2B5EF4-FFF2-40B4-BE49-F238E27FC236}">
                <a16:creationId xmlns:a16="http://schemas.microsoft.com/office/drawing/2014/main" id="{E14B6791-4EF9-40E7-8C30-D0EE4F424429}"/>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C35B5F3C-73D6-4AC7-8977-755E6933CAC0}" type="slidenum">
              <a:rPr lang="en-US" altLang="en-US" sz="1400">
                <a:latin typeface="Tahoma" panose="020B0604030504040204" pitchFamily="34" charset="0"/>
              </a:rPr>
              <a:pPr>
                <a:spcBef>
                  <a:spcPct val="0"/>
                </a:spcBef>
                <a:buClrTx/>
                <a:buFontTx/>
                <a:buNone/>
              </a:pPr>
              <a:t>35</a:t>
            </a:fld>
            <a:endParaRPr lang="en-US" altLang="en-US" sz="1400" dirty="0">
              <a:latin typeface="Tahoma" panose="020B0604030504040204" pitchFamily="34" charset="0"/>
            </a:endParaRPr>
          </a:p>
        </p:txBody>
      </p:sp>
    </p:spTree>
  </p:cSld>
  <p:clrMapOvr>
    <a:masterClrMapping/>
  </p:clrMapOvr>
  <p:transition>
    <p:sndAc>
      <p:endSnd/>
    </p:sndAc>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a:extLst>
              <a:ext uri="{FF2B5EF4-FFF2-40B4-BE49-F238E27FC236}">
                <a16:creationId xmlns:a16="http://schemas.microsoft.com/office/drawing/2014/main" id="{8BD7175C-9ABC-4748-B900-6901607C61D1}"/>
              </a:ext>
            </a:extLst>
          </p:cNvPr>
          <p:cNvSpPr>
            <a:spLocks noGrp="1" noChangeArrowheads="1"/>
          </p:cNvSpPr>
          <p:nvPr>
            <p:ph type="title"/>
          </p:nvPr>
        </p:nvSpPr>
        <p:spPr>
          <a:xfrm>
            <a:off x="1143000" y="533400"/>
            <a:ext cx="7793038" cy="1158875"/>
          </a:xfrm>
        </p:spPr>
        <p:txBody>
          <a:bodyPr/>
          <a:lstStyle/>
          <a:p>
            <a:pPr algn="ctr" eaLnBrk="1" fontAlgn="auto" hangingPunct="1">
              <a:spcAft>
                <a:spcPts val="0"/>
              </a:spcAft>
              <a:defRPr/>
            </a:pPr>
            <a:r>
              <a:rPr lang="en-US" altLang="en-US" sz="4000" b="1" dirty="0"/>
              <a:t>SSI and Work </a:t>
            </a:r>
          </a:p>
        </p:txBody>
      </p:sp>
      <p:sp>
        <p:nvSpPr>
          <p:cNvPr id="47107" name="Rectangle 3">
            <a:extLst>
              <a:ext uri="{FF2B5EF4-FFF2-40B4-BE49-F238E27FC236}">
                <a16:creationId xmlns:a16="http://schemas.microsoft.com/office/drawing/2014/main" id="{B0E102C5-008F-447A-9C7D-18718B3BE97B}"/>
              </a:ext>
            </a:extLst>
          </p:cNvPr>
          <p:cNvSpPr>
            <a:spLocks noGrp="1" noChangeArrowheads="1"/>
          </p:cNvSpPr>
          <p:nvPr>
            <p:ph idx="1"/>
          </p:nvPr>
        </p:nvSpPr>
        <p:spPr>
          <a:xfrm>
            <a:off x="838200" y="2362200"/>
            <a:ext cx="8001000" cy="3922713"/>
          </a:xfrm>
        </p:spPr>
        <p:txBody>
          <a:bodyPr/>
          <a:lstStyle/>
          <a:p>
            <a:pPr eaLnBrk="1" hangingPunct="1">
              <a:lnSpc>
                <a:spcPct val="85000"/>
              </a:lnSpc>
            </a:pPr>
            <a:r>
              <a:rPr lang="en-US" altLang="en-US" sz="2800" dirty="0"/>
              <a:t>For SSI, gross monthly wages count when paid/received.  </a:t>
            </a:r>
            <a:r>
              <a:rPr lang="en-US" altLang="en-US" sz="2800" dirty="0">
                <a:hlinkClick r:id="rId2"/>
              </a:rPr>
              <a:t>20 CFR 416.1111(a).</a:t>
            </a:r>
            <a:endParaRPr lang="en-US" altLang="en-US" sz="2800" dirty="0"/>
          </a:p>
          <a:p>
            <a:pPr eaLnBrk="1" hangingPunct="1">
              <a:lnSpc>
                <a:spcPct val="85000"/>
              </a:lnSpc>
            </a:pPr>
            <a:r>
              <a:rPr lang="en-US" altLang="en-US" sz="2800" dirty="0"/>
              <a:t>To compute countable monthly wages, deduct $65 plus ½ of the remainder from gross monthly wages.  20 CFR </a:t>
            </a:r>
            <a:r>
              <a:rPr lang="en-US" altLang="en-US" sz="2800" dirty="0">
                <a:hlinkClick r:id="rId3"/>
              </a:rPr>
              <a:t>416.1112(c)(5) &amp; (7).</a:t>
            </a:r>
            <a:endParaRPr lang="en-US" altLang="en-US" sz="2800" dirty="0"/>
          </a:p>
          <a:p>
            <a:pPr eaLnBrk="1" hangingPunct="1">
              <a:lnSpc>
                <a:spcPct val="85000"/>
              </a:lnSpc>
              <a:spcAft>
                <a:spcPct val="25000"/>
              </a:spcAft>
            </a:pPr>
            <a:r>
              <a:rPr lang="en-US" altLang="en-US" sz="2800" dirty="0"/>
              <a:t>SSI recipients may also deduct the $20 “general income disregard” from wages, if not used on “unearned” income. </a:t>
            </a:r>
            <a:r>
              <a:rPr lang="en-US" altLang="en-US" sz="2800" dirty="0">
                <a:hlinkClick r:id="rId3"/>
              </a:rPr>
              <a:t>20 CFR 416.1112(c)(4).</a:t>
            </a:r>
            <a:endParaRPr lang="en-US" altLang="en-US" sz="2800" dirty="0"/>
          </a:p>
          <a:p>
            <a:pPr eaLnBrk="1" hangingPunct="1">
              <a:lnSpc>
                <a:spcPct val="85000"/>
              </a:lnSpc>
            </a:pPr>
            <a:r>
              <a:rPr lang="en-US" altLang="en-US" sz="2800" dirty="0"/>
              <a:t>A good estimate of countable wages is ½ of gross monthly wages.  </a:t>
            </a:r>
          </a:p>
          <a:p>
            <a:pPr eaLnBrk="1" hangingPunct="1">
              <a:lnSpc>
                <a:spcPct val="85000"/>
              </a:lnSpc>
            </a:pPr>
            <a:endParaRPr lang="en-US" altLang="en-US" sz="2000" dirty="0"/>
          </a:p>
        </p:txBody>
      </p:sp>
      <p:sp>
        <p:nvSpPr>
          <p:cNvPr id="47108" name="Slide Number Placeholder 4">
            <a:extLst>
              <a:ext uri="{FF2B5EF4-FFF2-40B4-BE49-F238E27FC236}">
                <a16:creationId xmlns:a16="http://schemas.microsoft.com/office/drawing/2014/main" id="{8CEFBCFF-91EE-4229-B032-C1FB19FDF64C}"/>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30071478-E843-49AA-9DEC-863F49CB5F10}" type="slidenum">
              <a:rPr lang="en-US" altLang="en-US" sz="1400">
                <a:latin typeface="Tahoma" panose="020B0604030504040204" pitchFamily="34" charset="0"/>
              </a:rPr>
              <a:pPr>
                <a:spcBef>
                  <a:spcPct val="0"/>
                </a:spcBef>
                <a:buClrTx/>
                <a:buFontTx/>
                <a:buNone/>
              </a:pPr>
              <a:t>36</a:t>
            </a:fld>
            <a:endParaRPr lang="en-US" altLang="en-US" sz="1400" dirty="0">
              <a:latin typeface="Tahoma" panose="020B0604030504040204" pitchFamily="34" charset="0"/>
            </a:endParaRPr>
          </a:p>
        </p:txBody>
      </p:sp>
    </p:spTree>
  </p:cSld>
  <p:clrMapOvr>
    <a:masterClrMapping/>
  </p:clrMapOvr>
  <p:transition advClick="0">
    <p:sndAc>
      <p:endSnd/>
    </p:sndAc>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a:extLst>
              <a:ext uri="{FF2B5EF4-FFF2-40B4-BE49-F238E27FC236}">
                <a16:creationId xmlns:a16="http://schemas.microsoft.com/office/drawing/2014/main" id="{CB2302F7-ECF6-4F7E-977A-2EDB33E84DEC}"/>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SSI and Work –Example </a:t>
            </a:r>
          </a:p>
        </p:txBody>
      </p:sp>
      <p:sp>
        <p:nvSpPr>
          <p:cNvPr id="48131" name="Rectangle 3">
            <a:extLst>
              <a:ext uri="{FF2B5EF4-FFF2-40B4-BE49-F238E27FC236}">
                <a16:creationId xmlns:a16="http://schemas.microsoft.com/office/drawing/2014/main" id="{6FE12916-57AE-4CF1-8A85-64185227A668}"/>
              </a:ext>
            </a:extLst>
          </p:cNvPr>
          <p:cNvSpPr>
            <a:spLocks noGrp="1" noChangeArrowheads="1"/>
          </p:cNvSpPr>
          <p:nvPr>
            <p:ph idx="1"/>
          </p:nvPr>
        </p:nvSpPr>
        <p:spPr/>
        <p:txBody>
          <a:bodyPr/>
          <a:lstStyle/>
          <a:p>
            <a:pPr eaLnBrk="1" hangingPunct="1">
              <a:lnSpc>
                <a:spcPct val="90000"/>
              </a:lnSpc>
            </a:pPr>
            <a:r>
              <a:rPr lang="en-US" altLang="en-US" sz="3200" dirty="0"/>
              <a:t>Carmen receives $1095.82 in SSI benefits (combined FBR $967 and SSP $128.82) in 2025.  She has no other income.</a:t>
            </a:r>
          </a:p>
          <a:p>
            <a:pPr eaLnBrk="1" hangingPunct="1">
              <a:lnSpc>
                <a:spcPct val="90000"/>
              </a:lnSpc>
            </a:pPr>
            <a:r>
              <a:rPr lang="en-US" altLang="en-US" sz="3200" dirty="0"/>
              <a:t>She takes a job paying $1085 in gross wages per month.</a:t>
            </a:r>
          </a:p>
          <a:p>
            <a:pPr eaLnBrk="1" hangingPunct="1">
              <a:lnSpc>
                <a:spcPct val="90000"/>
              </a:lnSpc>
            </a:pPr>
            <a:r>
              <a:rPr lang="en-US" altLang="en-US" sz="3200" dirty="0"/>
              <a:t>What is the effect on her SSI?</a:t>
            </a:r>
          </a:p>
        </p:txBody>
      </p:sp>
      <p:sp>
        <p:nvSpPr>
          <p:cNvPr id="48132" name="Slide Number Placeholder 4">
            <a:extLst>
              <a:ext uri="{FF2B5EF4-FFF2-40B4-BE49-F238E27FC236}">
                <a16:creationId xmlns:a16="http://schemas.microsoft.com/office/drawing/2014/main" id="{AFBE4B79-4651-4A76-B60A-D66289552E0A}"/>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6E7C8F16-1B9A-4B0A-9D37-FAD4B783B465}" type="slidenum">
              <a:rPr lang="en-US" altLang="en-US" sz="1400">
                <a:latin typeface="Tahoma" panose="020B0604030504040204" pitchFamily="34" charset="0"/>
              </a:rPr>
              <a:pPr>
                <a:spcBef>
                  <a:spcPct val="0"/>
                </a:spcBef>
                <a:buClrTx/>
                <a:buFontTx/>
                <a:buNone/>
              </a:pPr>
              <a:t>37</a:t>
            </a:fld>
            <a:endParaRPr lang="en-US" altLang="en-US" sz="1400" dirty="0">
              <a:latin typeface="Tahoma" panose="020B0604030504040204" pitchFamily="34" charset="0"/>
            </a:endParaRPr>
          </a:p>
        </p:txBody>
      </p:sp>
    </p:spTree>
  </p:cSld>
  <p:clrMapOvr>
    <a:masterClrMapping/>
  </p:clrMapOvr>
  <p:transition advClick="0">
    <p:sndAc>
      <p:endSnd/>
    </p:sndAc>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a:extLst>
              <a:ext uri="{FF2B5EF4-FFF2-40B4-BE49-F238E27FC236}">
                <a16:creationId xmlns:a16="http://schemas.microsoft.com/office/drawing/2014/main" id="{A8AC1222-97AC-4DE3-92CA-9D4438944318}"/>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SSI and Work –Example </a:t>
            </a:r>
          </a:p>
        </p:txBody>
      </p:sp>
      <p:sp>
        <p:nvSpPr>
          <p:cNvPr id="49155" name="Rectangle 3">
            <a:extLst>
              <a:ext uri="{FF2B5EF4-FFF2-40B4-BE49-F238E27FC236}">
                <a16:creationId xmlns:a16="http://schemas.microsoft.com/office/drawing/2014/main" id="{AC591766-0586-4EFA-B4F2-28A133A2B124}"/>
              </a:ext>
            </a:extLst>
          </p:cNvPr>
          <p:cNvSpPr>
            <a:spLocks noGrp="1" noChangeArrowheads="1"/>
          </p:cNvSpPr>
          <p:nvPr>
            <p:ph idx="1"/>
          </p:nvPr>
        </p:nvSpPr>
        <p:spPr/>
        <p:txBody>
          <a:bodyPr/>
          <a:lstStyle/>
          <a:p>
            <a:pPr eaLnBrk="1" hangingPunct="1">
              <a:lnSpc>
                <a:spcPct val="90000"/>
              </a:lnSpc>
            </a:pPr>
            <a:r>
              <a:rPr lang="en-US" altLang="en-US" sz="3200" dirty="0"/>
              <a:t>$500 of Carmen’s gross monthly wages will be countable [$1085 – 85 ($65 + $20) divided by 2 = $500]. </a:t>
            </a:r>
          </a:p>
          <a:p>
            <a:pPr eaLnBrk="1" hangingPunct="1">
              <a:lnSpc>
                <a:spcPct val="90000"/>
              </a:lnSpc>
            </a:pPr>
            <a:r>
              <a:rPr lang="en-US" altLang="en-US" sz="3200" dirty="0"/>
              <a:t>Carmen’s SSI federal benefit will be $467 ($967 - $500 = $467).</a:t>
            </a:r>
          </a:p>
          <a:p>
            <a:pPr eaLnBrk="1" hangingPunct="1">
              <a:lnSpc>
                <a:spcPct val="90000"/>
              </a:lnSpc>
            </a:pPr>
            <a:r>
              <a:rPr lang="en-US" altLang="en-US" sz="3200" dirty="0"/>
              <a:t>Carmen’s total benefit amount (FBR +SSP of $128.82) will be $595.82 </a:t>
            </a:r>
          </a:p>
          <a:p>
            <a:pPr eaLnBrk="1" hangingPunct="1">
              <a:lnSpc>
                <a:spcPct val="90000"/>
              </a:lnSpc>
            </a:pPr>
            <a:r>
              <a:rPr lang="en-US" altLang="en-US" sz="3200" dirty="0"/>
              <a:t>Her total gross monthly income will be $1680.82 ($1085 + 571.82).</a:t>
            </a:r>
          </a:p>
          <a:p>
            <a:pPr eaLnBrk="1" hangingPunct="1">
              <a:lnSpc>
                <a:spcPct val="90000"/>
              </a:lnSpc>
            </a:pPr>
            <a:endParaRPr lang="en-US" altLang="en-US" sz="3200" dirty="0"/>
          </a:p>
        </p:txBody>
      </p:sp>
      <p:sp>
        <p:nvSpPr>
          <p:cNvPr id="49156" name="Slide Number Placeholder 4">
            <a:extLst>
              <a:ext uri="{FF2B5EF4-FFF2-40B4-BE49-F238E27FC236}">
                <a16:creationId xmlns:a16="http://schemas.microsoft.com/office/drawing/2014/main" id="{23F0C969-1478-417A-B85C-9E0C1F764C9C}"/>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2EA8AF05-0CF1-4EC7-A8BA-52D87047E536}" type="slidenum">
              <a:rPr lang="en-US" altLang="en-US" sz="1400">
                <a:latin typeface="Tahoma" panose="020B0604030504040204" pitchFamily="34" charset="0"/>
              </a:rPr>
              <a:pPr>
                <a:spcBef>
                  <a:spcPct val="0"/>
                </a:spcBef>
                <a:buClrTx/>
                <a:buFontTx/>
                <a:buNone/>
              </a:pPr>
              <a:t>38</a:t>
            </a:fld>
            <a:endParaRPr lang="en-US" altLang="en-US" sz="1400" dirty="0">
              <a:latin typeface="Tahoma" panose="020B0604030504040204" pitchFamily="34" charset="0"/>
            </a:endParaRPr>
          </a:p>
        </p:txBody>
      </p:sp>
    </p:spTree>
  </p:cSld>
  <p:clrMapOvr>
    <a:masterClrMapping/>
  </p:clrMapOvr>
  <p:transition advClick="0">
    <p:sndAc>
      <p:endSnd/>
    </p:sndAc>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a:extLst>
              <a:ext uri="{FF2B5EF4-FFF2-40B4-BE49-F238E27FC236}">
                <a16:creationId xmlns:a16="http://schemas.microsoft.com/office/drawing/2014/main" id="{06026390-AED7-4A3D-8A79-C8E102756878}"/>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SSI Benefits and</a:t>
            </a:r>
            <a:br>
              <a:rPr lang="en-US" altLang="en-US" sz="4000" b="1" dirty="0"/>
            </a:br>
            <a:r>
              <a:rPr lang="en-US" altLang="en-US" sz="4000" b="1" dirty="0"/>
              <a:t>Self Employment Income</a:t>
            </a:r>
          </a:p>
        </p:txBody>
      </p:sp>
      <p:sp>
        <p:nvSpPr>
          <p:cNvPr id="50179" name="Rectangle 3">
            <a:extLst>
              <a:ext uri="{FF2B5EF4-FFF2-40B4-BE49-F238E27FC236}">
                <a16:creationId xmlns:a16="http://schemas.microsoft.com/office/drawing/2014/main" id="{8E313317-C55A-479E-9DB7-3913C8423C1D}"/>
              </a:ext>
            </a:extLst>
          </p:cNvPr>
          <p:cNvSpPr>
            <a:spLocks noGrp="1" noChangeArrowheads="1"/>
          </p:cNvSpPr>
          <p:nvPr>
            <p:ph idx="1"/>
          </p:nvPr>
        </p:nvSpPr>
        <p:spPr>
          <a:xfrm>
            <a:off x="1066800" y="2514600"/>
            <a:ext cx="7848600" cy="3236913"/>
          </a:xfrm>
        </p:spPr>
        <p:txBody>
          <a:bodyPr/>
          <a:lstStyle/>
          <a:p>
            <a:pPr eaLnBrk="1" hangingPunct="1">
              <a:lnSpc>
                <a:spcPct val="90000"/>
              </a:lnSpc>
              <a:spcAft>
                <a:spcPct val="40000"/>
              </a:spcAft>
            </a:pPr>
            <a:r>
              <a:rPr lang="en-US" altLang="en-US" sz="3200" dirty="0"/>
              <a:t>SSA starts with </a:t>
            </a:r>
            <a:r>
              <a:rPr lang="en-US" altLang="en-US" sz="3200" b="1" dirty="0"/>
              <a:t>net</a:t>
            </a:r>
            <a:r>
              <a:rPr lang="en-US" altLang="en-US" sz="3200" dirty="0"/>
              <a:t> self employment to calculate the effect of earnings on an individual’s SSI benefit. </a:t>
            </a:r>
            <a:r>
              <a:rPr lang="en-US" altLang="en-US" sz="3200" dirty="0">
                <a:hlinkClick r:id="rId2"/>
              </a:rPr>
              <a:t> 20 CFR 416.1110(b). </a:t>
            </a:r>
            <a:endParaRPr lang="en-US" altLang="en-US" sz="3200" dirty="0"/>
          </a:p>
          <a:p>
            <a:pPr eaLnBrk="1" hangingPunct="1">
              <a:lnSpc>
                <a:spcPct val="90000"/>
              </a:lnSpc>
            </a:pPr>
            <a:r>
              <a:rPr lang="en-US" altLang="en-US" sz="3200" dirty="0"/>
              <a:t>Applicable SSI earned income deductions apply to net self-employment income.</a:t>
            </a:r>
          </a:p>
        </p:txBody>
      </p:sp>
      <p:sp>
        <p:nvSpPr>
          <p:cNvPr id="50180" name="Slide Number Placeholder 4">
            <a:extLst>
              <a:ext uri="{FF2B5EF4-FFF2-40B4-BE49-F238E27FC236}">
                <a16:creationId xmlns:a16="http://schemas.microsoft.com/office/drawing/2014/main" id="{31FE9916-C8E7-47D9-9F1A-DF2368044CDE}"/>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A76BEDB1-4754-494D-B7A5-C1A5D3633AA7}" type="slidenum">
              <a:rPr lang="en-US" altLang="en-US" sz="1400">
                <a:latin typeface="Tahoma" panose="020B0604030504040204" pitchFamily="34" charset="0"/>
              </a:rPr>
              <a:pPr>
                <a:spcBef>
                  <a:spcPct val="0"/>
                </a:spcBef>
                <a:buClrTx/>
                <a:buFontTx/>
                <a:buNone/>
              </a:pPr>
              <a:t>39</a:t>
            </a:fld>
            <a:endParaRPr lang="en-US" altLang="en-US" sz="1400" dirty="0">
              <a:latin typeface="Tahoma" panose="020B0604030504040204" pitchFamily="34" charset="0"/>
            </a:endParaRPr>
          </a:p>
        </p:txBody>
      </p:sp>
    </p:spTree>
  </p:cSld>
  <p:clrMapOvr>
    <a:masterClrMapping/>
  </p:clrMapOvr>
  <p:transition advClick="0">
    <p:sndAc>
      <p:endSnd/>
    </p:sndAc>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4FAE9A56-7C24-4A89-B17E-16759A6D4F66}"/>
              </a:ext>
            </a:extLst>
          </p:cNvPr>
          <p:cNvSpPr>
            <a:spLocks noGrp="1"/>
          </p:cNvSpPr>
          <p:nvPr>
            <p:ph type="sldNum" sz="quarter" idx="10"/>
          </p:nvPr>
        </p:nvSpPr>
        <p:spPr/>
        <p:txBody>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fld id="{566DF4FA-C170-4C60-A4B4-A9E97813224E}" type="slidenum">
              <a:rPr lang="en-US" altLang="en-US" sz="2600">
                <a:solidFill>
                  <a:schemeClr val="bg1"/>
                </a:solidFill>
                <a:latin typeface="Arial" panose="020B0604020202020204" pitchFamily="34" charset="0"/>
              </a:rPr>
              <a:pPr eaLnBrk="1" hangingPunct="1"/>
              <a:t>4</a:t>
            </a:fld>
            <a:endParaRPr lang="en-US" altLang="en-US" sz="2600" dirty="0">
              <a:solidFill>
                <a:schemeClr val="bg1"/>
              </a:solidFill>
              <a:latin typeface="Arial" panose="020B0604020202020204" pitchFamily="34" charset="0"/>
            </a:endParaRPr>
          </a:p>
        </p:txBody>
      </p:sp>
      <p:sp>
        <p:nvSpPr>
          <p:cNvPr id="1733634" name="Rectangle 2">
            <a:extLst>
              <a:ext uri="{FF2B5EF4-FFF2-40B4-BE49-F238E27FC236}">
                <a16:creationId xmlns:a16="http://schemas.microsoft.com/office/drawing/2014/main" id="{C2A9926C-724B-46AB-9F5C-4C21503642A2}"/>
              </a:ext>
            </a:extLst>
          </p:cNvPr>
          <p:cNvSpPr>
            <a:spLocks noGrp="1" noChangeArrowheads="1"/>
          </p:cNvSpPr>
          <p:nvPr>
            <p:ph type="title"/>
          </p:nvPr>
        </p:nvSpPr>
        <p:spPr>
          <a:xfrm>
            <a:off x="1066800" y="990600"/>
            <a:ext cx="6553200" cy="838200"/>
          </a:xfrm>
        </p:spPr>
        <p:txBody>
          <a:bodyPr/>
          <a:lstStyle/>
          <a:p>
            <a:pPr algn="ctr" eaLnBrk="1" hangingPunct="1"/>
            <a:r>
              <a:rPr lang="en-US" sz="4000" dirty="0"/>
              <a:t>Field (District) Office Jurisdiction </a:t>
            </a:r>
            <a:endParaRPr lang="en-US" altLang="en-US" sz="4000" dirty="0"/>
          </a:p>
        </p:txBody>
      </p:sp>
      <p:sp>
        <p:nvSpPr>
          <p:cNvPr id="1733635" name="Rectangle 3">
            <a:extLst>
              <a:ext uri="{FF2B5EF4-FFF2-40B4-BE49-F238E27FC236}">
                <a16:creationId xmlns:a16="http://schemas.microsoft.com/office/drawing/2014/main" id="{AE54F2EE-EAC0-45EA-91C3-EEB4B4546712}"/>
              </a:ext>
            </a:extLst>
          </p:cNvPr>
          <p:cNvSpPr>
            <a:spLocks noGrp="1" noChangeArrowheads="1"/>
          </p:cNvSpPr>
          <p:nvPr>
            <p:ph type="body" idx="1"/>
          </p:nvPr>
        </p:nvSpPr>
        <p:spPr>
          <a:xfrm>
            <a:off x="838200" y="2286000"/>
            <a:ext cx="8153400" cy="4343400"/>
          </a:xfrm>
        </p:spPr>
        <p:txBody>
          <a:bodyPr/>
          <a:lstStyle/>
          <a:p>
            <a:pPr eaLnBrk="1" hangingPunct="1">
              <a:lnSpc>
                <a:spcPct val="80000"/>
              </a:lnSpc>
            </a:pPr>
            <a:endParaRPr lang="en-US" dirty="0">
              <a:solidFill>
                <a:srgbClr val="FF0000"/>
              </a:solidFill>
            </a:endParaRPr>
          </a:p>
          <a:p>
            <a:pPr eaLnBrk="1" hangingPunct="1">
              <a:lnSpc>
                <a:spcPct val="80000"/>
              </a:lnSpc>
            </a:pPr>
            <a:r>
              <a:rPr lang="en-US" dirty="0"/>
              <a:t>SSA must provide services in any FO/DO. Any administrative advantage a given DO might gain or lose is NOT a factor to be considered in resolving jurisdictional issues. The individual's own preference and convenience are controlling. SSA may not discourage the person from contacting the nonresident office if they so prefer. POMS GN 00904.064 (A). </a:t>
            </a:r>
          </a:p>
          <a:p>
            <a:pPr eaLnBrk="1" hangingPunct="1">
              <a:lnSpc>
                <a:spcPct val="90000"/>
              </a:lnSpc>
              <a:buClr>
                <a:srgbClr val="000000"/>
              </a:buClr>
              <a:buFont typeface="Wingdings" panose="05000000000000000000" pitchFamily="2" charset="2"/>
              <a:buNone/>
            </a:pPr>
            <a:endParaRPr lang="en-US" altLang="en-US" sz="2400" dirty="0"/>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733634"/>
                                        </p:tgtEl>
                                        <p:attrNameLst>
                                          <p:attrName>style.visibility</p:attrName>
                                        </p:attrNameLst>
                                      </p:cBhvr>
                                      <p:to>
                                        <p:strVal val="visible"/>
                                      </p:to>
                                    </p:set>
                                    <p:animEffect transition="in" filter="blinds(horizontal)">
                                      <p:cBhvr>
                                        <p:cTn id="7" dur="500"/>
                                        <p:tgtEl>
                                          <p:spTgt spid="1733634"/>
                                        </p:tgtEl>
                                      </p:cBhvr>
                                    </p:animEffect>
                                  </p:childTnLst>
                                </p:cTn>
                              </p:par>
                            </p:childTnLst>
                          </p:cTn>
                        </p:par>
                        <p:par>
                          <p:cTn id="8" fill="hold">
                            <p:stCondLst>
                              <p:cond delay="500"/>
                            </p:stCondLst>
                            <p:childTnLst>
                              <p:par>
                                <p:cTn id="9" presetID="9" presetClass="entr" presetSubtype="0" fill="hold" grpId="0" nodeType="afterEffect">
                                  <p:stCondLst>
                                    <p:cond delay="1000"/>
                                  </p:stCondLst>
                                  <p:childTnLst>
                                    <p:set>
                                      <p:cBhvr>
                                        <p:cTn id="10" dur="1" fill="hold">
                                          <p:stCondLst>
                                            <p:cond delay="0"/>
                                          </p:stCondLst>
                                        </p:cTn>
                                        <p:tgtEl>
                                          <p:spTgt spid="1733635">
                                            <p:txEl>
                                              <p:pRg st="1" end="1"/>
                                            </p:txEl>
                                          </p:spTgt>
                                        </p:tgtEl>
                                        <p:attrNameLst>
                                          <p:attrName>style.visibility</p:attrName>
                                        </p:attrNameLst>
                                      </p:cBhvr>
                                      <p:to>
                                        <p:strVal val="visible"/>
                                      </p:to>
                                    </p:set>
                                    <p:animEffect transition="in" filter="dissolve">
                                      <p:cBhvr>
                                        <p:cTn id="11" dur="500"/>
                                        <p:tgtEl>
                                          <p:spTgt spid="17336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3634" grpId="0" animBg="1" autoUpdateAnimBg="0"/>
      <p:bldP spid="1733635" grpId="0" build="p" bldLvl="3" autoUpdateAnimBg="0" advAuto="100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a:extLst>
              <a:ext uri="{FF2B5EF4-FFF2-40B4-BE49-F238E27FC236}">
                <a16:creationId xmlns:a16="http://schemas.microsoft.com/office/drawing/2014/main" id="{E9B6E82A-F76F-4096-9314-90BF30339EBF}"/>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Work</a:t>
            </a:r>
            <a:br>
              <a:rPr lang="en-US" altLang="en-US" sz="4000" b="1" dirty="0"/>
            </a:br>
            <a:r>
              <a:rPr lang="en-US" altLang="en-US" sz="4000" b="1" dirty="0"/>
              <a:t>Income Deductions - SSI</a:t>
            </a:r>
          </a:p>
        </p:txBody>
      </p:sp>
      <p:sp>
        <p:nvSpPr>
          <p:cNvPr id="51203" name="Rectangle 3">
            <a:extLst>
              <a:ext uri="{FF2B5EF4-FFF2-40B4-BE49-F238E27FC236}">
                <a16:creationId xmlns:a16="http://schemas.microsoft.com/office/drawing/2014/main" id="{8C2C98A2-7965-4974-AF2E-28BDB57B0536}"/>
              </a:ext>
            </a:extLst>
          </p:cNvPr>
          <p:cNvSpPr>
            <a:spLocks noGrp="1" noChangeArrowheads="1"/>
          </p:cNvSpPr>
          <p:nvPr>
            <p:ph idx="1"/>
          </p:nvPr>
        </p:nvSpPr>
        <p:spPr/>
        <p:txBody>
          <a:bodyPr/>
          <a:lstStyle/>
          <a:p>
            <a:pPr eaLnBrk="1" hangingPunct="1">
              <a:lnSpc>
                <a:spcPct val="90000"/>
              </a:lnSpc>
              <a:spcAft>
                <a:spcPct val="20000"/>
              </a:spcAft>
            </a:pPr>
            <a:r>
              <a:rPr lang="en-US" altLang="en-US" dirty="0"/>
              <a:t>Impairment Related Work Expenses (IRWEs) </a:t>
            </a:r>
            <a:r>
              <a:rPr lang="en-US" altLang="en-US" dirty="0">
                <a:hlinkClick r:id="rId2"/>
              </a:rPr>
              <a:t>20 CFR 416.1112</a:t>
            </a:r>
            <a:endParaRPr lang="en-US" altLang="en-US" dirty="0"/>
          </a:p>
          <a:p>
            <a:pPr eaLnBrk="1" hangingPunct="1">
              <a:lnSpc>
                <a:spcPct val="90000"/>
              </a:lnSpc>
              <a:spcAft>
                <a:spcPct val="20000"/>
              </a:spcAft>
            </a:pPr>
            <a:r>
              <a:rPr lang="en-US" altLang="en-US" dirty="0"/>
              <a:t>Income set aside in an SSA approved Plan to Achieve Self Support (PASS) </a:t>
            </a:r>
            <a:r>
              <a:rPr lang="en-US" altLang="en-US" dirty="0">
                <a:hlinkClick r:id="rId2"/>
              </a:rPr>
              <a:t>20 CFR 416.1112(c)(9)</a:t>
            </a:r>
            <a:endParaRPr lang="en-US" altLang="en-US" dirty="0"/>
          </a:p>
          <a:p>
            <a:pPr eaLnBrk="1" hangingPunct="1">
              <a:lnSpc>
                <a:spcPct val="90000"/>
              </a:lnSpc>
              <a:spcAft>
                <a:spcPct val="20000"/>
              </a:spcAft>
            </a:pPr>
            <a:r>
              <a:rPr lang="en-US" altLang="en-US" dirty="0"/>
              <a:t>Blind Work Expenses for those eligible on the basis of blindness. </a:t>
            </a:r>
            <a:r>
              <a:rPr lang="en-US" altLang="en-US" dirty="0">
                <a:hlinkClick r:id="rId2"/>
              </a:rPr>
              <a:t>20 CFR 416.1112(c)(8)</a:t>
            </a:r>
            <a:endParaRPr lang="en-US" altLang="en-US" dirty="0"/>
          </a:p>
          <a:p>
            <a:pPr eaLnBrk="1" hangingPunct="1">
              <a:lnSpc>
                <a:spcPct val="90000"/>
              </a:lnSpc>
              <a:spcAft>
                <a:spcPct val="20000"/>
              </a:spcAft>
            </a:pPr>
            <a:r>
              <a:rPr lang="en-US" altLang="en-US" dirty="0"/>
              <a:t>Red Book at </a:t>
            </a:r>
            <a:r>
              <a:rPr lang="en-US" altLang="en-US" dirty="0">
                <a:hlinkClick r:id="rId3"/>
              </a:rPr>
              <a:t>https://www.ssa.gov/redbook/</a:t>
            </a:r>
            <a:r>
              <a:rPr lang="en-US" altLang="en-US" dirty="0"/>
              <a:t> </a:t>
            </a:r>
          </a:p>
          <a:p>
            <a:pPr eaLnBrk="1" hangingPunct="1">
              <a:lnSpc>
                <a:spcPct val="90000"/>
              </a:lnSpc>
            </a:pPr>
            <a:endParaRPr lang="en-US" altLang="en-US" dirty="0"/>
          </a:p>
          <a:p>
            <a:pPr eaLnBrk="1" hangingPunct="1">
              <a:lnSpc>
                <a:spcPct val="90000"/>
              </a:lnSpc>
              <a:buFont typeface="Wingdings" panose="05000000000000000000" pitchFamily="2" charset="2"/>
              <a:buNone/>
            </a:pPr>
            <a:endParaRPr lang="en-US" altLang="en-US" dirty="0"/>
          </a:p>
        </p:txBody>
      </p:sp>
      <p:sp>
        <p:nvSpPr>
          <p:cNvPr id="51204" name="Slide Number Placeholder 4">
            <a:extLst>
              <a:ext uri="{FF2B5EF4-FFF2-40B4-BE49-F238E27FC236}">
                <a16:creationId xmlns:a16="http://schemas.microsoft.com/office/drawing/2014/main" id="{1B5D9F7E-09A3-44E7-9C41-C646EA1DEB46}"/>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1D20A0D2-9939-4BBF-B83F-6D179C6EC333}" type="slidenum">
              <a:rPr lang="en-US" altLang="en-US" sz="1400">
                <a:latin typeface="Tahoma" panose="020B0604030504040204" pitchFamily="34" charset="0"/>
              </a:rPr>
              <a:pPr>
                <a:spcBef>
                  <a:spcPct val="0"/>
                </a:spcBef>
                <a:buClrTx/>
                <a:buFontTx/>
                <a:buNone/>
              </a:pPr>
              <a:t>40</a:t>
            </a:fld>
            <a:endParaRPr lang="en-US" altLang="en-US" sz="1400" dirty="0">
              <a:latin typeface="Tahoma" panose="020B0604030504040204" pitchFamily="34" charset="0"/>
            </a:endParaRPr>
          </a:p>
        </p:txBody>
      </p:sp>
    </p:spTree>
  </p:cSld>
  <p:clrMapOvr>
    <a:masterClrMapping/>
  </p:clrMapOvr>
  <p:transition advClick="0">
    <p:sndAc>
      <p:endSnd/>
    </p:sndAc>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a:extLst>
              <a:ext uri="{FF2B5EF4-FFF2-40B4-BE49-F238E27FC236}">
                <a16:creationId xmlns:a16="http://schemas.microsoft.com/office/drawing/2014/main" id="{8D6B5989-1BDE-44CD-A36C-BD6DA7DE051D}"/>
              </a:ext>
            </a:extLst>
          </p:cNvPr>
          <p:cNvSpPr>
            <a:spLocks noGrp="1" noChangeArrowheads="1"/>
          </p:cNvSpPr>
          <p:nvPr>
            <p:ph type="title"/>
          </p:nvPr>
        </p:nvSpPr>
        <p:spPr>
          <a:xfrm>
            <a:off x="762000" y="457200"/>
            <a:ext cx="7924800" cy="1143000"/>
          </a:xfrm>
        </p:spPr>
        <p:txBody>
          <a:bodyPr/>
          <a:lstStyle/>
          <a:p>
            <a:pPr algn="ctr" eaLnBrk="1" fontAlgn="auto" hangingPunct="1">
              <a:spcAft>
                <a:spcPts val="0"/>
              </a:spcAft>
              <a:defRPr/>
            </a:pPr>
            <a:r>
              <a:rPr lang="en-US" altLang="en-US" sz="4000" b="1" dirty="0"/>
              <a:t>Resources </a:t>
            </a:r>
          </a:p>
        </p:txBody>
      </p:sp>
      <p:sp>
        <p:nvSpPr>
          <p:cNvPr id="52227" name="Rectangle 3">
            <a:extLst>
              <a:ext uri="{FF2B5EF4-FFF2-40B4-BE49-F238E27FC236}">
                <a16:creationId xmlns:a16="http://schemas.microsoft.com/office/drawing/2014/main" id="{E420331E-38E0-46FC-A9BF-A1FAC52BB64D}"/>
              </a:ext>
            </a:extLst>
          </p:cNvPr>
          <p:cNvSpPr>
            <a:spLocks noGrp="1" noChangeArrowheads="1"/>
          </p:cNvSpPr>
          <p:nvPr>
            <p:ph idx="1"/>
          </p:nvPr>
        </p:nvSpPr>
        <p:spPr>
          <a:xfrm>
            <a:off x="754064" y="2438400"/>
            <a:ext cx="7853362" cy="4191000"/>
          </a:xfrm>
        </p:spPr>
        <p:txBody>
          <a:bodyPr/>
          <a:lstStyle/>
          <a:p>
            <a:pPr eaLnBrk="1" hangingPunct="1">
              <a:lnSpc>
                <a:spcPct val="90000"/>
              </a:lnSpc>
              <a:spcAft>
                <a:spcPct val="20000"/>
              </a:spcAft>
            </a:pPr>
            <a:r>
              <a:rPr lang="en-US" altLang="en-US" sz="2800" dirty="0"/>
              <a:t>A resource is cash on hand, other personal property, or real property that an individual:</a:t>
            </a:r>
          </a:p>
          <a:p>
            <a:pPr lvl="1" eaLnBrk="1" hangingPunct="1">
              <a:lnSpc>
                <a:spcPct val="90000"/>
              </a:lnSpc>
              <a:spcAft>
                <a:spcPct val="20000"/>
              </a:spcAft>
            </a:pPr>
            <a:r>
              <a:rPr lang="en-US" altLang="en-US" sz="2800" dirty="0"/>
              <a:t>owns or has an ownership interest in;</a:t>
            </a:r>
          </a:p>
          <a:p>
            <a:pPr lvl="1" eaLnBrk="1" hangingPunct="1">
              <a:lnSpc>
                <a:spcPct val="90000"/>
              </a:lnSpc>
              <a:spcAft>
                <a:spcPct val="20000"/>
              </a:spcAft>
            </a:pPr>
            <a:r>
              <a:rPr lang="en-US" altLang="en-US" sz="2800" dirty="0"/>
              <a:t>has the legal right to dispose of and convert to cash; and</a:t>
            </a:r>
          </a:p>
          <a:p>
            <a:pPr lvl="1" eaLnBrk="1" hangingPunct="1">
              <a:lnSpc>
                <a:spcPct val="90000"/>
              </a:lnSpc>
              <a:spcAft>
                <a:spcPct val="20000"/>
              </a:spcAft>
            </a:pPr>
            <a:r>
              <a:rPr lang="en-US" altLang="en-US" sz="2800" dirty="0"/>
              <a:t>is not legally restricted from using for support</a:t>
            </a:r>
          </a:p>
          <a:p>
            <a:pPr eaLnBrk="1" hangingPunct="1">
              <a:lnSpc>
                <a:spcPct val="90000"/>
              </a:lnSpc>
              <a:spcAft>
                <a:spcPct val="20000"/>
              </a:spcAft>
            </a:pPr>
            <a:r>
              <a:rPr lang="en-US" altLang="en-US" sz="2800" dirty="0"/>
              <a:t>Income remaining after the month received becomes a resource.  </a:t>
            </a:r>
            <a:r>
              <a:rPr lang="en-US" altLang="en-US" sz="2800" dirty="0">
                <a:hlinkClick r:id="rId3"/>
              </a:rPr>
              <a:t>20 C.F.R. 416.1201</a:t>
            </a:r>
            <a:endParaRPr lang="en-US" altLang="en-US" sz="2800" dirty="0"/>
          </a:p>
        </p:txBody>
      </p:sp>
      <p:sp>
        <p:nvSpPr>
          <p:cNvPr id="52228" name="Slide Number Placeholder 4">
            <a:extLst>
              <a:ext uri="{FF2B5EF4-FFF2-40B4-BE49-F238E27FC236}">
                <a16:creationId xmlns:a16="http://schemas.microsoft.com/office/drawing/2014/main" id="{BDAD53CC-CE26-4F99-9320-843EF55668BD}"/>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044E2F3C-C61D-4A50-BED0-9BEB4179F5A6}" type="slidenum">
              <a:rPr lang="en-US" altLang="en-US" sz="1400">
                <a:latin typeface="Tahoma" panose="020B0604030504040204" pitchFamily="34" charset="0"/>
              </a:rPr>
              <a:pPr>
                <a:spcBef>
                  <a:spcPct val="0"/>
                </a:spcBef>
                <a:buClrTx/>
                <a:buFontTx/>
                <a:buNone/>
              </a:pPr>
              <a:t>41</a:t>
            </a:fld>
            <a:endParaRPr lang="en-US" altLang="en-US" sz="1400" dirty="0">
              <a:latin typeface="Tahoma" panose="020B0604030504040204" pitchFamily="34" charset="0"/>
            </a:endParaRPr>
          </a:p>
        </p:txBody>
      </p:sp>
    </p:spTree>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a:extLst>
              <a:ext uri="{FF2B5EF4-FFF2-40B4-BE49-F238E27FC236}">
                <a16:creationId xmlns:a16="http://schemas.microsoft.com/office/drawing/2014/main" id="{83009602-66A9-4413-BDFD-8FA2EBCBFCD7}"/>
              </a:ext>
            </a:extLst>
          </p:cNvPr>
          <p:cNvSpPr>
            <a:spLocks noGrp="1" noChangeArrowheads="1"/>
          </p:cNvSpPr>
          <p:nvPr>
            <p:ph type="title"/>
          </p:nvPr>
        </p:nvSpPr>
        <p:spPr>
          <a:xfrm>
            <a:off x="1150938" y="506413"/>
            <a:ext cx="7793037" cy="1073150"/>
          </a:xfrm>
        </p:spPr>
        <p:txBody>
          <a:bodyPr/>
          <a:lstStyle/>
          <a:p>
            <a:pPr algn="ctr" eaLnBrk="1" fontAlgn="auto" hangingPunct="1">
              <a:spcAft>
                <a:spcPts val="0"/>
              </a:spcAft>
              <a:defRPr/>
            </a:pPr>
            <a:r>
              <a:rPr lang="en-US" altLang="en-US" sz="4000" b="1" dirty="0"/>
              <a:t>Excluded Resources</a:t>
            </a:r>
          </a:p>
        </p:txBody>
      </p:sp>
      <p:sp>
        <p:nvSpPr>
          <p:cNvPr id="54275" name="Rectangle 3">
            <a:extLst>
              <a:ext uri="{FF2B5EF4-FFF2-40B4-BE49-F238E27FC236}">
                <a16:creationId xmlns:a16="http://schemas.microsoft.com/office/drawing/2014/main" id="{97550B73-C61B-42D4-A9F6-5FBA97A63B25}"/>
              </a:ext>
            </a:extLst>
          </p:cNvPr>
          <p:cNvSpPr>
            <a:spLocks noGrp="1" noChangeArrowheads="1"/>
          </p:cNvSpPr>
          <p:nvPr>
            <p:ph idx="1"/>
          </p:nvPr>
        </p:nvSpPr>
        <p:spPr>
          <a:xfrm>
            <a:off x="838200" y="2133600"/>
            <a:ext cx="8305800" cy="3962400"/>
          </a:xfrm>
        </p:spPr>
        <p:txBody>
          <a:bodyPr/>
          <a:lstStyle/>
          <a:p>
            <a:pPr eaLnBrk="1" hangingPunct="1">
              <a:lnSpc>
                <a:spcPct val="90000"/>
              </a:lnSpc>
              <a:buFont typeface="Wingdings" panose="05000000000000000000" pitchFamily="2" charset="2"/>
              <a:buNone/>
            </a:pPr>
            <a:endParaRPr lang="en-US" altLang="en-US" dirty="0"/>
          </a:p>
          <a:p>
            <a:pPr eaLnBrk="1" hangingPunct="1">
              <a:lnSpc>
                <a:spcPct val="90000"/>
              </a:lnSpc>
            </a:pPr>
            <a:r>
              <a:rPr lang="en-US" altLang="en-US" sz="3200" dirty="0"/>
              <a:t>The home that the individual lives in.</a:t>
            </a:r>
          </a:p>
          <a:p>
            <a:pPr eaLnBrk="1" hangingPunct="1">
              <a:lnSpc>
                <a:spcPct val="90000"/>
              </a:lnSpc>
            </a:pPr>
            <a:r>
              <a:rPr lang="en-US" altLang="en-US" sz="3200" dirty="0"/>
              <a:t>Household goods and personal effects.</a:t>
            </a:r>
          </a:p>
          <a:p>
            <a:pPr eaLnBrk="1" hangingPunct="1">
              <a:lnSpc>
                <a:spcPct val="90000"/>
              </a:lnSpc>
            </a:pPr>
            <a:r>
              <a:rPr lang="en-US" altLang="en-US" sz="3200" dirty="0"/>
              <a:t>An automobile of any value if used for work or medical appointments/services.</a:t>
            </a:r>
          </a:p>
          <a:p>
            <a:pPr eaLnBrk="1" hangingPunct="1">
              <a:lnSpc>
                <a:spcPct val="90000"/>
              </a:lnSpc>
            </a:pPr>
            <a:r>
              <a:rPr lang="en-US" altLang="en-US" sz="3200" dirty="0"/>
              <a:t>Retroactive SSI/SSDI for 9 months.</a:t>
            </a:r>
          </a:p>
          <a:p>
            <a:pPr eaLnBrk="1" hangingPunct="1">
              <a:lnSpc>
                <a:spcPct val="90000"/>
              </a:lnSpc>
            </a:pPr>
            <a:r>
              <a:rPr lang="en-US" altLang="en-US" sz="3200" dirty="0"/>
              <a:t>Earned Income Tax Credit for 9 mos.</a:t>
            </a:r>
          </a:p>
          <a:p>
            <a:pPr eaLnBrk="1" hangingPunct="1">
              <a:lnSpc>
                <a:spcPct val="90000"/>
              </a:lnSpc>
            </a:pPr>
            <a:r>
              <a:rPr lang="en-US" altLang="en-US" sz="3200" dirty="0"/>
              <a:t>Federal tax refunds and advanced tax credits for 12 months</a:t>
            </a:r>
          </a:p>
        </p:txBody>
      </p:sp>
      <p:sp>
        <p:nvSpPr>
          <p:cNvPr id="54276" name="Slide Number Placeholder 4">
            <a:extLst>
              <a:ext uri="{FF2B5EF4-FFF2-40B4-BE49-F238E27FC236}">
                <a16:creationId xmlns:a16="http://schemas.microsoft.com/office/drawing/2014/main" id="{449A0670-EF07-40DF-A345-30C2DB3D735E}"/>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96BFCD7F-D7EF-48BA-8897-D60C56855F91}" type="slidenum">
              <a:rPr lang="en-US" altLang="en-US" sz="1400">
                <a:latin typeface="Tahoma" panose="020B0604030504040204" pitchFamily="34" charset="0"/>
              </a:rPr>
              <a:pPr>
                <a:spcBef>
                  <a:spcPct val="0"/>
                </a:spcBef>
                <a:buClrTx/>
                <a:buFontTx/>
                <a:buNone/>
              </a:pPr>
              <a:t>42</a:t>
            </a:fld>
            <a:endParaRPr lang="en-US" altLang="en-US" sz="1400" dirty="0">
              <a:latin typeface="Tahoma" panose="020B0604030504040204" pitchFamily="34" charset="0"/>
            </a:endParaRPr>
          </a:p>
        </p:txBody>
      </p:sp>
    </p:spTree>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a:extLst>
              <a:ext uri="{FF2B5EF4-FFF2-40B4-BE49-F238E27FC236}">
                <a16:creationId xmlns:a16="http://schemas.microsoft.com/office/drawing/2014/main" id="{202E5942-5B07-4E81-90F0-B1DAB662F0DD}"/>
              </a:ext>
            </a:extLst>
          </p:cNvPr>
          <p:cNvSpPr>
            <a:spLocks noGrp="1" noChangeArrowheads="1"/>
          </p:cNvSpPr>
          <p:nvPr>
            <p:ph type="title"/>
          </p:nvPr>
        </p:nvSpPr>
        <p:spPr>
          <a:xfrm>
            <a:off x="685800" y="762000"/>
            <a:ext cx="7924800" cy="914400"/>
          </a:xfrm>
        </p:spPr>
        <p:txBody>
          <a:bodyPr/>
          <a:lstStyle/>
          <a:p>
            <a:pPr algn="ctr" eaLnBrk="1" fontAlgn="auto" hangingPunct="1">
              <a:spcAft>
                <a:spcPts val="0"/>
              </a:spcAft>
              <a:defRPr/>
            </a:pPr>
            <a:r>
              <a:rPr lang="en-US" altLang="en-US" sz="4000" b="1" dirty="0"/>
              <a:t>Excluded Resources (cont’d)</a:t>
            </a:r>
          </a:p>
        </p:txBody>
      </p:sp>
      <p:sp>
        <p:nvSpPr>
          <p:cNvPr id="56323" name="Rectangle 3">
            <a:extLst>
              <a:ext uri="{FF2B5EF4-FFF2-40B4-BE49-F238E27FC236}">
                <a16:creationId xmlns:a16="http://schemas.microsoft.com/office/drawing/2014/main" id="{1DCAAC5C-7712-485F-9BC1-355574C3ACD3}"/>
              </a:ext>
            </a:extLst>
          </p:cNvPr>
          <p:cNvSpPr>
            <a:spLocks noGrp="1" noChangeArrowheads="1"/>
          </p:cNvSpPr>
          <p:nvPr>
            <p:ph idx="1"/>
          </p:nvPr>
        </p:nvSpPr>
        <p:spPr/>
        <p:txBody>
          <a:bodyPr/>
          <a:lstStyle/>
          <a:p>
            <a:pPr eaLnBrk="1" hangingPunct="1">
              <a:lnSpc>
                <a:spcPct val="90000"/>
              </a:lnSpc>
            </a:pPr>
            <a:r>
              <a:rPr lang="en-US" altLang="en-US" dirty="0"/>
              <a:t>PASS protected income and resources</a:t>
            </a:r>
          </a:p>
          <a:p>
            <a:pPr eaLnBrk="1" hangingPunct="1">
              <a:lnSpc>
                <a:spcPct val="90000"/>
              </a:lnSpc>
            </a:pPr>
            <a:r>
              <a:rPr lang="en-US" altLang="en-US" dirty="0"/>
              <a:t>Income producing property (PESS) (limited to $6000)</a:t>
            </a:r>
          </a:p>
          <a:p>
            <a:pPr eaLnBrk="1" hangingPunct="1">
              <a:lnSpc>
                <a:spcPct val="90000"/>
              </a:lnSpc>
            </a:pPr>
            <a:r>
              <a:rPr lang="en-US" altLang="en-US" dirty="0"/>
              <a:t>Life insurance (face value up to $1500)</a:t>
            </a:r>
          </a:p>
          <a:p>
            <a:pPr eaLnBrk="1" hangingPunct="1">
              <a:lnSpc>
                <a:spcPct val="90000"/>
              </a:lnSpc>
            </a:pPr>
            <a:r>
              <a:rPr lang="en-US" altLang="en-US" dirty="0"/>
              <a:t>Burial funds (up to $1500) </a:t>
            </a:r>
          </a:p>
          <a:p>
            <a:pPr eaLnBrk="1" hangingPunct="1">
              <a:lnSpc>
                <a:spcPct val="90000"/>
              </a:lnSpc>
            </a:pPr>
            <a:r>
              <a:rPr lang="en-US" altLang="en-US" dirty="0"/>
              <a:t>Burial spaces (unlimited value)</a:t>
            </a:r>
          </a:p>
          <a:p>
            <a:pPr eaLnBrk="1" hangingPunct="1">
              <a:lnSpc>
                <a:spcPct val="90000"/>
              </a:lnSpc>
            </a:pPr>
            <a:r>
              <a:rPr lang="en-US" altLang="en-US" dirty="0"/>
              <a:t>State and local government relocation assistance for 9 months</a:t>
            </a:r>
          </a:p>
          <a:p>
            <a:pPr eaLnBrk="1" hangingPunct="1">
              <a:lnSpc>
                <a:spcPct val="90000"/>
              </a:lnSpc>
            </a:pPr>
            <a:r>
              <a:rPr lang="en-US" altLang="en-US" dirty="0"/>
              <a:t>Federal student aid, including work-study.</a:t>
            </a:r>
          </a:p>
          <a:p>
            <a:pPr eaLnBrk="1" hangingPunct="1">
              <a:lnSpc>
                <a:spcPct val="90000"/>
              </a:lnSpc>
            </a:pPr>
            <a:endParaRPr lang="en-US" altLang="en-US" sz="3200" dirty="0"/>
          </a:p>
          <a:p>
            <a:pPr eaLnBrk="1" hangingPunct="1">
              <a:lnSpc>
                <a:spcPct val="90000"/>
              </a:lnSpc>
            </a:pPr>
            <a:endParaRPr lang="en-US" altLang="en-US" dirty="0"/>
          </a:p>
        </p:txBody>
      </p:sp>
      <p:sp>
        <p:nvSpPr>
          <p:cNvPr id="56324" name="Slide Number Placeholder 4">
            <a:extLst>
              <a:ext uri="{FF2B5EF4-FFF2-40B4-BE49-F238E27FC236}">
                <a16:creationId xmlns:a16="http://schemas.microsoft.com/office/drawing/2014/main" id="{34D235A9-0AFF-4004-9400-E87E1DBCE909}"/>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256A98D4-0DC2-46DF-9AB4-BD282A88F130}" type="slidenum">
              <a:rPr lang="en-US" altLang="en-US" sz="1400">
                <a:latin typeface="Tahoma" panose="020B0604030504040204" pitchFamily="34" charset="0"/>
              </a:rPr>
              <a:pPr>
                <a:spcBef>
                  <a:spcPct val="0"/>
                </a:spcBef>
                <a:buClrTx/>
                <a:buFontTx/>
                <a:buNone/>
              </a:pPr>
              <a:t>43</a:t>
            </a:fld>
            <a:endParaRPr lang="en-US" altLang="en-US" sz="1400" dirty="0">
              <a:latin typeface="Tahoma" panose="020B0604030504040204" pitchFamily="34" charset="0"/>
            </a:endParaRPr>
          </a:p>
        </p:txBody>
      </p:sp>
    </p:spTree>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2">
            <a:extLst>
              <a:ext uri="{FF2B5EF4-FFF2-40B4-BE49-F238E27FC236}">
                <a16:creationId xmlns:a16="http://schemas.microsoft.com/office/drawing/2014/main" id="{7306ED9A-81AF-4791-859D-964CA876517D}"/>
              </a:ext>
            </a:extLst>
          </p:cNvPr>
          <p:cNvSpPr>
            <a:spLocks noGrp="1" noChangeArrowheads="1"/>
          </p:cNvSpPr>
          <p:nvPr>
            <p:ph type="title"/>
          </p:nvPr>
        </p:nvSpPr>
        <p:spPr>
          <a:xfrm>
            <a:off x="1150938" y="214313"/>
            <a:ext cx="7793037" cy="1266825"/>
          </a:xfrm>
        </p:spPr>
        <p:txBody>
          <a:bodyPr/>
          <a:lstStyle/>
          <a:p>
            <a:pPr algn="ctr" eaLnBrk="1" fontAlgn="auto" hangingPunct="1">
              <a:spcAft>
                <a:spcPts val="0"/>
              </a:spcAft>
              <a:defRPr/>
            </a:pPr>
            <a:r>
              <a:rPr lang="en-US" altLang="en-US" sz="4000" b="1" dirty="0"/>
              <a:t>Transfer Of Assets</a:t>
            </a:r>
          </a:p>
        </p:txBody>
      </p:sp>
      <p:sp>
        <p:nvSpPr>
          <p:cNvPr id="58371" name="Rectangle 3">
            <a:extLst>
              <a:ext uri="{FF2B5EF4-FFF2-40B4-BE49-F238E27FC236}">
                <a16:creationId xmlns:a16="http://schemas.microsoft.com/office/drawing/2014/main" id="{03204497-741A-4C7F-A3BD-8AA872D6AD35}"/>
              </a:ext>
            </a:extLst>
          </p:cNvPr>
          <p:cNvSpPr>
            <a:spLocks noGrp="1" noChangeArrowheads="1"/>
          </p:cNvSpPr>
          <p:nvPr>
            <p:ph idx="1"/>
          </p:nvPr>
        </p:nvSpPr>
        <p:spPr/>
        <p:txBody>
          <a:bodyPr/>
          <a:lstStyle/>
          <a:p>
            <a:pPr eaLnBrk="1" hangingPunct="1"/>
            <a:r>
              <a:rPr lang="en-US" altLang="en-US" sz="3200" dirty="0"/>
              <a:t>Any resource that is transferred for less than fair market value will result in a “transfer of assets penalty” causing ineligibility for a </a:t>
            </a:r>
            <a:r>
              <a:rPr lang="en-US" altLang="en-US" sz="3200" b="1" dirty="0"/>
              <a:t>maximum of 36 months</a:t>
            </a:r>
            <a:r>
              <a:rPr lang="en-US" altLang="en-US" sz="3200" dirty="0"/>
              <a:t>.  </a:t>
            </a:r>
            <a:r>
              <a:rPr lang="en-US" altLang="en-US" sz="3200" dirty="0">
                <a:hlinkClick r:id="rId3"/>
              </a:rPr>
              <a:t>20 C.F.R. 416.1246</a:t>
            </a:r>
            <a:r>
              <a:rPr lang="en-US" altLang="en-US" sz="3200" dirty="0"/>
              <a:t>, </a:t>
            </a:r>
            <a:r>
              <a:rPr lang="en-US" sz="3200" dirty="0">
                <a:hlinkClick r:id="rId4"/>
              </a:rPr>
              <a:t>SI 01150.001 What is a Resource Transfer</a:t>
            </a:r>
            <a:endParaRPr lang="en-US" sz="3200" dirty="0"/>
          </a:p>
          <a:p>
            <a:pPr eaLnBrk="1" hangingPunct="1"/>
            <a:endParaRPr lang="en-US" altLang="en-US" sz="3200" dirty="0"/>
          </a:p>
        </p:txBody>
      </p:sp>
      <p:sp>
        <p:nvSpPr>
          <p:cNvPr id="58372" name="Slide Number Placeholder 4">
            <a:extLst>
              <a:ext uri="{FF2B5EF4-FFF2-40B4-BE49-F238E27FC236}">
                <a16:creationId xmlns:a16="http://schemas.microsoft.com/office/drawing/2014/main" id="{3B4EF485-D8ED-4A4F-913F-6E2CD7191C84}"/>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6D68659A-2FCE-4218-8D43-BA5BAAFDA0DA}" type="slidenum">
              <a:rPr lang="en-US" altLang="en-US" sz="1400">
                <a:latin typeface="Tahoma" panose="020B0604030504040204" pitchFamily="34" charset="0"/>
              </a:rPr>
              <a:pPr>
                <a:spcBef>
                  <a:spcPct val="0"/>
                </a:spcBef>
                <a:buClrTx/>
                <a:buFontTx/>
                <a:buNone/>
              </a:pPr>
              <a:t>44</a:t>
            </a:fld>
            <a:endParaRPr lang="en-US" altLang="en-US" sz="1400" dirty="0">
              <a:latin typeface="Tahoma" panose="020B0604030504040204" pitchFamily="34" charset="0"/>
            </a:endParaRPr>
          </a:p>
        </p:txBody>
      </p:sp>
    </p:spTree>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a:extLst>
              <a:ext uri="{FF2B5EF4-FFF2-40B4-BE49-F238E27FC236}">
                <a16:creationId xmlns:a16="http://schemas.microsoft.com/office/drawing/2014/main" id="{7CABE490-8255-497C-A639-C3BD2F5DD22C}"/>
              </a:ext>
            </a:extLst>
          </p:cNvPr>
          <p:cNvSpPr>
            <a:spLocks noGrp="1" noChangeArrowheads="1"/>
          </p:cNvSpPr>
          <p:nvPr>
            <p:ph type="title"/>
          </p:nvPr>
        </p:nvSpPr>
        <p:spPr>
          <a:xfrm>
            <a:off x="838200" y="381000"/>
            <a:ext cx="7877175" cy="1143000"/>
          </a:xfrm>
        </p:spPr>
        <p:txBody>
          <a:bodyPr/>
          <a:lstStyle/>
          <a:p>
            <a:pPr algn="ctr" eaLnBrk="1" fontAlgn="auto" hangingPunct="1">
              <a:spcAft>
                <a:spcPts val="0"/>
              </a:spcAft>
              <a:defRPr/>
            </a:pPr>
            <a:br>
              <a:rPr lang="en-US" altLang="en-US" sz="4000" b="1" dirty="0"/>
            </a:br>
            <a:r>
              <a:rPr lang="en-US" altLang="en-US" sz="4000" dirty="0"/>
              <a:t>Definition of Disability (Adults) – SSI and SSDI</a:t>
            </a:r>
            <a:endParaRPr lang="en-US" altLang="en-US" sz="4000" b="1" dirty="0"/>
          </a:p>
        </p:txBody>
      </p:sp>
      <p:sp>
        <p:nvSpPr>
          <p:cNvPr id="72707" name="Rectangle 3">
            <a:extLst>
              <a:ext uri="{FF2B5EF4-FFF2-40B4-BE49-F238E27FC236}">
                <a16:creationId xmlns:a16="http://schemas.microsoft.com/office/drawing/2014/main" id="{64F9F137-5C74-4EF4-8D4F-70D313FCD414}"/>
              </a:ext>
            </a:extLst>
          </p:cNvPr>
          <p:cNvSpPr>
            <a:spLocks noGrp="1" noChangeArrowheads="1"/>
          </p:cNvSpPr>
          <p:nvPr>
            <p:ph idx="1"/>
          </p:nvPr>
        </p:nvSpPr>
        <p:spPr/>
        <p:txBody>
          <a:bodyPr/>
          <a:lstStyle/>
          <a:p>
            <a:pPr eaLnBrk="1" hangingPunct="1"/>
            <a:r>
              <a:rPr lang="en-US" altLang="en-US" dirty="0"/>
              <a:t>The  inability to engage in any substantial gainful activity (SGA) by reason of medically determinable physical and/or mental impairment(s) which can be expected to last for a continuous period of not less than 12 months or result in death. </a:t>
            </a:r>
          </a:p>
          <a:p>
            <a:pPr marL="0" indent="0" eaLnBrk="1" hangingPunct="1">
              <a:buNone/>
            </a:pPr>
            <a:r>
              <a:rPr lang="en-US" dirty="0">
                <a:hlinkClick r:id="rId3"/>
              </a:rPr>
              <a:t>20 CFR 404.1505</a:t>
            </a:r>
            <a:r>
              <a:rPr lang="en-US" dirty="0"/>
              <a:t> , </a:t>
            </a:r>
            <a:r>
              <a:rPr lang="en-US" dirty="0">
                <a:hlinkClick r:id="rId4"/>
              </a:rPr>
              <a:t>416.905</a:t>
            </a:r>
            <a:r>
              <a:rPr lang="en-US" dirty="0"/>
              <a:t> , </a:t>
            </a:r>
            <a:r>
              <a:rPr lang="en-US" dirty="0">
                <a:hlinkClick r:id="rId5"/>
              </a:rPr>
              <a:t>416.906</a:t>
            </a:r>
            <a:r>
              <a:rPr lang="en-US" dirty="0"/>
              <a:t>, </a:t>
            </a:r>
            <a:r>
              <a:rPr lang="en-US" dirty="0">
                <a:hlinkClick r:id="rId6"/>
              </a:rPr>
              <a:t>DI 00115.015 </a:t>
            </a:r>
            <a:endParaRPr lang="en-US" altLang="en-US" dirty="0"/>
          </a:p>
        </p:txBody>
      </p:sp>
      <p:sp>
        <p:nvSpPr>
          <p:cNvPr id="72708" name="Slide Number Placeholder 4">
            <a:extLst>
              <a:ext uri="{FF2B5EF4-FFF2-40B4-BE49-F238E27FC236}">
                <a16:creationId xmlns:a16="http://schemas.microsoft.com/office/drawing/2014/main" id="{5104479C-34A9-4C19-9C79-9C3320C7CAA2}"/>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D1AAADA3-7B76-49E3-8C6B-60A7E23FF51A}" type="slidenum">
              <a:rPr lang="en-US" altLang="en-US" sz="1400">
                <a:latin typeface="Tahoma" panose="020B0604030504040204" pitchFamily="34" charset="0"/>
              </a:rPr>
              <a:pPr>
                <a:spcBef>
                  <a:spcPct val="0"/>
                </a:spcBef>
                <a:buClrTx/>
                <a:buFontTx/>
                <a:buNone/>
              </a:pPr>
              <a:t>45</a:t>
            </a:fld>
            <a:endParaRPr lang="en-US" altLang="en-US" sz="1400" dirty="0">
              <a:latin typeface="Tahoma" panose="020B0604030504040204" pitchFamily="34" charset="0"/>
            </a:endParaRPr>
          </a:p>
        </p:txBody>
      </p:sp>
    </p:spTree>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2">
            <a:extLst>
              <a:ext uri="{FF2B5EF4-FFF2-40B4-BE49-F238E27FC236}">
                <a16:creationId xmlns:a16="http://schemas.microsoft.com/office/drawing/2014/main" id="{CFE1A93C-B1D6-48FC-A30F-2276177AE460}"/>
              </a:ext>
            </a:extLst>
          </p:cNvPr>
          <p:cNvSpPr>
            <a:spLocks noGrp="1" noChangeArrowheads="1"/>
          </p:cNvSpPr>
          <p:nvPr>
            <p:ph type="title"/>
          </p:nvPr>
        </p:nvSpPr>
        <p:spPr>
          <a:xfrm>
            <a:off x="618808" y="772886"/>
            <a:ext cx="8181975" cy="1219200"/>
          </a:xfrm>
        </p:spPr>
        <p:txBody>
          <a:bodyPr/>
          <a:lstStyle/>
          <a:p>
            <a:pPr algn="ctr" eaLnBrk="1" fontAlgn="auto" hangingPunct="1">
              <a:spcAft>
                <a:spcPts val="0"/>
              </a:spcAft>
              <a:defRPr/>
            </a:pPr>
            <a:r>
              <a:rPr lang="en-US" altLang="en-US" sz="4000" b="1" dirty="0"/>
              <a:t>5-Step Sequential Analysis</a:t>
            </a:r>
            <a:br>
              <a:rPr lang="en-US" altLang="en-US" sz="4000" b="1" dirty="0"/>
            </a:br>
            <a:r>
              <a:rPr lang="en-US" altLang="en-US" sz="4000" b="1" dirty="0">
                <a:hlinkClick r:id="rId2"/>
              </a:rPr>
              <a:t>20 CFR 416.920</a:t>
            </a:r>
            <a:endParaRPr lang="en-US" altLang="en-US" sz="4000" b="1" dirty="0"/>
          </a:p>
        </p:txBody>
      </p:sp>
      <p:sp>
        <p:nvSpPr>
          <p:cNvPr id="74755" name="Rectangle 3">
            <a:extLst>
              <a:ext uri="{FF2B5EF4-FFF2-40B4-BE49-F238E27FC236}">
                <a16:creationId xmlns:a16="http://schemas.microsoft.com/office/drawing/2014/main" id="{7AC7031D-6261-4DD6-8CD9-8ACBAB5B883C}"/>
              </a:ext>
            </a:extLst>
          </p:cNvPr>
          <p:cNvSpPr>
            <a:spLocks noGrp="1" noChangeArrowheads="1"/>
          </p:cNvSpPr>
          <p:nvPr>
            <p:ph idx="1"/>
          </p:nvPr>
        </p:nvSpPr>
        <p:spPr/>
        <p:txBody>
          <a:bodyPr/>
          <a:lstStyle/>
          <a:p>
            <a:pPr eaLnBrk="1" hangingPunct="1">
              <a:lnSpc>
                <a:spcPct val="90000"/>
              </a:lnSpc>
            </a:pPr>
            <a:r>
              <a:rPr lang="en-US" altLang="en-US" sz="3200" b="1" dirty="0"/>
              <a:t>STEP 1. </a:t>
            </a:r>
            <a:r>
              <a:rPr lang="en-US" altLang="en-US" sz="3200" dirty="0"/>
              <a:t>Is the applicant engaging in Substantial Gainful Activity (SGA) (Gross earnings of </a:t>
            </a:r>
            <a:r>
              <a:rPr lang="en-US" altLang="en-US" sz="3200" b="1" dirty="0"/>
              <a:t>$1620</a:t>
            </a:r>
            <a:r>
              <a:rPr lang="en-US" altLang="en-US" sz="3200" dirty="0"/>
              <a:t> per/mo for disability or </a:t>
            </a:r>
            <a:r>
              <a:rPr lang="en-US" altLang="en-US" sz="3200" b="1" dirty="0"/>
              <a:t>$2700</a:t>
            </a:r>
            <a:r>
              <a:rPr lang="en-US" altLang="en-US" sz="3200" dirty="0"/>
              <a:t> for stat. blind)?</a:t>
            </a:r>
          </a:p>
          <a:p>
            <a:pPr eaLnBrk="1" hangingPunct="1">
              <a:lnSpc>
                <a:spcPct val="90000"/>
              </a:lnSpc>
            </a:pPr>
            <a:r>
              <a:rPr lang="en-US" altLang="en-US" sz="3200" b="1" dirty="0"/>
              <a:t>STEP 2.  </a:t>
            </a:r>
            <a:r>
              <a:rPr lang="en-US" altLang="en-US" sz="3200" dirty="0"/>
              <a:t>Does the applicant have a severe impairment?</a:t>
            </a:r>
          </a:p>
          <a:p>
            <a:pPr eaLnBrk="1" hangingPunct="1">
              <a:lnSpc>
                <a:spcPct val="90000"/>
              </a:lnSpc>
            </a:pPr>
            <a:r>
              <a:rPr lang="en-US" altLang="en-US" sz="3200" b="1" dirty="0"/>
              <a:t>STEP 3. </a:t>
            </a:r>
            <a:r>
              <a:rPr lang="en-US" altLang="en-US" sz="3200" dirty="0"/>
              <a:t>Does the applicant suffer from an impairment which meets or equals the severity of a listed impairment?</a:t>
            </a:r>
          </a:p>
        </p:txBody>
      </p:sp>
      <p:sp>
        <p:nvSpPr>
          <p:cNvPr id="74756" name="Slide Number Placeholder 4">
            <a:extLst>
              <a:ext uri="{FF2B5EF4-FFF2-40B4-BE49-F238E27FC236}">
                <a16:creationId xmlns:a16="http://schemas.microsoft.com/office/drawing/2014/main" id="{887F0B0F-1E03-4B0F-B594-DD87E731C52B}"/>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88780867-A431-453B-9345-1D42CC1C1828}" type="slidenum">
              <a:rPr lang="en-US" altLang="en-US" sz="1400">
                <a:latin typeface="Tahoma" panose="020B0604030504040204" pitchFamily="34" charset="0"/>
              </a:rPr>
              <a:pPr>
                <a:spcBef>
                  <a:spcPct val="0"/>
                </a:spcBef>
                <a:buClrTx/>
                <a:buFontTx/>
                <a:buNone/>
              </a:pPr>
              <a:t>46</a:t>
            </a:fld>
            <a:endParaRPr lang="en-US" altLang="en-US" sz="1400" dirty="0">
              <a:latin typeface="Tahoma" panose="020B0604030504040204" pitchFamily="34" charset="0"/>
            </a:endParaRPr>
          </a:p>
        </p:txBody>
      </p:sp>
    </p:spTree>
    <p:extLst>
      <p:ext uri="{BB962C8B-B14F-4D97-AF65-F5344CB8AC3E}">
        <p14:creationId xmlns:p14="http://schemas.microsoft.com/office/powerpoint/2010/main" val="4197437634"/>
      </p:ext>
    </p:extLst>
  </p:cSld>
  <p:clrMapOvr>
    <a:masterClrMapping/>
  </p:clrMapOvr>
  <p:transition>
    <p:sndAc>
      <p:endSnd/>
    </p:sndAc>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a:extLst>
              <a:ext uri="{FF2B5EF4-FFF2-40B4-BE49-F238E27FC236}">
                <a16:creationId xmlns:a16="http://schemas.microsoft.com/office/drawing/2014/main" id="{8B7626FA-A1A0-4C80-9C17-457DCC4BCE3E}"/>
              </a:ext>
            </a:extLst>
          </p:cNvPr>
          <p:cNvSpPr>
            <a:spLocks noGrp="1" noChangeArrowheads="1"/>
          </p:cNvSpPr>
          <p:nvPr>
            <p:ph type="title"/>
          </p:nvPr>
        </p:nvSpPr>
        <p:spPr>
          <a:xfrm>
            <a:off x="1143000" y="533400"/>
            <a:ext cx="7793038" cy="838200"/>
          </a:xfrm>
        </p:spPr>
        <p:txBody>
          <a:bodyPr/>
          <a:lstStyle/>
          <a:p>
            <a:pPr algn="ctr" eaLnBrk="1" fontAlgn="auto" hangingPunct="1">
              <a:spcAft>
                <a:spcPts val="0"/>
              </a:spcAft>
              <a:defRPr/>
            </a:pPr>
            <a:r>
              <a:rPr lang="en-US" altLang="en-US" sz="4000" b="1" dirty="0"/>
              <a:t>5-Steps – (cont’d)</a:t>
            </a:r>
          </a:p>
        </p:txBody>
      </p:sp>
      <p:sp>
        <p:nvSpPr>
          <p:cNvPr id="75779" name="Rectangle 3">
            <a:extLst>
              <a:ext uri="{FF2B5EF4-FFF2-40B4-BE49-F238E27FC236}">
                <a16:creationId xmlns:a16="http://schemas.microsoft.com/office/drawing/2014/main" id="{9BCB8B21-20A8-447E-BE37-BAD56876CA11}"/>
              </a:ext>
            </a:extLst>
          </p:cNvPr>
          <p:cNvSpPr>
            <a:spLocks noGrp="1" noChangeArrowheads="1"/>
          </p:cNvSpPr>
          <p:nvPr>
            <p:ph idx="1"/>
          </p:nvPr>
        </p:nvSpPr>
        <p:spPr/>
        <p:txBody>
          <a:bodyPr/>
          <a:lstStyle/>
          <a:p>
            <a:pPr eaLnBrk="1" hangingPunct="1">
              <a:lnSpc>
                <a:spcPct val="90000"/>
              </a:lnSpc>
            </a:pPr>
            <a:r>
              <a:rPr lang="en-US" altLang="en-US" sz="3200" b="1" dirty="0"/>
              <a:t>STEP 4.  </a:t>
            </a:r>
            <a:r>
              <a:rPr lang="en-US" altLang="en-US" sz="3200" dirty="0"/>
              <a:t>Does claimant have the residual functional capacity (RFC) to perform his/her past relevant work (work performed in the last 5 years)?</a:t>
            </a:r>
          </a:p>
          <a:p>
            <a:pPr eaLnBrk="1" hangingPunct="1">
              <a:lnSpc>
                <a:spcPct val="90000"/>
              </a:lnSpc>
            </a:pPr>
            <a:r>
              <a:rPr lang="en-US" altLang="en-US" sz="3200" b="1" dirty="0"/>
              <a:t>STEP 5. </a:t>
            </a:r>
            <a:r>
              <a:rPr lang="en-US" altLang="en-US" sz="3200" dirty="0"/>
              <a:t>Does the claimant have the RFC to perform any other work that exists in significant numbers in the national economy? Burden of proof shifts to SSA at step 5.</a:t>
            </a:r>
          </a:p>
        </p:txBody>
      </p:sp>
      <p:sp>
        <p:nvSpPr>
          <p:cNvPr id="75780" name="Slide Number Placeholder 4">
            <a:extLst>
              <a:ext uri="{FF2B5EF4-FFF2-40B4-BE49-F238E27FC236}">
                <a16:creationId xmlns:a16="http://schemas.microsoft.com/office/drawing/2014/main" id="{9B87E4C9-7390-4979-BB35-A48DF2192A07}"/>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1D8D3283-D162-4429-A8A9-915D79C56099}" type="slidenum">
              <a:rPr lang="en-US" altLang="en-US" sz="1400">
                <a:latin typeface="Tahoma" panose="020B0604030504040204" pitchFamily="34" charset="0"/>
              </a:rPr>
              <a:pPr>
                <a:spcBef>
                  <a:spcPct val="0"/>
                </a:spcBef>
                <a:buClrTx/>
                <a:buFontTx/>
                <a:buNone/>
              </a:pPr>
              <a:t>47</a:t>
            </a:fld>
            <a:endParaRPr lang="en-US" altLang="en-US" sz="1400" dirty="0">
              <a:latin typeface="Tahoma" panose="020B0604030504040204" pitchFamily="34" charset="0"/>
            </a:endParaRPr>
          </a:p>
        </p:txBody>
      </p:sp>
    </p:spTree>
  </p:cSld>
  <p:clrMapOvr>
    <a:masterClrMapping/>
  </p:clrMapOvr>
  <p:transition>
    <p:sndAc>
      <p:endSnd/>
    </p:sndAc>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a:extLst>
              <a:ext uri="{FF2B5EF4-FFF2-40B4-BE49-F238E27FC236}">
                <a16:creationId xmlns:a16="http://schemas.microsoft.com/office/drawing/2014/main" id="{5CBE6B1E-3443-42BA-8818-965909AC9FE2}"/>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SSI Nondisability </a:t>
            </a:r>
            <a:br>
              <a:rPr lang="en-US" altLang="en-US" sz="4000" b="1" dirty="0"/>
            </a:br>
            <a:r>
              <a:rPr lang="en-US" altLang="en-US" sz="4000" b="1" dirty="0"/>
              <a:t>Eligibility Review</a:t>
            </a:r>
          </a:p>
        </p:txBody>
      </p:sp>
      <p:sp>
        <p:nvSpPr>
          <p:cNvPr id="76803" name="Rectangle 3">
            <a:extLst>
              <a:ext uri="{FF2B5EF4-FFF2-40B4-BE49-F238E27FC236}">
                <a16:creationId xmlns:a16="http://schemas.microsoft.com/office/drawing/2014/main" id="{A39E56C9-3384-41E1-9F27-43BDE7E3DB41}"/>
              </a:ext>
            </a:extLst>
          </p:cNvPr>
          <p:cNvSpPr>
            <a:spLocks noGrp="1" noChangeArrowheads="1"/>
          </p:cNvSpPr>
          <p:nvPr>
            <p:ph idx="1"/>
          </p:nvPr>
        </p:nvSpPr>
        <p:spPr/>
        <p:txBody>
          <a:bodyPr/>
          <a:lstStyle/>
          <a:p>
            <a:pPr eaLnBrk="1" hangingPunct="1">
              <a:lnSpc>
                <a:spcPct val="90000"/>
              </a:lnSpc>
            </a:pPr>
            <a:r>
              <a:rPr lang="en-US" altLang="en-US" sz="3200" dirty="0"/>
              <a:t>Is recipient still eligible for SSI and getting the correct amount of SSI considering:</a:t>
            </a:r>
          </a:p>
          <a:p>
            <a:pPr lvl="1" eaLnBrk="1" hangingPunct="1">
              <a:lnSpc>
                <a:spcPct val="90000"/>
              </a:lnSpc>
            </a:pPr>
            <a:r>
              <a:rPr lang="en-US" altLang="en-US" sz="3200" dirty="0"/>
              <a:t>Financial eligibility – income, resources</a:t>
            </a:r>
          </a:p>
          <a:p>
            <a:pPr lvl="1" eaLnBrk="1" hangingPunct="1">
              <a:lnSpc>
                <a:spcPct val="90000"/>
              </a:lnSpc>
            </a:pPr>
            <a:r>
              <a:rPr lang="en-US" altLang="en-US" sz="3200" dirty="0"/>
              <a:t>Living arrangement</a:t>
            </a:r>
          </a:p>
          <a:p>
            <a:pPr lvl="1" eaLnBrk="1" hangingPunct="1">
              <a:lnSpc>
                <a:spcPct val="90000"/>
              </a:lnSpc>
            </a:pPr>
            <a:r>
              <a:rPr lang="en-US" altLang="en-US" sz="3200" dirty="0"/>
              <a:t>Immigration status</a:t>
            </a:r>
          </a:p>
          <a:p>
            <a:pPr eaLnBrk="1" hangingPunct="1">
              <a:lnSpc>
                <a:spcPct val="90000"/>
              </a:lnSpc>
            </a:pPr>
            <a:r>
              <a:rPr lang="en-US" altLang="en-US" sz="3200" dirty="0"/>
              <a:t>Periodically scheduled according to likelihood of error; unscheduled based on information received.</a:t>
            </a:r>
          </a:p>
        </p:txBody>
      </p:sp>
      <p:sp>
        <p:nvSpPr>
          <p:cNvPr id="76804" name="Slide Number Placeholder 4">
            <a:extLst>
              <a:ext uri="{FF2B5EF4-FFF2-40B4-BE49-F238E27FC236}">
                <a16:creationId xmlns:a16="http://schemas.microsoft.com/office/drawing/2014/main" id="{8B820E59-5915-4BC2-92F2-D4871F084709}"/>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B90E5A77-FFFE-464D-8607-AF42FC08C13B}" type="slidenum">
              <a:rPr lang="en-US" altLang="en-US" sz="1400">
                <a:latin typeface="Tahoma" panose="020B0604030504040204" pitchFamily="34" charset="0"/>
              </a:rPr>
              <a:pPr>
                <a:spcBef>
                  <a:spcPct val="0"/>
                </a:spcBef>
                <a:buClrTx/>
                <a:buFontTx/>
                <a:buNone/>
              </a:pPr>
              <a:t>48</a:t>
            </a:fld>
            <a:endParaRPr lang="en-US" altLang="en-US" sz="1400" dirty="0">
              <a:latin typeface="Tahoma" panose="020B0604030504040204" pitchFamily="34" charset="0"/>
            </a:endParaRPr>
          </a:p>
        </p:txBody>
      </p:sp>
    </p:spTree>
    <p:extLst>
      <p:ext uri="{BB962C8B-B14F-4D97-AF65-F5344CB8AC3E}">
        <p14:creationId xmlns:p14="http://schemas.microsoft.com/office/powerpoint/2010/main" val="2485080223"/>
      </p:ext>
    </p:extLst>
  </p:cSld>
  <p:clrMapOvr>
    <a:masterClrMapping/>
  </p:clrMapOvr>
  <p:transition>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a:extLst>
              <a:ext uri="{FF2B5EF4-FFF2-40B4-BE49-F238E27FC236}">
                <a16:creationId xmlns:a16="http://schemas.microsoft.com/office/drawing/2014/main" id="{47DD09B1-CC98-4E4E-9215-E16FFB209EE7}"/>
              </a:ext>
            </a:extLst>
          </p:cNvPr>
          <p:cNvSpPr>
            <a:spLocks noGrp="1" noChangeArrowheads="1"/>
          </p:cNvSpPr>
          <p:nvPr>
            <p:ph type="title"/>
          </p:nvPr>
        </p:nvSpPr>
        <p:spPr>
          <a:xfrm>
            <a:off x="754063" y="304800"/>
            <a:ext cx="8389937" cy="1657350"/>
          </a:xfrm>
        </p:spPr>
        <p:txBody>
          <a:bodyPr/>
          <a:lstStyle/>
          <a:p>
            <a:pPr algn="ctr" eaLnBrk="1" fontAlgn="auto" hangingPunct="1">
              <a:spcAft>
                <a:spcPts val="0"/>
              </a:spcAft>
              <a:defRPr/>
            </a:pPr>
            <a:r>
              <a:rPr lang="en-US" altLang="en-US" sz="4000" b="1" dirty="0"/>
              <a:t>Levels of Appeal </a:t>
            </a:r>
          </a:p>
        </p:txBody>
      </p:sp>
      <p:sp>
        <p:nvSpPr>
          <p:cNvPr id="79875" name="Rectangle 3">
            <a:extLst>
              <a:ext uri="{FF2B5EF4-FFF2-40B4-BE49-F238E27FC236}">
                <a16:creationId xmlns:a16="http://schemas.microsoft.com/office/drawing/2014/main" id="{B5C8CEE9-6CC5-4CB5-B7B6-D0F8562ADE39}"/>
              </a:ext>
            </a:extLst>
          </p:cNvPr>
          <p:cNvSpPr>
            <a:spLocks noGrp="1" noChangeArrowheads="1"/>
          </p:cNvSpPr>
          <p:nvPr>
            <p:ph idx="1"/>
          </p:nvPr>
        </p:nvSpPr>
        <p:spPr>
          <a:xfrm>
            <a:off x="609600" y="2514600"/>
            <a:ext cx="7696200" cy="3276600"/>
          </a:xfrm>
        </p:spPr>
        <p:txBody>
          <a:bodyPr/>
          <a:lstStyle/>
          <a:p>
            <a:pPr lvl="1" eaLnBrk="1" hangingPunct="1">
              <a:lnSpc>
                <a:spcPct val="80000"/>
              </a:lnSpc>
            </a:pPr>
            <a:r>
              <a:rPr lang="en-US" altLang="en-US" sz="3200" b="1" dirty="0"/>
              <a:t>Reconsideration </a:t>
            </a:r>
            <a:r>
              <a:rPr lang="en-US" altLang="en-US" sz="3200" dirty="0"/>
              <a:t>-to appeal application decision</a:t>
            </a:r>
          </a:p>
          <a:p>
            <a:pPr lvl="1" eaLnBrk="1" hangingPunct="1">
              <a:lnSpc>
                <a:spcPct val="80000"/>
              </a:lnSpc>
            </a:pPr>
            <a:r>
              <a:rPr lang="en-US" altLang="en-US" sz="3200" b="1" dirty="0"/>
              <a:t>Administrative Law Judge (ALJ) Hearing</a:t>
            </a:r>
            <a:r>
              <a:rPr lang="en-US" altLang="en-US" sz="3200" dirty="0"/>
              <a:t> - to appeal Reconsideration</a:t>
            </a:r>
          </a:p>
          <a:p>
            <a:pPr lvl="1" eaLnBrk="1" hangingPunct="1">
              <a:lnSpc>
                <a:spcPct val="80000"/>
              </a:lnSpc>
            </a:pPr>
            <a:r>
              <a:rPr lang="en-US" altLang="en-US" sz="3200" b="1" dirty="0"/>
              <a:t>Appeals Council Review</a:t>
            </a:r>
            <a:r>
              <a:rPr lang="en-US" altLang="en-US" sz="3200" dirty="0"/>
              <a:t> - to appeal ALJ decision</a:t>
            </a:r>
          </a:p>
          <a:p>
            <a:pPr lvl="1" eaLnBrk="1" hangingPunct="1">
              <a:lnSpc>
                <a:spcPct val="80000"/>
              </a:lnSpc>
            </a:pPr>
            <a:r>
              <a:rPr lang="en-US" altLang="en-US" sz="3200" b="1" dirty="0"/>
              <a:t>Federal Court</a:t>
            </a:r>
            <a:r>
              <a:rPr lang="en-US" altLang="en-US" sz="3200" dirty="0"/>
              <a:t> </a:t>
            </a:r>
          </a:p>
          <a:p>
            <a:pPr eaLnBrk="1" hangingPunct="1">
              <a:lnSpc>
                <a:spcPct val="80000"/>
              </a:lnSpc>
              <a:buFont typeface="Wingdings" panose="05000000000000000000" pitchFamily="2" charset="2"/>
              <a:buNone/>
            </a:pPr>
            <a:endParaRPr lang="en-US" altLang="en-US" sz="2800" dirty="0"/>
          </a:p>
        </p:txBody>
      </p:sp>
      <p:sp>
        <p:nvSpPr>
          <p:cNvPr id="79876" name="Slide Number Placeholder 4">
            <a:extLst>
              <a:ext uri="{FF2B5EF4-FFF2-40B4-BE49-F238E27FC236}">
                <a16:creationId xmlns:a16="http://schemas.microsoft.com/office/drawing/2014/main" id="{0C262B6A-B4C5-4AE8-9DFC-2D2327D216A5}"/>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75ED9DA6-1400-4B28-882A-A73B0F82A0D1}" type="slidenum">
              <a:rPr lang="en-US" altLang="en-US" sz="1400">
                <a:latin typeface="Tahoma" panose="020B0604030504040204" pitchFamily="34" charset="0"/>
              </a:rPr>
              <a:pPr>
                <a:spcBef>
                  <a:spcPct val="0"/>
                </a:spcBef>
                <a:buClrTx/>
                <a:buFontTx/>
                <a:buNone/>
              </a:pPr>
              <a:t>49</a:t>
            </a:fld>
            <a:endParaRPr lang="en-US" altLang="en-US" sz="1400" dirty="0">
              <a:latin typeface="Tahoma" panose="020B0604030504040204" pitchFamily="34" charset="0"/>
            </a:endParaRP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165B4-E9C3-D60E-1906-11D3180BEA62}"/>
              </a:ext>
            </a:extLst>
          </p:cNvPr>
          <p:cNvSpPr>
            <a:spLocks noGrp="1"/>
          </p:cNvSpPr>
          <p:nvPr>
            <p:ph type="title"/>
          </p:nvPr>
        </p:nvSpPr>
        <p:spPr/>
        <p:txBody>
          <a:bodyPr/>
          <a:lstStyle/>
          <a:p>
            <a:pPr algn="ctr"/>
            <a:r>
              <a:rPr lang="en-US" altLang="en-US" sz="4000" b="1" dirty="0"/>
              <a:t>SSA Organizational Structure- DDS</a:t>
            </a:r>
            <a:endParaRPr lang="en-US" sz="4000" dirty="0"/>
          </a:p>
        </p:txBody>
      </p:sp>
      <p:sp>
        <p:nvSpPr>
          <p:cNvPr id="3" name="Content Placeholder 2">
            <a:extLst>
              <a:ext uri="{FF2B5EF4-FFF2-40B4-BE49-F238E27FC236}">
                <a16:creationId xmlns:a16="http://schemas.microsoft.com/office/drawing/2014/main" id="{B6EEDD78-332F-0055-3167-1FC3B1597B91}"/>
              </a:ext>
            </a:extLst>
          </p:cNvPr>
          <p:cNvSpPr>
            <a:spLocks noGrp="1"/>
          </p:cNvSpPr>
          <p:nvPr>
            <p:ph idx="1"/>
          </p:nvPr>
        </p:nvSpPr>
        <p:spPr/>
        <p:txBody>
          <a:bodyPr/>
          <a:lstStyle/>
          <a:p>
            <a:r>
              <a:rPr lang="en-US" altLang="en-US" sz="2800" dirty="0">
                <a:hlinkClick r:id="rId2"/>
              </a:rPr>
              <a:t>Disability Determination Services </a:t>
            </a:r>
            <a:r>
              <a:rPr lang="en-US" altLang="en-US" sz="2800" dirty="0"/>
              <a:t>(DDS) - state agency under contract with SSA - lay disability examiners and DDS doctors develop evidence and make the disability determination.  MA DDS is part of Mass. Rehabilitation Commission. Boston, Worcester. </a:t>
            </a:r>
            <a:r>
              <a:rPr lang="en-US" altLang="en-US" sz="2800" dirty="0">
                <a:hlinkClick r:id="rId3"/>
              </a:rPr>
              <a:t>https://www.mass.gov/service-details/mrc-disability-determination-services-dds</a:t>
            </a:r>
            <a:r>
              <a:rPr lang="en-US" altLang="en-US" sz="2800" dirty="0"/>
              <a:t> </a:t>
            </a:r>
          </a:p>
          <a:p>
            <a:endParaRPr lang="en-US" dirty="0"/>
          </a:p>
        </p:txBody>
      </p:sp>
      <p:sp>
        <p:nvSpPr>
          <p:cNvPr id="4" name="Slide Number Placeholder 3">
            <a:extLst>
              <a:ext uri="{FF2B5EF4-FFF2-40B4-BE49-F238E27FC236}">
                <a16:creationId xmlns:a16="http://schemas.microsoft.com/office/drawing/2014/main" id="{C25D11D7-B46A-26BC-969C-F9D30EEBEE38}"/>
              </a:ext>
            </a:extLst>
          </p:cNvPr>
          <p:cNvSpPr>
            <a:spLocks noGrp="1"/>
          </p:cNvSpPr>
          <p:nvPr>
            <p:ph type="sldNum" sz="quarter" idx="10"/>
          </p:nvPr>
        </p:nvSpPr>
        <p:spPr/>
        <p:txBody>
          <a:bodyPr/>
          <a:lstStyle/>
          <a:p>
            <a:fld id="{9F8E81EC-7670-4793-AA2C-FE133C726A2A}" type="slidenum">
              <a:rPr lang="en-US" altLang="en-US" smtClean="0"/>
              <a:pPr/>
              <a:t>5</a:t>
            </a:fld>
            <a:endParaRPr lang="en-US" altLang="en-US" dirty="0"/>
          </a:p>
        </p:txBody>
      </p:sp>
    </p:spTree>
    <p:extLst>
      <p:ext uri="{BB962C8B-B14F-4D97-AF65-F5344CB8AC3E}">
        <p14:creationId xmlns:p14="http://schemas.microsoft.com/office/powerpoint/2010/main" val="2014391209"/>
      </p:ext>
    </p:extLst>
  </p:cSld>
  <p:clrMapOvr>
    <a:masterClrMapping/>
  </p:clrMapOvr>
  <p:transition advClick="0">
    <p:sndAc>
      <p:endSnd/>
    </p:sndAc>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a:extLst>
              <a:ext uri="{FF2B5EF4-FFF2-40B4-BE49-F238E27FC236}">
                <a16:creationId xmlns:a16="http://schemas.microsoft.com/office/drawing/2014/main" id="{B878F152-C651-4382-BD4F-783F59E7C380}"/>
              </a:ext>
            </a:extLst>
          </p:cNvPr>
          <p:cNvSpPr>
            <a:spLocks noGrp="1" noChangeArrowheads="1"/>
          </p:cNvSpPr>
          <p:nvPr>
            <p:ph type="title"/>
          </p:nvPr>
        </p:nvSpPr>
        <p:spPr>
          <a:xfrm>
            <a:off x="754063" y="152400"/>
            <a:ext cx="8181975" cy="1752600"/>
          </a:xfrm>
        </p:spPr>
        <p:txBody>
          <a:bodyPr/>
          <a:lstStyle/>
          <a:p>
            <a:pPr algn="ctr" eaLnBrk="1" fontAlgn="auto" hangingPunct="1">
              <a:spcAft>
                <a:spcPts val="0"/>
              </a:spcAft>
              <a:defRPr/>
            </a:pPr>
            <a:r>
              <a:rPr lang="en-US" altLang="en-US" sz="4000" b="1" dirty="0"/>
              <a:t>Deadline for Appeals </a:t>
            </a:r>
          </a:p>
        </p:txBody>
      </p:sp>
      <p:sp>
        <p:nvSpPr>
          <p:cNvPr id="81923" name="Rectangle 3">
            <a:extLst>
              <a:ext uri="{FF2B5EF4-FFF2-40B4-BE49-F238E27FC236}">
                <a16:creationId xmlns:a16="http://schemas.microsoft.com/office/drawing/2014/main" id="{F689066F-FCCB-41CE-91E4-9E3935AC36FF}"/>
              </a:ext>
            </a:extLst>
          </p:cNvPr>
          <p:cNvSpPr>
            <a:spLocks noGrp="1" noChangeArrowheads="1"/>
          </p:cNvSpPr>
          <p:nvPr>
            <p:ph idx="1"/>
          </p:nvPr>
        </p:nvSpPr>
        <p:spPr>
          <a:xfrm>
            <a:off x="814388" y="2362200"/>
            <a:ext cx="7793037" cy="4038600"/>
          </a:xfrm>
        </p:spPr>
        <p:txBody>
          <a:bodyPr/>
          <a:lstStyle/>
          <a:p>
            <a:pPr eaLnBrk="1" hangingPunct="1">
              <a:lnSpc>
                <a:spcPct val="80000"/>
              </a:lnSpc>
            </a:pPr>
            <a:r>
              <a:rPr lang="en-US" altLang="en-US" sz="3200" b="1" dirty="0"/>
              <a:t>60-day (from the time notice is received) </a:t>
            </a:r>
            <a:r>
              <a:rPr lang="en-US" altLang="en-US" sz="3200" dirty="0"/>
              <a:t>deadline for filing appeals; SSA assumes notices received within 5 days of the date on notice.  </a:t>
            </a:r>
          </a:p>
          <a:p>
            <a:pPr eaLnBrk="1" hangingPunct="1">
              <a:lnSpc>
                <a:spcPct val="80000"/>
              </a:lnSpc>
            </a:pPr>
            <a:r>
              <a:rPr lang="en-US" altLang="en-US" sz="3200" dirty="0"/>
              <a:t>Can get aid pending appeal if request it and file </a:t>
            </a:r>
            <a:r>
              <a:rPr lang="en-US" altLang="en-US" sz="3200" b="1" dirty="0"/>
              <a:t>within 10 days of receipt of the notice</a:t>
            </a:r>
            <a:r>
              <a:rPr lang="en-US" altLang="en-US" sz="3200" dirty="0"/>
              <a:t> if SSI termination, reduction or suspension; medical termination of SSI/DI after CDR.  For CDRs can also get aid pending  at the ALJ hearing level appeal.</a:t>
            </a:r>
          </a:p>
          <a:p>
            <a:pPr eaLnBrk="1" hangingPunct="1"/>
            <a:endParaRPr lang="en-US" altLang="en-US" sz="3200" dirty="0"/>
          </a:p>
        </p:txBody>
      </p:sp>
      <p:sp>
        <p:nvSpPr>
          <p:cNvPr id="81924" name="Slide Number Placeholder 4">
            <a:extLst>
              <a:ext uri="{FF2B5EF4-FFF2-40B4-BE49-F238E27FC236}">
                <a16:creationId xmlns:a16="http://schemas.microsoft.com/office/drawing/2014/main" id="{4EB9275B-351A-4EB5-B03A-99762161BCD9}"/>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612A9C41-44A1-4574-86FA-D0533D6C9EBF}" type="slidenum">
              <a:rPr lang="en-US" altLang="en-US" sz="1400">
                <a:latin typeface="Tahoma" panose="020B0604030504040204" pitchFamily="34" charset="0"/>
              </a:rPr>
              <a:pPr>
                <a:spcBef>
                  <a:spcPct val="0"/>
                </a:spcBef>
                <a:buClrTx/>
                <a:buFontTx/>
                <a:buNone/>
              </a:pPr>
              <a:t>50</a:t>
            </a:fld>
            <a:endParaRPr lang="en-US" altLang="en-US" sz="1400" dirty="0">
              <a:latin typeface="Tahoma" panose="020B0604030504040204" pitchFamily="34" charset="0"/>
            </a:endParaRPr>
          </a:p>
        </p:txBody>
      </p:sp>
    </p:spTree>
  </p:cSld>
  <p:clrMapOvr>
    <a:masterClrMapping/>
  </p:clrMapOvr>
  <p:transition>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2">
            <a:extLst>
              <a:ext uri="{FF2B5EF4-FFF2-40B4-BE49-F238E27FC236}">
                <a16:creationId xmlns:a16="http://schemas.microsoft.com/office/drawing/2014/main" id="{EAAA9FE3-97E2-4496-8F9A-7F2A7E339A46}"/>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Filing Appeals</a:t>
            </a:r>
            <a:endParaRPr lang="en-US" altLang="en-US" sz="4000" dirty="0"/>
          </a:p>
        </p:txBody>
      </p:sp>
      <p:sp>
        <p:nvSpPr>
          <p:cNvPr id="82947" name="Rectangle 3">
            <a:extLst>
              <a:ext uri="{FF2B5EF4-FFF2-40B4-BE49-F238E27FC236}">
                <a16:creationId xmlns:a16="http://schemas.microsoft.com/office/drawing/2014/main" id="{B1AADC26-18A7-41BA-A24C-52A3DDDBB155}"/>
              </a:ext>
            </a:extLst>
          </p:cNvPr>
          <p:cNvSpPr>
            <a:spLocks noGrp="1" noChangeArrowheads="1"/>
          </p:cNvSpPr>
          <p:nvPr>
            <p:ph idx="1"/>
          </p:nvPr>
        </p:nvSpPr>
        <p:spPr/>
        <p:txBody>
          <a:bodyPr/>
          <a:lstStyle/>
          <a:p>
            <a:pPr eaLnBrk="1" hangingPunct="1">
              <a:lnSpc>
                <a:spcPct val="80000"/>
              </a:lnSpc>
            </a:pPr>
            <a:r>
              <a:rPr lang="en-US" altLang="en-US" sz="3200" dirty="0"/>
              <a:t>Good cause (really good reason) for late filing an appeal. </a:t>
            </a:r>
            <a:r>
              <a:rPr lang="en-US" altLang="en-US" sz="3200" dirty="0">
                <a:hlinkClick r:id="rId2"/>
              </a:rPr>
              <a:t>POMS GN 03101.020.</a:t>
            </a:r>
            <a:endParaRPr lang="en-US" altLang="en-US" sz="3200" dirty="0"/>
          </a:p>
          <a:p>
            <a:pPr eaLnBrk="1" hangingPunct="1">
              <a:lnSpc>
                <a:spcPct val="80000"/>
              </a:lnSpc>
            </a:pPr>
            <a:r>
              <a:rPr lang="en-US" altLang="en-US" sz="3200" dirty="0"/>
              <a:t>File appeals at local SSA office; get date stamped and keep copy. File online. </a:t>
            </a:r>
          </a:p>
          <a:p>
            <a:pPr eaLnBrk="1" hangingPunct="1">
              <a:lnSpc>
                <a:spcPct val="80000"/>
              </a:lnSpc>
            </a:pPr>
            <a:r>
              <a:rPr lang="en-US" altLang="en-US" sz="3200" dirty="0"/>
              <a:t>Appeal online - </a:t>
            </a:r>
            <a:r>
              <a:rPr lang="en-US" altLang="en-US" sz="3200" dirty="0">
                <a:hlinkClick r:id="rId3"/>
              </a:rPr>
              <a:t>https://www.ssa.gov/apply/appeal-decision-we-made</a:t>
            </a:r>
            <a:r>
              <a:rPr lang="en-US" altLang="en-US" sz="3200" dirty="0"/>
              <a:t> </a:t>
            </a:r>
          </a:p>
          <a:p>
            <a:pPr eaLnBrk="1" hangingPunct="1">
              <a:lnSpc>
                <a:spcPct val="80000"/>
              </a:lnSpc>
            </a:pPr>
            <a:r>
              <a:rPr lang="en-US" altLang="en-US" sz="3200" dirty="0"/>
              <a:t>Forms - </a:t>
            </a:r>
            <a:r>
              <a:rPr lang="en-US" altLang="en-US" sz="3200" dirty="0">
                <a:hlinkClick r:id="rId4"/>
              </a:rPr>
              <a:t>https://www.ssa.gov/forms/</a:t>
            </a:r>
            <a:r>
              <a:rPr lang="en-US" altLang="en-US" sz="3200" dirty="0"/>
              <a:t> </a:t>
            </a:r>
          </a:p>
        </p:txBody>
      </p:sp>
      <p:sp>
        <p:nvSpPr>
          <p:cNvPr id="82948" name="Slide Number Placeholder 4">
            <a:extLst>
              <a:ext uri="{FF2B5EF4-FFF2-40B4-BE49-F238E27FC236}">
                <a16:creationId xmlns:a16="http://schemas.microsoft.com/office/drawing/2014/main" id="{F7553EE3-C66E-44F3-A44C-8CF5EA0C48DF}"/>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1F0B11B7-C217-4E25-B656-28FBEB7F9766}" type="slidenum">
              <a:rPr lang="en-US" altLang="en-US" sz="1400">
                <a:latin typeface="Tahoma" panose="020B0604030504040204" pitchFamily="34" charset="0"/>
              </a:rPr>
              <a:pPr>
                <a:spcBef>
                  <a:spcPct val="0"/>
                </a:spcBef>
                <a:buClrTx/>
                <a:buFontTx/>
                <a:buNone/>
              </a:pPr>
              <a:t>51</a:t>
            </a:fld>
            <a:endParaRPr lang="en-US" altLang="en-US" sz="1400" dirty="0">
              <a:latin typeface="Tahoma" panose="020B0604030504040204" pitchFamily="34" charset="0"/>
            </a:endParaRPr>
          </a:p>
        </p:txBody>
      </p:sp>
    </p:spTree>
  </p:cSld>
  <p:clrMapOvr>
    <a:masterClrMapping/>
  </p:clrMapOvr>
  <p:transition>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a:extLst>
              <a:ext uri="{FF2B5EF4-FFF2-40B4-BE49-F238E27FC236}">
                <a16:creationId xmlns:a16="http://schemas.microsoft.com/office/drawing/2014/main" id="{A5119E7A-613F-4E0C-96D5-CA95D152B004}"/>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Appeal or New Application?</a:t>
            </a:r>
          </a:p>
        </p:txBody>
      </p:sp>
      <p:sp>
        <p:nvSpPr>
          <p:cNvPr id="83971" name="Rectangle 3">
            <a:extLst>
              <a:ext uri="{FF2B5EF4-FFF2-40B4-BE49-F238E27FC236}">
                <a16:creationId xmlns:a16="http://schemas.microsoft.com/office/drawing/2014/main" id="{F36777E5-DF63-4CE1-9CA7-E64B34205F63}"/>
              </a:ext>
            </a:extLst>
          </p:cNvPr>
          <p:cNvSpPr>
            <a:spLocks noGrp="1" noChangeArrowheads="1"/>
          </p:cNvSpPr>
          <p:nvPr>
            <p:ph idx="1"/>
          </p:nvPr>
        </p:nvSpPr>
        <p:spPr/>
        <p:txBody>
          <a:bodyPr/>
          <a:lstStyle/>
          <a:p>
            <a:pPr eaLnBrk="1" hangingPunct="1"/>
            <a:r>
              <a:rPr lang="en-US" altLang="en-US" sz="3200" dirty="0"/>
              <a:t>Effective </a:t>
            </a:r>
            <a:r>
              <a:rPr lang="en-US" altLang="en-US" sz="3200" b="1" dirty="0"/>
              <a:t>July 28, 2011</a:t>
            </a:r>
            <a:r>
              <a:rPr lang="en-US" altLang="en-US" sz="3200" dirty="0"/>
              <a:t>, SSA does not allow to file a new application while the appeal is pending on the first application if both applications are for the same title and type of benefits.  </a:t>
            </a:r>
            <a:r>
              <a:rPr lang="en-US" altLang="en-US" sz="3200" b="1" dirty="0"/>
              <a:t>SSR 11-1p.</a:t>
            </a:r>
          </a:p>
        </p:txBody>
      </p:sp>
      <p:sp>
        <p:nvSpPr>
          <p:cNvPr id="83972" name="Slide Number Placeholder 4">
            <a:extLst>
              <a:ext uri="{FF2B5EF4-FFF2-40B4-BE49-F238E27FC236}">
                <a16:creationId xmlns:a16="http://schemas.microsoft.com/office/drawing/2014/main" id="{C4565BE0-A702-4C3E-BDE4-DFA8B003710F}"/>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B31FBBCD-0A2D-450F-AD0E-24E622F7B848}" type="slidenum">
              <a:rPr lang="en-US" altLang="en-US" sz="1400">
                <a:latin typeface="Tahoma" panose="020B0604030504040204" pitchFamily="34" charset="0"/>
              </a:rPr>
              <a:pPr>
                <a:spcBef>
                  <a:spcPct val="0"/>
                </a:spcBef>
                <a:buClrTx/>
                <a:buFontTx/>
                <a:buNone/>
              </a:pPr>
              <a:t>52</a:t>
            </a:fld>
            <a:endParaRPr lang="en-US" altLang="en-US" sz="1400" dirty="0">
              <a:latin typeface="Tahoma" panose="020B0604030504040204" pitchFamily="34" charset="0"/>
            </a:endParaRPr>
          </a:p>
        </p:txBody>
      </p:sp>
    </p:spTree>
  </p:cSld>
  <p:clrMapOvr>
    <a:masterClrMapping/>
  </p:clrMapOvr>
  <p:transition>
    <p:sndAc>
      <p:endSnd/>
    </p:sndAc>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0666C-6DA1-4ABE-9ECA-9A2513747FFA}"/>
              </a:ext>
            </a:extLst>
          </p:cNvPr>
          <p:cNvSpPr>
            <a:spLocks noGrp="1"/>
          </p:cNvSpPr>
          <p:nvPr>
            <p:ph type="title"/>
          </p:nvPr>
        </p:nvSpPr>
        <p:spPr/>
        <p:txBody>
          <a:bodyPr>
            <a:normAutofit/>
          </a:bodyPr>
          <a:lstStyle/>
          <a:p>
            <a:pPr algn="ctr" eaLnBrk="1" fontAlgn="auto" hangingPunct="1">
              <a:spcAft>
                <a:spcPts val="0"/>
              </a:spcAft>
              <a:defRPr/>
            </a:pPr>
            <a:r>
              <a:rPr lang="en-US" sz="4000" b="1" dirty="0"/>
              <a:t>Representative Payees</a:t>
            </a:r>
          </a:p>
        </p:txBody>
      </p:sp>
      <p:sp>
        <p:nvSpPr>
          <p:cNvPr id="84995" name="Content Placeholder 2">
            <a:extLst>
              <a:ext uri="{FF2B5EF4-FFF2-40B4-BE49-F238E27FC236}">
                <a16:creationId xmlns:a16="http://schemas.microsoft.com/office/drawing/2014/main" id="{CA78DA1A-263A-4ABF-881C-4309DD1F4E3D}"/>
              </a:ext>
            </a:extLst>
          </p:cNvPr>
          <p:cNvSpPr>
            <a:spLocks noGrp="1"/>
          </p:cNvSpPr>
          <p:nvPr>
            <p:ph idx="1"/>
          </p:nvPr>
        </p:nvSpPr>
        <p:spPr/>
        <p:txBody>
          <a:bodyPr/>
          <a:lstStyle/>
          <a:p>
            <a:pPr eaLnBrk="1" hangingPunct="1"/>
            <a:r>
              <a:rPr lang="en-US" altLang="en-US" sz="2800" dirty="0"/>
              <a:t>Adult beneficiary who is not legally incompetent is presumed to be capable of managing/directing the mgmt. of benefits. </a:t>
            </a:r>
          </a:p>
          <a:p>
            <a:pPr eaLnBrk="1" hangingPunct="1"/>
            <a:r>
              <a:rPr lang="en-US" altLang="en-US" sz="2800" dirty="0"/>
              <a:t>Prior to appointing a rep payee, SSA must determine that the beneficiary lacks the ability to manage/direct the mgmt. of benefits in his/her interest  AND the appointment of a rep payee is in the beneficiary’s best interest.</a:t>
            </a:r>
          </a:p>
        </p:txBody>
      </p:sp>
    </p:spTree>
  </p:cSld>
  <p:clrMapOvr>
    <a:masterClrMapping/>
  </p:clrMapOvr>
  <p:transition>
    <p:sndAc>
      <p:endSnd/>
    </p:sndAc>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4D208-7838-4341-A23E-45BC4B796DE0}"/>
              </a:ext>
            </a:extLst>
          </p:cNvPr>
          <p:cNvSpPr>
            <a:spLocks noGrp="1"/>
          </p:cNvSpPr>
          <p:nvPr>
            <p:ph type="title"/>
          </p:nvPr>
        </p:nvSpPr>
        <p:spPr/>
        <p:txBody>
          <a:bodyPr>
            <a:normAutofit fontScale="90000"/>
          </a:bodyPr>
          <a:lstStyle/>
          <a:p>
            <a:pPr algn="ctr" eaLnBrk="1" fontAlgn="auto" hangingPunct="1">
              <a:spcAft>
                <a:spcPts val="0"/>
              </a:spcAft>
              <a:defRPr/>
            </a:pPr>
            <a:r>
              <a:rPr lang="en-US" sz="4000" b="1" dirty="0"/>
              <a:t>Representative Payees (cont’d)</a:t>
            </a:r>
            <a:endParaRPr lang="en-US" sz="4000" dirty="0"/>
          </a:p>
        </p:txBody>
      </p:sp>
      <p:sp>
        <p:nvSpPr>
          <p:cNvPr id="3" name="Content Placeholder 2">
            <a:extLst>
              <a:ext uri="{FF2B5EF4-FFF2-40B4-BE49-F238E27FC236}">
                <a16:creationId xmlns:a16="http://schemas.microsoft.com/office/drawing/2014/main" id="{3851158D-9D4A-4C53-80A4-D1C182FA4AD7}"/>
              </a:ext>
            </a:extLst>
          </p:cNvPr>
          <p:cNvSpPr>
            <a:spLocks noGrp="1"/>
          </p:cNvSpPr>
          <p:nvPr>
            <p:ph idx="1"/>
          </p:nvPr>
        </p:nvSpPr>
        <p:spPr/>
        <p:txBody>
          <a:bodyPr rtlCol="0">
            <a:normAutofit lnSpcReduction="10000"/>
          </a:bodyPr>
          <a:lstStyle/>
          <a:p>
            <a:pPr marL="342900" lvl="1" indent="-342900" eaLnBrk="1" fontAlgn="auto" hangingPunct="1">
              <a:spcAft>
                <a:spcPts val="0"/>
              </a:spcAft>
              <a:defRPr/>
            </a:pPr>
            <a:endParaRPr lang="en-US" dirty="0"/>
          </a:p>
          <a:p>
            <a:pPr marL="342900" lvl="1" indent="-342900" eaLnBrk="1" fontAlgn="auto" hangingPunct="1">
              <a:spcAft>
                <a:spcPts val="0"/>
              </a:spcAft>
              <a:defRPr/>
            </a:pPr>
            <a:r>
              <a:rPr lang="en-US" sz="3200" dirty="0"/>
              <a:t>SSA will appoint a rep payee if evidence exists that an adult beneficiary has mental or physical impairments that prevent the ability to mange benefits (ability to reason properly, ability to communicate with others).</a:t>
            </a:r>
          </a:p>
          <a:p>
            <a:pPr marL="0" lvl="1" indent="0" eaLnBrk="1" fontAlgn="auto" hangingPunct="1">
              <a:spcAft>
                <a:spcPts val="0"/>
              </a:spcAft>
              <a:buFont typeface="Arial" panose="020B0604020202020204" pitchFamily="34" charset="0"/>
              <a:buNone/>
              <a:defRPr/>
            </a:pPr>
            <a:r>
              <a:rPr lang="en-US" sz="3200" dirty="0"/>
              <a:t>  </a:t>
            </a:r>
          </a:p>
          <a:p>
            <a:pPr eaLnBrk="1" fontAlgn="auto" hangingPunct="1">
              <a:spcAft>
                <a:spcPts val="0"/>
              </a:spcAft>
              <a:defRPr/>
            </a:pPr>
            <a:endParaRPr lang="en-US" dirty="0"/>
          </a:p>
        </p:txBody>
      </p:sp>
    </p:spTree>
  </p:cSld>
  <p:clrMapOvr>
    <a:masterClrMapping/>
  </p:clrMapOvr>
  <p:transition>
    <p:sndAc>
      <p:endSnd/>
    </p:sndAc>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25913-8769-480B-B76E-3542885D3018}"/>
              </a:ext>
            </a:extLst>
          </p:cNvPr>
          <p:cNvSpPr>
            <a:spLocks noGrp="1"/>
          </p:cNvSpPr>
          <p:nvPr>
            <p:ph type="title"/>
          </p:nvPr>
        </p:nvSpPr>
        <p:spPr/>
        <p:txBody>
          <a:bodyPr/>
          <a:lstStyle/>
          <a:p>
            <a:pPr algn="ctr" eaLnBrk="1" fontAlgn="auto" hangingPunct="1">
              <a:spcAft>
                <a:spcPts val="0"/>
              </a:spcAft>
              <a:defRPr/>
            </a:pPr>
            <a:r>
              <a:rPr lang="en-US" sz="4000" b="1" dirty="0"/>
              <a:t>Representative Payees – How to Apply</a:t>
            </a:r>
            <a:endParaRPr lang="en-US" sz="4000" dirty="0"/>
          </a:p>
        </p:txBody>
      </p:sp>
      <p:sp>
        <p:nvSpPr>
          <p:cNvPr id="90115" name="Content Placeholder 2">
            <a:extLst>
              <a:ext uri="{FF2B5EF4-FFF2-40B4-BE49-F238E27FC236}">
                <a16:creationId xmlns:a16="http://schemas.microsoft.com/office/drawing/2014/main" id="{73CF1FD5-69DF-47D2-8832-9FB303B7CD9B}"/>
              </a:ext>
            </a:extLst>
          </p:cNvPr>
          <p:cNvSpPr>
            <a:spLocks noGrp="1"/>
          </p:cNvSpPr>
          <p:nvPr>
            <p:ph idx="1"/>
          </p:nvPr>
        </p:nvSpPr>
        <p:spPr/>
        <p:txBody>
          <a:bodyPr/>
          <a:lstStyle/>
          <a:p>
            <a:pPr eaLnBrk="1" hangingPunct="1"/>
            <a:r>
              <a:rPr lang="en-US" altLang="en-US" sz="2800" dirty="0"/>
              <a:t>Social Security Form SSA-11-BK (Request to be Selected as Payee)</a:t>
            </a:r>
          </a:p>
          <a:p>
            <a:pPr eaLnBrk="1" hangingPunct="1"/>
            <a:r>
              <a:rPr lang="en-US" altLang="en-US" sz="2800" dirty="0"/>
              <a:t>SSA maintains Representative Payee System (RPS) – potential rep payee applicant must have SSN</a:t>
            </a:r>
          </a:p>
          <a:p>
            <a:pPr eaLnBrk="1" hangingPunct="1"/>
            <a:r>
              <a:rPr lang="en-US" altLang="en-US" sz="2800" dirty="0"/>
              <a:t>SSA is advised to conduct an interview with a beneficiary prior to appointing a payee </a:t>
            </a:r>
          </a:p>
          <a:p>
            <a:pPr eaLnBrk="1" hangingPunct="1"/>
            <a:r>
              <a:rPr lang="en-US" altLang="en-US" sz="2800" dirty="0"/>
              <a:t>SSA must document a decision to appoint a rep payee </a:t>
            </a:r>
          </a:p>
        </p:txBody>
      </p:sp>
    </p:spTree>
  </p:cSld>
  <p:clrMapOvr>
    <a:masterClrMapping/>
  </p:clrMapOvr>
  <p:transition>
    <p:sndAc>
      <p:endSnd/>
    </p:sndAc>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2">
            <a:extLst>
              <a:ext uri="{FF2B5EF4-FFF2-40B4-BE49-F238E27FC236}">
                <a16:creationId xmlns:a16="http://schemas.microsoft.com/office/drawing/2014/main" id="{A5B1884D-8508-44FE-AD11-997364513F79}"/>
              </a:ext>
            </a:extLst>
          </p:cNvPr>
          <p:cNvSpPr>
            <a:spLocks noGrp="1" noChangeArrowheads="1"/>
          </p:cNvSpPr>
          <p:nvPr>
            <p:ph type="title"/>
          </p:nvPr>
        </p:nvSpPr>
        <p:spPr/>
        <p:txBody>
          <a:bodyPr/>
          <a:lstStyle/>
          <a:p>
            <a:pPr algn="ctr" eaLnBrk="1" fontAlgn="auto" hangingPunct="1">
              <a:spcAft>
                <a:spcPts val="0"/>
              </a:spcAft>
              <a:defRPr/>
            </a:pPr>
            <a:r>
              <a:rPr lang="en-US" altLang="en-US" sz="4000" b="1" dirty="0"/>
              <a:t>Useful Websites</a:t>
            </a:r>
          </a:p>
        </p:txBody>
      </p:sp>
      <p:sp>
        <p:nvSpPr>
          <p:cNvPr id="74755" name="Rectangle 3">
            <a:extLst>
              <a:ext uri="{FF2B5EF4-FFF2-40B4-BE49-F238E27FC236}">
                <a16:creationId xmlns:a16="http://schemas.microsoft.com/office/drawing/2014/main" id="{6D8AC835-8B95-4144-956F-1EEB7C6EA90C}"/>
              </a:ext>
            </a:extLst>
          </p:cNvPr>
          <p:cNvSpPr>
            <a:spLocks noGrp="1" noChangeArrowheads="1"/>
          </p:cNvSpPr>
          <p:nvPr>
            <p:ph idx="1"/>
          </p:nvPr>
        </p:nvSpPr>
        <p:spPr/>
        <p:txBody>
          <a:bodyPr/>
          <a:lstStyle/>
          <a:p>
            <a:pPr eaLnBrk="1" hangingPunct="1">
              <a:buFont typeface="Arial" charset="0"/>
              <a:buChar char="•"/>
              <a:defRPr/>
            </a:pPr>
            <a:r>
              <a:rPr lang="en-US" altLang="en-US" dirty="0">
                <a:hlinkClick r:id="rId2"/>
              </a:rPr>
              <a:t>www.socialsecurity.gov</a:t>
            </a:r>
            <a:r>
              <a:rPr lang="en-US" altLang="en-US"/>
              <a:t>  - SSA </a:t>
            </a:r>
          </a:p>
          <a:p>
            <a:pPr eaLnBrk="1" hangingPunct="1">
              <a:buFont typeface="Arial" charset="0"/>
              <a:buChar char="•"/>
              <a:defRPr/>
            </a:pPr>
            <a:r>
              <a:rPr lang="en-US" altLang="en-US" dirty="0">
                <a:hlinkClick r:id="rId3"/>
              </a:rPr>
              <a:t>https://www.ssa.gov/pubs/</a:t>
            </a:r>
            <a:r>
              <a:rPr lang="en-US" altLang="en-US" dirty="0"/>
              <a:t> </a:t>
            </a:r>
          </a:p>
          <a:p>
            <a:pPr eaLnBrk="1" hangingPunct="1">
              <a:buFont typeface="Arial" charset="0"/>
              <a:buChar char="•"/>
              <a:defRPr/>
            </a:pPr>
            <a:r>
              <a:rPr lang="en-US" altLang="en-US" dirty="0">
                <a:hlinkClick r:id="rId4"/>
              </a:rPr>
              <a:t>www.mass.gov</a:t>
            </a:r>
            <a:r>
              <a:rPr lang="en-US" altLang="en-US">
                <a:hlinkClick r:id="rId4"/>
              </a:rPr>
              <a:t>/MassHealth</a:t>
            </a:r>
            <a:r>
              <a:rPr lang="en-US" altLang="en-US"/>
              <a:t> - MassHealth</a:t>
            </a:r>
          </a:p>
          <a:p>
            <a:pPr eaLnBrk="1" hangingPunct="1">
              <a:buFont typeface="Arial" charset="0"/>
              <a:buChar char="•"/>
              <a:defRPr/>
            </a:pPr>
            <a:r>
              <a:rPr lang="en-US" altLang="en-US" dirty="0">
                <a:hlinkClick r:id="rId5"/>
              </a:rPr>
              <a:t>www.masslegalservices.org</a:t>
            </a:r>
            <a:r>
              <a:rPr lang="en-US" altLang="en-US"/>
              <a:t> – Legal Aid</a:t>
            </a:r>
          </a:p>
          <a:p>
            <a:pPr eaLnBrk="1" hangingPunct="1">
              <a:buFont typeface="Arial" charset="0"/>
              <a:buChar char="•"/>
              <a:defRPr/>
            </a:pPr>
            <a:r>
              <a:rPr lang="en-US" altLang="en-US" dirty="0">
                <a:hlinkClick r:id="rId6"/>
              </a:rPr>
              <a:t>www.cms.hhs.gov</a:t>
            </a:r>
            <a:r>
              <a:rPr lang="en-US" altLang="en-US">
                <a:hlinkClick r:id="rId6"/>
              </a:rPr>
              <a:t>/home/medicare.asp</a:t>
            </a:r>
            <a:r>
              <a:rPr lang="en-US" altLang="en-US"/>
              <a:t> -Medicare</a:t>
            </a:r>
          </a:p>
          <a:p>
            <a:pPr eaLnBrk="1" hangingPunct="1">
              <a:buFont typeface="Arial" charset="0"/>
              <a:buChar char="•"/>
              <a:defRPr/>
            </a:pPr>
            <a:r>
              <a:rPr lang="en-US" altLang="en-US" dirty="0"/>
              <a:t>Work Without Limits (benefits counseling)-</a:t>
            </a:r>
          </a:p>
          <a:p>
            <a:pPr marL="114300" indent="0" eaLnBrk="1" hangingPunct="1">
              <a:buFont typeface="Arial" charset="0"/>
              <a:buNone/>
              <a:defRPr/>
            </a:pPr>
            <a:r>
              <a:rPr lang="en-US" altLang="en-US" dirty="0">
                <a:hlinkClick r:id="rId7"/>
              </a:rPr>
              <a:t>https://workwithoutlimits.org/benefits-counseling/</a:t>
            </a:r>
            <a:r>
              <a:rPr lang="en-US" altLang="en-US" dirty="0"/>
              <a:t> </a:t>
            </a:r>
          </a:p>
        </p:txBody>
      </p:sp>
      <p:sp>
        <p:nvSpPr>
          <p:cNvPr id="91140" name="Slide Number Placeholder 4">
            <a:extLst>
              <a:ext uri="{FF2B5EF4-FFF2-40B4-BE49-F238E27FC236}">
                <a16:creationId xmlns:a16="http://schemas.microsoft.com/office/drawing/2014/main" id="{0416DEDE-6704-43E9-9211-B5ABE176C350}"/>
              </a:ext>
            </a:extLst>
          </p:cNvPr>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5BD078"/>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A5D028"/>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F5C040"/>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F5C040"/>
              </a:buClr>
              <a:buFont typeface="Arial" panose="020B0604020202020204" pitchFamily="34" charset="0"/>
              <a:buChar char="•"/>
              <a:defRPr sz="1400">
                <a:solidFill>
                  <a:schemeClr val="tx1"/>
                </a:solidFill>
                <a:latin typeface="Calibri" panose="020F0502020204030204" pitchFamily="34" charset="0"/>
              </a:defRPr>
            </a:lvl9pPr>
          </a:lstStyle>
          <a:p>
            <a:pPr>
              <a:spcBef>
                <a:spcPct val="0"/>
              </a:spcBef>
              <a:buClrTx/>
              <a:buFontTx/>
              <a:buNone/>
            </a:pPr>
            <a:fld id="{FEE130BD-AC69-4D6F-923D-C6D6DA781451}" type="slidenum">
              <a:rPr lang="en-US" altLang="en-US" sz="1400">
                <a:latin typeface="Tahoma" panose="020B0604030504040204" pitchFamily="34" charset="0"/>
              </a:rPr>
              <a:pPr>
                <a:spcBef>
                  <a:spcPct val="0"/>
                </a:spcBef>
                <a:buClrTx/>
                <a:buFontTx/>
                <a:buNone/>
              </a:pPr>
              <a:t>56</a:t>
            </a:fld>
            <a:endParaRPr lang="en-US" altLang="en-US" sz="1400" dirty="0">
              <a:latin typeface="Tahoma" panose="020B0604030504040204" pitchFamily="34" charset="0"/>
            </a:endParaRPr>
          </a:p>
        </p:txBody>
      </p:sp>
    </p:spTree>
  </p:cSld>
  <p:clrMapOvr>
    <a:masterClrMapping/>
  </p:clrMapOvr>
  <p:transition>
    <p:sndAc>
      <p:endSnd/>
    </p:sndAc>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BABEFC-BF70-4CB0-BC94-3EE4E49A2FFE}"/>
              </a:ext>
            </a:extLst>
          </p:cNvPr>
          <p:cNvSpPr>
            <a:spLocks noGrp="1"/>
          </p:cNvSpPr>
          <p:nvPr>
            <p:ph type="sldNum" sz="quarter" idx="10"/>
          </p:nvPr>
        </p:nvSpPr>
        <p:spPr/>
        <p:txBody>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fld id="{B1C26E43-5E8D-4B2D-9EEB-94C66F30268F}" type="slidenum">
              <a:rPr lang="en-US" altLang="en-US" sz="2600">
                <a:solidFill>
                  <a:schemeClr val="bg1"/>
                </a:solidFill>
                <a:latin typeface="Arial" panose="020B0604020202020204" pitchFamily="34" charset="0"/>
              </a:rPr>
              <a:pPr eaLnBrk="1" hangingPunct="1"/>
              <a:t>6</a:t>
            </a:fld>
            <a:endParaRPr lang="en-US" altLang="en-US" sz="2600" dirty="0">
              <a:solidFill>
                <a:schemeClr val="bg1"/>
              </a:solidFill>
              <a:latin typeface="Arial" panose="020B0604020202020204" pitchFamily="34" charset="0"/>
            </a:endParaRPr>
          </a:p>
        </p:txBody>
      </p:sp>
      <p:sp>
        <p:nvSpPr>
          <p:cNvPr id="1853442" name="Rectangle 2">
            <a:extLst>
              <a:ext uri="{FF2B5EF4-FFF2-40B4-BE49-F238E27FC236}">
                <a16:creationId xmlns:a16="http://schemas.microsoft.com/office/drawing/2014/main" id="{83D02660-0847-454E-BD6E-AEA68FA7D1A8}"/>
              </a:ext>
            </a:extLst>
          </p:cNvPr>
          <p:cNvSpPr>
            <a:spLocks noGrp="1" noChangeArrowheads="1"/>
          </p:cNvSpPr>
          <p:nvPr>
            <p:ph type="title"/>
          </p:nvPr>
        </p:nvSpPr>
        <p:spPr>
          <a:xfrm>
            <a:off x="762000" y="914400"/>
            <a:ext cx="8077200" cy="990600"/>
          </a:xfrm>
        </p:spPr>
        <p:txBody>
          <a:bodyPr/>
          <a:lstStyle/>
          <a:p>
            <a:pPr algn="ctr" eaLnBrk="1" hangingPunct="1"/>
            <a:r>
              <a:rPr lang="en-US" altLang="en-US" sz="4000" dirty="0"/>
              <a:t>SSA Organizational Structure – OHO, AC, RO </a:t>
            </a:r>
            <a:endParaRPr lang="en-US" altLang="en-US" sz="4000" dirty="0">
              <a:solidFill>
                <a:srgbClr val="003399"/>
              </a:solidFill>
            </a:endParaRPr>
          </a:p>
        </p:txBody>
      </p:sp>
      <p:sp>
        <p:nvSpPr>
          <p:cNvPr id="1853443" name="Rectangle 3">
            <a:extLst>
              <a:ext uri="{FF2B5EF4-FFF2-40B4-BE49-F238E27FC236}">
                <a16:creationId xmlns:a16="http://schemas.microsoft.com/office/drawing/2014/main" id="{26763C63-1DAA-4E4D-B848-E85B63249606}"/>
              </a:ext>
            </a:extLst>
          </p:cNvPr>
          <p:cNvSpPr>
            <a:spLocks noGrp="1" noChangeArrowheads="1"/>
          </p:cNvSpPr>
          <p:nvPr>
            <p:ph type="body" idx="1"/>
          </p:nvPr>
        </p:nvSpPr>
        <p:spPr>
          <a:xfrm>
            <a:off x="762000" y="2362200"/>
            <a:ext cx="8382000" cy="4724400"/>
          </a:xfrm>
        </p:spPr>
        <p:txBody>
          <a:bodyPr anchor="ctr"/>
          <a:lstStyle/>
          <a:p>
            <a:pPr eaLnBrk="1" hangingPunct="1">
              <a:lnSpc>
                <a:spcPct val="80000"/>
              </a:lnSpc>
              <a:buFont typeface="Arial" charset="0"/>
              <a:buChar char="•"/>
              <a:defRPr/>
            </a:pPr>
            <a:r>
              <a:rPr lang="en-US" altLang="en-US" dirty="0"/>
              <a:t>Office of Hearings Operations (</a:t>
            </a:r>
            <a:r>
              <a:rPr lang="en-US" altLang="en-US" u="sng" dirty="0"/>
              <a:t>OHO</a:t>
            </a:r>
            <a:r>
              <a:rPr lang="en-US" altLang="en-US" dirty="0"/>
              <a:t>) - Administrative Law Judges (over 1600 nationwide).  Boston, Springfield, Lawrence. HO locator - </a:t>
            </a:r>
            <a:r>
              <a:rPr lang="en-US" altLang="en-US" dirty="0">
                <a:hlinkClick r:id="rId3">
                  <a:extLst>
                    <a:ext uri="{A12FA001-AC4F-418D-AE19-62706E023703}">
                      <ahyp:hlinkClr xmlns:ahyp="http://schemas.microsoft.com/office/drawing/2018/hyperlinkcolor" val="tx"/>
                    </a:ext>
                  </a:extLst>
                </a:hlinkClick>
              </a:rPr>
              <a:t>https://www.ssa.gov/appeals/ho_locator.html</a:t>
            </a:r>
            <a:r>
              <a:rPr lang="en-US" altLang="en-US" dirty="0"/>
              <a:t> </a:t>
            </a:r>
          </a:p>
          <a:p>
            <a:pPr eaLnBrk="1" hangingPunct="1">
              <a:lnSpc>
                <a:spcPct val="80000"/>
              </a:lnSpc>
              <a:buFont typeface="Arial" charset="0"/>
              <a:buChar char="•"/>
              <a:defRPr/>
            </a:pPr>
            <a:r>
              <a:rPr lang="en-US" altLang="en-US" dirty="0">
                <a:hlinkClick r:id="rId4">
                  <a:extLst>
                    <a:ext uri="{A12FA001-AC4F-418D-AE19-62706E023703}">
                      <ahyp:hlinkClr xmlns:ahyp="http://schemas.microsoft.com/office/drawing/2018/hyperlinkcolor" val="tx"/>
                    </a:ext>
                  </a:extLst>
                </a:hlinkClick>
              </a:rPr>
              <a:t>Appeals Council </a:t>
            </a:r>
            <a:r>
              <a:rPr lang="en-US" altLang="en-US" dirty="0"/>
              <a:t>– In Falls Church, VA.  </a:t>
            </a:r>
          </a:p>
          <a:p>
            <a:pPr eaLnBrk="1" hangingPunct="1">
              <a:lnSpc>
                <a:spcPct val="80000"/>
              </a:lnSpc>
              <a:buFont typeface="Arial" charset="0"/>
              <a:buChar char="•"/>
              <a:defRPr/>
            </a:pPr>
            <a:r>
              <a:rPr lang="en-US" altLang="en-US" dirty="0"/>
              <a:t>SSA announced that it will reduce the Regional offices from 10 to 4.  </a:t>
            </a:r>
          </a:p>
          <a:p>
            <a:pPr marL="119062" indent="0" eaLnBrk="1" hangingPunct="1">
              <a:lnSpc>
                <a:spcPct val="90000"/>
              </a:lnSpc>
              <a:spcBef>
                <a:spcPts val="1200"/>
              </a:spcBef>
              <a:buNone/>
              <a:tabLst>
                <a:tab pos="179388" algn="l"/>
                <a:tab pos="238125" algn="l"/>
              </a:tabLst>
            </a:pPr>
            <a:endParaRPr lang="en-US" altLang="en-US" sz="2400" dirty="0">
              <a:solidFill>
                <a:srgbClr val="0000FF"/>
              </a:solidFill>
            </a:endParaRPr>
          </a:p>
        </p:txBody>
      </p:sp>
    </p:spTree>
  </p:cSld>
  <p:clrMapOvr>
    <a:masterClrMapping/>
  </p:clrMapOvr>
  <p:transition>
    <p:sndAc>
      <p:end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853442"/>
                                        </p:tgtEl>
                                        <p:attrNameLst>
                                          <p:attrName>style.visibility</p:attrName>
                                        </p:attrNameLst>
                                      </p:cBhvr>
                                      <p:to>
                                        <p:strVal val="visible"/>
                                      </p:to>
                                    </p:set>
                                    <p:animEffect transition="in" filter="blinds(horizontal)">
                                      <p:cBhvr>
                                        <p:cTn id="7" dur="500"/>
                                        <p:tgtEl>
                                          <p:spTgt spid="1853442"/>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853443">
                                            <p:txEl>
                                              <p:pRg st="0" end="0"/>
                                            </p:txEl>
                                          </p:spTgt>
                                        </p:tgtEl>
                                        <p:attrNameLst>
                                          <p:attrName>style.visibility</p:attrName>
                                        </p:attrNameLst>
                                      </p:cBhvr>
                                      <p:to>
                                        <p:strVal val="visible"/>
                                      </p:to>
                                    </p:set>
                                    <p:animEffect transition="in" filter="wipe(up)">
                                      <p:cBhvr>
                                        <p:cTn id="11" dur="500"/>
                                        <p:tgtEl>
                                          <p:spTgt spid="1853443">
                                            <p:txEl>
                                              <p:pRg st="0" end="0"/>
                                            </p:txEl>
                                          </p:spTgt>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853443">
                                            <p:txEl>
                                              <p:pRg st="1" end="1"/>
                                            </p:txEl>
                                          </p:spTgt>
                                        </p:tgtEl>
                                        <p:attrNameLst>
                                          <p:attrName>style.visibility</p:attrName>
                                        </p:attrNameLst>
                                      </p:cBhvr>
                                      <p:to>
                                        <p:strVal val="visible"/>
                                      </p:to>
                                    </p:set>
                                    <p:animEffect transition="in" filter="wipe(up)">
                                      <p:cBhvr>
                                        <p:cTn id="15" dur="500"/>
                                        <p:tgtEl>
                                          <p:spTgt spid="1853443">
                                            <p:txEl>
                                              <p:pRg st="1" end="1"/>
                                            </p:txEl>
                                          </p:spTgt>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1853443">
                                            <p:txEl>
                                              <p:pRg st="2" end="2"/>
                                            </p:txEl>
                                          </p:spTgt>
                                        </p:tgtEl>
                                        <p:attrNameLst>
                                          <p:attrName>style.visibility</p:attrName>
                                        </p:attrNameLst>
                                      </p:cBhvr>
                                      <p:to>
                                        <p:strVal val="visible"/>
                                      </p:to>
                                    </p:set>
                                    <p:animEffect transition="in" filter="wipe(up)">
                                      <p:cBhvr>
                                        <p:cTn id="19" dur="500"/>
                                        <p:tgtEl>
                                          <p:spTgt spid="18534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42" grpId="0" animBg="1" autoUpdateAnimBg="0"/>
      <p:bldP spid="1853443" grpId="0" build="p" bldLvl="2" autoUpdateAnimBg="0"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56913-933B-243B-73F2-448F502787B5}"/>
              </a:ext>
            </a:extLst>
          </p:cNvPr>
          <p:cNvSpPr>
            <a:spLocks noGrp="1"/>
          </p:cNvSpPr>
          <p:nvPr>
            <p:ph type="title"/>
          </p:nvPr>
        </p:nvSpPr>
        <p:spPr>
          <a:xfrm>
            <a:off x="914400" y="1219200"/>
            <a:ext cx="6781800" cy="609600"/>
          </a:xfrm>
        </p:spPr>
        <p:txBody>
          <a:bodyPr/>
          <a:lstStyle/>
          <a:p>
            <a:pPr algn="ctr"/>
            <a:r>
              <a:rPr lang="en-US" sz="4000" b="1" dirty="0"/>
              <a:t>Applications</a:t>
            </a:r>
            <a:endParaRPr lang="en-US" sz="4000" dirty="0"/>
          </a:p>
        </p:txBody>
      </p:sp>
      <p:sp>
        <p:nvSpPr>
          <p:cNvPr id="3" name="Content Placeholder 2">
            <a:extLst>
              <a:ext uri="{FF2B5EF4-FFF2-40B4-BE49-F238E27FC236}">
                <a16:creationId xmlns:a16="http://schemas.microsoft.com/office/drawing/2014/main" id="{A499B999-D234-6D04-FF29-EE96FC136894}"/>
              </a:ext>
            </a:extLst>
          </p:cNvPr>
          <p:cNvSpPr>
            <a:spLocks noGrp="1"/>
          </p:cNvSpPr>
          <p:nvPr>
            <p:ph idx="1"/>
          </p:nvPr>
        </p:nvSpPr>
        <p:spPr/>
        <p:txBody>
          <a:bodyPr/>
          <a:lstStyle/>
          <a:p>
            <a:pPr eaLnBrk="1" hangingPunct="1"/>
            <a:r>
              <a:rPr lang="en-US" altLang="en-US" sz="2800" dirty="0"/>
              <a:t>In person at the local SSA office, by making an appointment by telephone. 1-800-772-1213 (TTY 1-800-325-0778)</a:t>
            </a:r>
          </a:p>
          <a:p>
            <a:pPr eaLnBrk="1" hangingPunct="1"/>
            <a:r>
              <a:rPr lang="en-US" altLang="en-US" sz="2800" dirty="0"/>
              <a:t>Preferred method now – online at</a:t>
            </a:r>
          </a:p>
          <a:p>
            <a:pPr eaLnBrk="1" hangingPunct="1"/>
            <a:r>
              <a:rPr lang="en-US" altLang="en-US" sz="2800" dirty="0"/>
              <a:t>https://</a:t>
            </a:r>
            <a:r>
              <a:rPr lang="en-US" altLang="en-US" sz="2800" dirty="0" err="1"/>
              <a:t>www.ssa.gov</a:t>
            </a:r>
            <a:r>
              <a:rPr lang="en-US" altLang="en-US" sz="2800" dirty="0"/>
              <a:t>/</a:t>
            </a:r>
            <a:r>
              <a:rPr lang="en-US" altLang="en-US" sz="2800" dirty="0" err="1"/>
              <a:t>apply?benefits</a:t>
            </a:r>
            <a:r>
              <a:rPr lang="en-US" altLang="en-US" sz="2800" dirty="0"/>
              <a:t>=</a:t>
            </a:r>
            <a:r>
              <a:rPr lang="en-US" altLang="en-US" sz="2800" dirty="0" err="1"/>
              <a:t>retirement&amp;age</a:t>
            </a:r>
            <a:r>
              <a:rPr lang="en-US" altLang="en-US" sz="2800" dirty="0"/>
              <a:t>=adult </a:t>
            </a:r>
          </a:p>
          <a:p>
            <a:pPr eaLnBrk="1" hangingPunct="1"/>
            <a:r>
              <a:rPr lang="en-US" altLang="en-US" sz="2800" dirty="0"/>
              <a:t>SSI - </a:t>
            </a:r>
            <a:r>
              <a:rPr lang="en-US" altLang="en-US" sz="2800" dirty="0">
                <a:hlinkClick r:id="rId2">
                  <a:extLst>
                    <a:ext uri="{A12FA001-AC4F-418D-AE19-62706E023703}">
                      <ahyp:hlinkClr xmlns:ahyp="http://schemas.microsoft.com/office/drawing/2018/hyperlinkcolor" val="tx"/>
                    </a:ext>
                  </a:extLst>
                </a:hlinkClick>
              </a:rPr>
              <a:t>https://www.ssa.gov/apply/ssi</a:t>
            </a:r>
            <a:r>
              <a:rPr lang="en-US" altLang="en-US" sz="2800" dirty="0"/>
              <a:t> </a:t>
            </a:r>
          </a:p>
          <a:p>
            <a:pPr eaLnBrk="1" hangingPunct="1"/>
            <a:r>
              <a:rPr lang="en-US" altLang="en-US" dirty="0"/>
              <a:t>Must verify identity in certain cases </a:t>
            </a:r>
            <a:endParaRPr lang="en-US" altLang="en-US" sz="2800" dirty="0"/>
          </a:p>
        </p:txBody>
      </p:sp>
      <p:sp>
        <p:nvSpPr>
          <p:cNvPr id="4" name="Slide Number Placeholder 3">
            <a:extLst>
              <a:ext uri="{FF2B5EF4-FFF2-40B4-BE49-F238E27FC236}">
                <a16:creationId xmlns:a16="http://schemas.microsoft.com/office/drawing/2014/main" id="{2E0A4E7B-E4EF-A721-B2FD-6D378F70E297}"/>
              </a:ext>
            </a:extLst>
          </p:cNvPr>
          <p:cNvSpPr>
            <a:spLocks noGrp="1"/>
          </p:cNvSpPr>
          <p:nvPr>
            <p:ph type="sldNum" sz="quarter" idx="10"/>
          </p:nvPr>
        </p:nvSpPr>
        <p:spPr/>
        <p:txBody>
          <a:bodyPr/>
          <a:lstStyle/>
          <a:p>
            <a:fld id="{9F8E81EC-7670-4793-AA2C-FE133C726A2A}" type="slidenum">
              <a:rPr lang="en-US" altLang="en-US" smtClean="0"/>
              <a:pPr/>
              <a:t>7</a:t>
            </a:fld>
            <a:endParaRPr lang="en-US" altLang="en-US" dirty="0"/>
          </a:p>
        </p:txBody>
      </p:sp>
    </p:spTree>
    <p:extLst>
      <p:ext uri="{BB962C8B-B14F-4D97-AF65-F5344CB8AC3E}">
        <p14:creationId xmlns:p14="http://schemas.microsoft.com/office/powerpoint/2010/main" val="2943791469"/>
      </p:ext>
    </p:extLst>
  </p:cSld>
  <p:clrMapOvr>
    <a:masterClrMapping/>
  </p:clrMapOvr>
  <p:transition advClick="0">
    <p:sndAc>
      <p:end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7E3F255-A476-4C99-B113-DF5886A129B6}"/>
              </a:ext>
            </a:extLst>
          </p:cNvPr>
          <p:cNvSpPr>
            <a:spLocks noGrp="1"/>
          </p:cNvSpPr>
          <p:nvPr>
            <p:ph type="sldNum" sz="quarter" idx="10"/>
          </p:nvPr>
        </p:nvSpPr>
        <p:spPr/>
        <p:txBody>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fld id="{4AF12EE4-028C-40A5-8DC0-8ED7BD675B8D}" type="slidenum">
              <a:rPr lang="en-US" altLang="en-US" sz="2600">
                <a:solidFill>
                  <a:schemeClr val="bg1"/>
                </a:solidFill>
                <a:latin typeface="Arial" panose="020B0604020202020204" pitchFamily="34" charset="0"/>
              </a:rPr>
              <a:pPr eaLnBrk="1" hangingPunct="1"/>
              <a:t>8</a:t>
            </a:fld>
            <a:endParaRPr lang="en-US" altLang="en-US" sz="2600" dirty="0">
              <a:solidFill>
                <a:schemeClr val="bg1"/>
              </a:solidFill>
              <a:latin typeface="Arial" panose="020B0604020202020204" pitchFamily="34" charset="0"/>
            </a:endParaRPr>
          </a:p>
        </p:txBody>
      </p:sp>
      <p:sp>
        <p:nvSpPr>
          <p:cNvPr id="17411" name="Rectangle 2">
            <a:extLst>
              <a:ext uri="{FF2B5EF4-FFF2-40B4-BE49-F238E27FC236}">
                <a16:creationId xmlns:a16="http://schemas.microsoft.com/office/drawing/2014/main" id="{BFC6F0DE-242C-4C03-A30B-EC9CF334187F}"/>
              </a:ext>
            </a:extLst>
          </p:cNvPr>
          <p:cNvSpPr>
            <a:spLocks noGrp="1" noChangeArrowheads="1"/>
          </p:cNvSpPr>
          <p:nvPr>
            <p:ph type="title"/>
          </p:nvPr>
        </p:nvSpPr>
        <p:spPr/>
        <p:txBody>
          <a:bodyPr/>
          <a:lstStyle/>
          <a:p>
            <a:pPr algn="ctr" eaLnBrk="1" hangingPunct="1"/>
            <a:r>
              <a:rPr lang="en-US" sz="4000" b="1" dirty="0"/>
              <a:t>Information About Retirement Benefits</a:t>
            </a:r>
            <a:endParaRPr lang="en-US" altLang="en-US" sz="4000" dirty="0"/>
          </a:p>
        </p:txBody>
      </p:sp>
      <p:sp>
        <p:nvSpPr>
          <p:cNvPr id="17412" name="Rectangle 3">
            <a:extLst>
              <a:ext uri="{FF2B5EF4-FFF2-40B4-BE49-F238E27FC236}">
                <a16:creationId xmlns:a16="http://schemas.microsoft.com/office/drawing/2014/main" id="{A41D2F04-5562-499E-9AF9-7C6AC172A88F}"/>
              </a:ext>
            </a:extLst>
          </p:cNvPr>
          <p:cNvSpPr>
            <a:spLocks noGrp="1" noChangeArrowheads="1"/>
          </p:cNvSpPr>
          <p:nvPr>
            <p:ph type="body" idx="1"/>
          </p:nvPr>
        </p:nvSpPr>
        <p:spPr/>
        <p:txBody>
          <a:bodyPr/>
          <a:lstStyle/>
          <a:p>
            <a:pPr eaLnBrk="1" hangingPunct="1">
              <a:buFont typeface="Arial" charset="0"/>
              <a:buChar char="•"/>
              <a:defRPr/>
            </a:pPr>
            <a:r>
              <a:rPr lang="en-US" altLang="en-US" sz="2800" dirty="0"/>
              <a:t>Retirement Application </a:t>
            </a:r>
            <a:r>
              <a:rPr lang="en-US" altLang="en-US" sz="2800" dirty="0">
                <a:hlinkClick r:id="rId2"/>
              </a:rPr>
              <a:t>https://secure.ssa.gov/iClaim/rib</a:t>
            </a:r>
            <a:endParaRPr lang="en-US" altLang="en-US" sz="2800" dirty="0"/>
          </a:p>
          <a:p>
            <a:pPr eaLnBrk="1" hangingPunct="1">
              <a:buFont typeface="Arial" charset="0"/>
              <a:buChar char="•"/>
              <a:defRPr/>
            </a:pPr>
            <a:r>
              <a:rPr lang="en-US" altLang="en-US" sz="2800" dirty="0"/>
              <a:t>Retirement Calculator </a:t>
            </a:r>
            <a:r>
              <a:rPr lang="en-US" altLang="en-US" sz="2800" dirty="0">
                <a:hlinkClick r:id="rId3"/>
              </a:rPr>
              <a:t>https://www.ssa.gov/OACT/quickcalc/</a:t>
            </a:r>
            <a:r>
              <a:rPr lang="en-US" altLang="en-US" sz="2800" dirty="0"/>
              <a:t> </a:t>
            </a:r>
          </a:p>
          <a:p>
            <a:pPr eaLnBrk="1" hangingPunct="1">
              <a:buFont typeface="Arial" charset="0"/>
              <a:buChar char="•"/>
              <a:defRPr/>
            </a:pPr>
            <a:r>
              <a:rPr lang="en-US" altLang="en-US" sz="2800" dirty="0"/>
              <a:t>Benefits Calculator and Other Tools - </a:t>
            </a:r>
            <a:r>
              <a:rPr lang="en-US" altLang="en-US" sz="2800" dirty="0">
                <a:hlinkClick r:id="rId4"/>
              </a:rPr>
              <a:t>https://www.ssa.gov/benefits/calculators/</a:t>
            </a:r>
            <a:endParaRPr lang="en-US" altLang="en-US" sz="2800" dirty="0"/>
          </a:p>
          <a:p>
            <a:pPr eaLnBrk="1" hangingPunct="1">
              <a:buFont typeface="Arial" charset="0"/>
              <a:buChar char="•"/>
              <a:defRPr/>
            </a:pPr>
            <a:r>
              <a:rPr lang="en-US" altLang="en-US" dirty="0"/>
              <a:t>Windfall Elimination Provision Calculator - </a:t>
            </a:r>
            <a:r>
              <a:rPr lang="en-US" altLang="en-US" dirty="0">
                <a:hlinkClick r:id="rId5"/>
              </a:rPr>
              <a:t>https://www.ssa.gov/benefits/retirement/planner/anyPiaWepjs04.html</a:t>
            </a:r>
            <a:r>
              <a:rPr lang="en-US" altLang="en-US" dirty="0"/>
              <a:t> </a:t>
            </a:r>
          </a:p>
          <a:p>
            <a:pPr eaLnBrk="1" hangingPunct="1">
              <a:lnSpc>
                <a:spcPct val="90000"/>
              </a:lnSpc>
            </a:pPr>
            <a:endParaRPr lang="en-US" altLang="en-US" dirty="0"/>
          </a:p>
        </p:txBody>
      </p:sp>
    </p:spTree>
  </p:cSld>
  <p:clrMapOvr>
    <a:masterClrMapping/>
  </p:clrMapOvr>
  <p:transition advClick="0">
    <p:sndAc>
      <p:end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8F91EA8-2886-4C01-8041-3DE9868E578D}"/>
              </a:ext>
            </a:extLst>
          </p:cNvPr>
          <p:cNvSpPr>
            <a:spLocks noGrp="1"/>
          </p:cNvSpPr>
          <p:nvPr>
            <p:ph type="sldNum" sz="quarter" idx="10"/>
          </p:nvPr>
        </p:nvSpPr>
        <p:spPr/>
        <p:txBody>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fld id="{C5F1CE97-0EF4-46DE-B3C4-C6DF79F34FB9}" type="slidenum">
              <a:rPr lang="en-US" altLang="en-US" sz="2600">
                <a:solidFill>
                  <a:schemeClr val="bg1"/>
                </a:solidFill>
                <a:latin typeface="Arial" panose="020B0604020202020204" pitchFamily="34" charset="0"/>
              </a:rPr>
              <a:pPr eaLnBrk="1" hangingPunct="1"/>
              <a:t>9</a:t>
            </a:fld>
            <a:endParaRPr lang="en-US" altLang="en-US" sz="2600" dirty="0">
              <a:solidFill>
                <a:schemeClr val="bg1"/>
              </a:solidFill>
              <a:latin typeface="Arial" panose="020B0604020202020204" pitchFamily="34" charset="0"/>
            </a:endParaRPr>
          </a:p>
        </p:txBody>
      </p:sp>
      <p:sp>
        <p:nvSpPr>
          <p:cNvPr id="14339" name="Rectangle 2">
            <a:extLst>
              <a:ext uri="{FF2B5EF4-FFF2-40B4-BE49-F238E27FC236}">
                <a16:creationId xmlns:a16="http://schemas.microsoft.com/office/drawing/2014/main" id="{51B44714-6080-44A7-B3E9-A386904B471E}"/>
              </a:ext>
            </a:extLst>
          </p:cNvPr>
          <p:cNvSpPr>
            <a:spLocks noGrp="1" noChangeArrowheads="1"/>
          </p:cNvSpPr>
          <p:nvPr>
            <p:ph type="title"/>
          </p:nvPr>
        </p:nvSpPr>
        <p:spPr/>
        <p:txBody>
          <a:bodyPr/>
          <a:lstStyle/>
          <a:p>
            <a:pPr algn="ctr" eaLnBrk="1" hangingPunct="1"/>
            <a:r>
              <a:rPr lang="en-US" sz="4000" b="1" i="1" dirty="0">
                <a:solidFill>
                  <a:srgbClr val="FF0000"/>
                </a:solidFill>
              </a:rPr>
              <a:t>my</a:t>
            </a:r>
            <a:r>
              <a:rPr lang="en-US" sz="4000" b="1" i="1" dirty="0"/>
              <a:t> </a:t>
            </a:r>
            <a:r>
              <a:rPr lang="en-US" sz="4000" b="1" dirty="0"/>
              <a:t>Social Security Account</a:t>
            </a:r>
            <a:endParaRPr lang="en-US" altLang="en-US" sz="4000" dirty="0"/>
          </a:p>
        </p:txBody>
      </p:sp>
      <p:sp>
        <p:nvSpPr>
          <p:cNvPr id="14340" name="Rectangle 3">
            <a:extLst>
              <a:ext uri="{FF2B5EF4-FFF2-40B4-BE49-F238E27FC236}">
                <a16:creationId xmlns:a16="http://schemas.microsoft.com/office/drawing/2014/main" id="{AB62D532-2895-4A1F-A58E-5F17CA23F57C}"/>
              </a:ext>
            </a:extLst>
          </p:cNvPr>
          <p:cNvSpPr>
            <a:spLocks noGrp="1" noChangeArrowheads="1"/>
          </p:cNvSpPr>
          <p:nvPr>
            <p:ph type="body" idx="1"/>
          </p:nvPr>
        </p:nvSpPr>
        <p:spPr>
          <a:xfrm>
            <a:off x="914400" y="2362200"/>
            <a:ext cx="8001000" cy="4419600"/>
          </a:xfrm>
        </p:spPr>
        <p:txBody>
          <a:bodyPr/>
          <a:lstStyle/>
          <a:p>
            <a:r>
              <a:rPr lang="en-US" altLang="en-US" dirty="0"/>
              <a:t>Access to Social Security Statement</a:t>
            </a:r>
          </a:p>
          <a:p>
            <a:r>
              <a:rPr lang="en-US" altLang="en-US" dirty="0"/>
              <a:t>Get benefits verification letter</a:t>
            </a:r>
          </a:p>
          <a:p>
            <a:r>
              <a:rPr lang="en-US" altLang="en-US" dirty="0"/>
              <a:t>Changed address and phone number</a:t>
            </a:r>
          </a:p>
          <a:p>
            <a:r>
              <a:rPr lang="en-US" altLang="en-US" dirty="0"/>
              <a:t>Request a replacement Medicare card</a:t>
            </a:r>
          </a:p>
          <a:p>
            <a:r>
              <a:rPr lang="en-US" altLang="en-US" dirty="0"/>
              <a:t>Request a replacement SSA-1099 or SSA-1042S for tax season</a:t>
            </a:r>
          </a:p>
          <a:p>
            <a:r>
              <a:rPr lang="en-US" altLang="en-US" dirty="0"/>
              <a:t>Start or change direct deposit – must prove identity </a:t>
            </a:r>
          </a:p>
          <a:p>
            <a:r>
              <a:rPr lang="en-US" altLang="en-US" dirty="0">
                <a:hlinkClick r:id="rId2"/>
              </a:rPr>
              <a:t>https://www.ssa.gov/myaccount/</a:t>
            </a:r>
            <a:r>
              <a:rPr lang="en-US" altLang="en-US" dirty="0"/>
              <a:t> </a:t>
            </a:r>
          </a:p>
          <a:p>
            <a:pPr marL="457200" lvl="1" indent="0" eaLnBrk="1" hangingPunct="1">
              <a:lnSpc>
                <a:spcPct val="90000"/>
              </a:lnSpc>
              <a:buNone/>
            </a:pPr>
            <a:endParaRPr lang="en-US" altLang="en-US" dirty="0"/>
          </a:p>
        </p:txBody>
      </p:sp>
    </p:spTree>
    <p:extLst>
      <p:ext uri="{BB962C8B-B14F-4D97-AF65-F5344CB8AC3E}">
        <p14:creationId xmlns:p14="http://schemas.microsoft.com/office/powerpoint/2010/main" val="3137043359"/>
      </p:ext>
    </p:extLst>
  </p:cSld>
  <p:clrMapOvr>
    <a:masterClrMapping/>
  </p:clrMapOvr>
  <p:transition advClick="0">
    <p:sndAc>
      <p:endSnd/>
    </p:sndAc>
  </p:transition>
</p:sld>
</file>

<file path=ppt/theme/theme1.xml><?xml version="1.0" encoding="utf-8"?>
<a:theme xmlns:a="http://schemas.openxmlformats.org/drawingml/2006/main" name="Capsules">
  <a:themeElements>
    <a:clrScheme name="">
      <a:dk1>
        <a:srgbClr val="003366"/>
      </a:dk1>
      <a:lt1>
        <a:srgbClr val="FFFFFF"/>
      </a:lt1>
      <a:dk2>
        <a:srgbClr val="003399"/>
      </a:dk2>
      <a:lt2>
        <a:srgbClr val="003366"/>
      </a:lt2>
      <a:accent1>
        <a:srgbClr val="33CC33"/>
      </a:accent1>
      <a:accent2>
        <a:srgbClr val="33CCCC"/>
      </a:accent2>
      <a:accent3>
        <a:srgbClr val="FFFFFF"/>
      </a:accent3>
      <a:accent4>
        <a:srgbClr val="002A56"/>
      </a:accent4>
      <a:accent5>
        <a:srgbClr val="ADE2AD"/>
      </a:accent5>
      <a:accent6>
        <a:srgbClr val="2DB9B9"/>
      </a:accent6>
      <a:hlink>
        <a:srgbClr val="666699"/>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apsules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Capsules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57796</TotalTime>
  <Words>3500</Words>
  <Application>Microsoft Macintosh PowerPoint</Application>
  <PresentationFormat>On-screen Show (4:3)</PresentationFormat>
  <Paragraphs>329</Paragraphs>
  <Slides>56</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56</vt:i4>
      </vt:variant>
    </vt:vector>
  </HeadingPairs>
  <TitlesOfParts>
    <vt:vector size="65" baseType="lpstr">
      <vt:lpstr>Arial</vt:lpstr>
      <vt:lpstr>Calibri</vt:lpstr>
      <vt:lpstr>Georgia</vt:lpstr>
      <vt:lpstr>Tahoma</vt:lpstr>
      <vt:lpstr>Times New Roman</vt:lpstr>
      <vt:lpstr>ui-sans-serif</vt:lpstr>
      <vt:lpstr>Verdana</vt:lpstr>
      <vt:lpstr>Wingdings</vt:lpstr>
      <vt:lpstr>Capsules</vt:lpstr>
      <vt:lpstr>SSA BENEFITS FOR ELDERS</vt:lpstr>
      <vt:lpstr>Cash Benefits Administered by SSA</vt:lpstr>
      <vt:lpstr>SSA Organizational Structure –FO,DO </vt:lpstr>
      <vt:lpstr>Field (District) Office Jurisdiction </vt:lpstr>
      <vt:lpstr>SSA Organizational Structure- DDS</vt:lpstr>
      <vt:lpstr>SSA Organizational Structure – OHO, AC, RO </vt:lpstr>
      <vt:lpstr>Applications</vt:lpstr>
      <vt:lpstr>Information About Retirement Benefits</vt:lpstr>
      <vt:lpstr>my Social Security Account</vt:lpstr>
      <vt:lpstr>Reasonable Accommodations </vt:lpstr>
      <vt:lpstr>Title II - Cash Benefits </vt:lpstr>
      <vt:lpstr>Earning Credits to Become  Insured for RSDI</vt:lpstr>
      <vt:lpstr> </vt:lpstr>
      <vt:lpstr>RIB Entitlement</vt:lpstr>
      <vt:lpstr>Annual Earnings Test</vt:lpstr>
      <vt:lpstr>Dependents and Survivors Benefits</vt:lpstr>
      <vt:lpstr>Medicare</vt:lpstr>
      <vt:lpstr> SSI Eligibility </vt:lpstr>
      <vt:lpstr>Residency and Immigration Status- SSI </vt:lpstr>
      <vt:lpstr>SSI Benefits </vt:lpstr>
      <vt:lpstr>State Supplement Program Payment (SSP)</vt:lpstr>
      <vt:lpstr>State Supplement Program Payment (SSP)  </vt:lpstr>
      <vt:lpstr>Getting SSI Payments – Direct Deposit </vt:lpstr>
      <vt:lpstr>SSI Income Rules</vt:lpstr>
      <vt:lpstr>Retrospective Monthly Accounting </vt:lpstr>
      <vt:lpstr>Types of Income – SSI </vt:lpstr>
      <vt:lpstr>New In-Kind Support and Maintenance (ISM) Rules </vt:lpstr>
      <vt:lpstr>Unearned Income - SSI</vt:lpstr>
      <vt:lpstr>Unearned Income Exclusions</vt:lpstr>
      <vt:lpstr>Exclusions from Income - SSI</vt:lpstr>
      <vt:lpstr>  Exclusions from Income – SSI (cont’d)</vt:lpstr>
      <vt:lpstr>Exclusions from Income – SSI (cont’d)</vt:lpstr>
      <vt:lpstr>Exclusions from Income – SSI (cont’d)</vt:lpstr>
      <vt:lpstr>Unearned Income - Example</vt:lpstr>
      <vt:lpstr>Earned Income</vt:lpstr>
      <vt:lpstr>SSI and Work </vt:lpstr>
      <vt:lpstr>SSI and Work –Example </vt:lpstr>
      <vt:lpstr>SSI and Work –Example </vt:lpstr>
      <vt:lpstr>SSI Benefits and Self Employment Income</vt:lpstr>
      <vt:lpstr>Work Income Deductions - SSI</vt:lpstr>
      <vt:lpstr>Resources </vt:lpstr>
      <vt:lpstr>Excluded Resources</vt:lpstr>
      <vt:lpstr>Excluded Resources (cont’d)</vt:lpstr>
      <vt:lpstr>Transfer Of Assets</vt:lpstr>
      <vt:lpstr> Definition of Disability (Adults) – SSI and SSDI</vt:lpstr>
      <vt:lpstr>5-Step Sequential Analysis 20 CFR 416.920</vt:lpstr>
      <vt:lpstr>5-Steps – (cont’d)</vt:lpstr>
      <vt:lpstr>SSI Nondisability  Eligibility Review</vt:lpstr>
      <vt:lpstr>Levels of Appeal </vt:lpstr>
      <vt:lpstr>Deadline for Appeals </vt:lpstr>
      <vt:lpstr>Filing Appeals</vt:lpstr>
      <vt:lpstr>Appeal or New Application?</vt:lpstr>
      <vt:lpstr>Representative Payees</vt:lpstr>
      <vt:lpstr>Representative Payees (cont’d)</vt:lpstr>
      <vt:lpstr>Representative Payees – How to Apply</vt:lpstr>
      <vt:lpstr>Useful Websites</vt:lpstr>
    </vt:vector>
  </TitlesOfParts>
  <Company>Disabilities Rights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Presented by: Disabilities Rights Center   18 Low Ave., PO Box 3660   Concord, NH 03302   1-800-834-1721</dc:title>
  <dc:creator>suzanneb</dc:creator>
  <cp:lastModifiedBy>Svt Svt</cp:lastModifiedBy>
  <cp:revision>1008</cp:revision>
  <cp:lastPrinted>2003-03-12T17:03:10Z</cp:lastPrinted>
  <dcterms:created xsi:type="dcterms:W3CDTF">2003-01-16T17:55:59Z</dcterms:created>
  <dcterms:modified xsi:type="dcterms:W3CDTF">2025-04-02T20:47:58Z</dcterms:modified>
</cp:coreProperties>
</file>