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77" r:id="rId4"/>
    <p:sldId id="257" r:id="rId5"/>
    <p:sldId id="260" r:id="rId6"/>
    <p:sldId id="269" r:id="rId7"/>
    <p:sldId id="288" r:id="rId8"/>
    <p:sldId id="271" r:id="rId9"/>
    <p:sldId id="289" r:id="rId10"/>
    <p:sldId id="273" r:id="rId11"/>
    <p:sldId id="274" r:id="rId12"/>
    <p:sldId id="290" r:id="rId13"/>
    <p:sldId id="275" r:id="rId14"/>
    <p:sldId id="280" r:id="rId15"/>
    <p:sldId id="281" r:id="rId16"/>
    <p:sldId id="279" r:id="rId17"/>
    <p:sldId id="268" r:id="rId18"/>
    <p:sldId id="261" r:id="rId19"/>
    <p:sldId id="265" r:id="rId20"/>
    <p:sldId id="284" r:id="rId21"/>
    <p:sldId id="285" r:id="rId22"/>
    <p:sldId id="283" r:id="rId23"/>
    <p:sldId id="286" r:id="rId24"/>
    <p:sldId id="287" r:id="rId25"/>
    <p:sldId id="267" r:id="rId26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82121" autoAdjust="0"/>
  </p:normalViewPr>
  <p:slideViewPr>
    <p:cSldViewPr snapToGrid="0" snapToObjects="1">
      <p:cViewPr>
        <p:scale>
          <a:sx n="100" d="100"/>
          <a:sy n="100" d="100"/>
        </p:scale>
        <p:origin x="-18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271CCF0-A6D0-4E4C-80F8-A0F164AD78FB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5F90AB2-7F18-4D65-8702-3B2C522BB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62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94DA247-6391-774F-906D-0C68AF73E75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98901EF-0C16-3F4A-8646-0A0CC915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4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1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61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61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61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61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61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61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20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47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1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2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462229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73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6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18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6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6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5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462229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2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64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12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1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61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1EF-0C16-3F4A-8646-0A0CC91522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6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B0041CB-D9B6-4548-AB8B-C968EBB9032B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01B18DE-BAF2-334A-AE36-C30D6E8968A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41CB-D9B6-4548-AB8B-C968EBB9032B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18DE-BAF2-334A-AE36-C30D6E896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41CB-D9B6-4548-AB8B-C968EBB9032B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18DE-BAF2-334A-AE36-C30D6E896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41CB-D9B6-4548-AB8B-C968EBB9032B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18DE-BAF2-334A-AE36-C30D6E896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41CB-D9B6-4548-AB8B-C968EBB9032B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18DE-BAF2-334A-AE36-C30D6E896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41CB-D9B6-4548-AB8B-C968EBB9032B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18DE-BAF2-334A-AE36-C30D6E8968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41CB-D9B6-4548-AB8B-C968EBB9032B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18DE-BAF2-334A-AE36-C30D6E8968A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41CB-D9B6-4548-AB8B-C968EBB9032B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18DE-BAF2-334A-AE36-C30D6E896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41CB-D9B6-4548-AB8B-C968EBB9032B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18DE-BAF2-334A-AE36-C30D6E896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41CB-D9B6-4548-AB8B-C968EBB9032B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18DE-BAF2-334A-AE36-C30D6E896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41CB-D9B6-4548-AB8B-C968EBB9032B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18DE-BAF2-334A-AE36-C30D6E896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B0041CB-D9B6-4548-AB8B-C968EBB9032B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01B18DE-BAF2-334A-AE36-C30D6E8968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86237">
            <a:off x="3184976" y="2879818"/>
            <a:ext cx="5041313" cy="2408669"/>
          </a:xfrm>
        </p:spPr>
        <p:txBody>
          <a:bodyPr/>
          <a:lstStyle/>
          <a:p>
            <a:r>
              <a:rPr lang="en-US" dirty="0" smtClean="0"/>
              <a:t>New State </a:t>
            </a:r>
            <a:br>
              <a:rPr lang="en-US" dirty="0" smtClean="0"/>
            </a:br>
            <a:r>
              <a:rPr lang="en-US" dirty="0" smtClean="0"/>
              <a:t>Public Housing Authority Plans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567233">
            <a:off x="-506660" y="4716816"/>
            <a:ext cx="4847038" cy="8353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 </a:t>
            </a:r>
          </a:p>
          <a:p>
            <a:r>
              <a:rPr lang="en-US" sz="2800" dirty="0" smtClean="0"/>
              <a:t>Guide for </a:t>
            </a:r>
            <a:br>
              <a:rPr lang="en-US" sz="2800" dirty="0" smtClean="0"/>
            </a:br>
            <a:r>
              <a:rPr lang="en-US" sz="2800" dirty="0" smtClean="0"/>
              <a:t>Residents </a:t>
            </a:r>
            <a:br>
              <a:rPr lang="en-US" sz="2800" dirty="0" smtClean="0"/>
            </a:br>
            <a:r>
              <a:rPr lang="en-US" sz="2800" dirty="0" smtClean="0"/>
              <a:t>and Advocates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6146800"/>
            <a:ext cx="53848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Prepared by the Massachusetts Law Reform Institute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938" y="205600"/>
            <a:ext cx="2039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February </a:t>
            </a:r>
            <a:r>
              <a:rPr lang="en-US" sz="1600" dirty="0" smtClean="0">
                <a:solidFill>
                  <a:srgbClr val="FFFF00"/>
                </a:solidFill>
              </a:rPr>
              <a:t>12, </a:t>
            </a:r>
            <a:r>
              <a:rPr lang="en-US" sz="1600" dirty="0" smtClean="0">
                <a:solidFill>
                  <a:srgbClr val="FFFF00"/>
                </a:solidFill>
              </a:rPr>
              <a:t>2020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19100"/>
            <a:ext cx="8041440" cy="20447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400" dirty="0" smtClean="0"/>
              <a:t>Performance Management Review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797" y="2571751"/>
            <a:ext cx="5210177" cy="3318556"/>
          </a:xfrm>
          <a:prstGeom prst="wedgeRectCallou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DHCD conducts a performance management review and rates PHAs: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No finding</a:t>
            </a:r>
          </a:p>
          <a:p>
            <a:pPr marL="342900" lvl="1" indent="-342900">
              <a:buFont typeface="Wingdings" charset="2"/>
              <a:buChar char="ü"/>
            </a:pPr>
            <a:endParaRPr lang="en-US" dirty="0" smtClean="0"/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Operational guidance</a:t>
            </a:r>
          </a:p>
          <a:p>
            <a:pPr marL="342900" indent="-342900">
              <a:buFont typeface="Wingdings" charset="2"/>
              <a:buChar char="ü"/>
            </a:pPr>
            <a:endParaRPr lang="en-US" dirty="0" smtClean="0"/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Corrective Action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3775" y="5610225"/>
            <a:ext cx="4803775" cy="923330"/>
          </a:xfrm>
          <a:prstGeom prst="wedgeRectCallout">
            <a:avLst>
              <a:gd name="adj1" fmla="val -58863"/>
              <a:gd name="adj2" fmla="val -39295"/>
            </a:avLst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corrective action required, PHA must describe in the plan the action taken or action they are planning to take to correct the finding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6811" y="2657475"/>
            <a:ext cx="3668126" cy="276998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Example: </a:t>
            </a:r>
            <a:r>
              <a:rPr lang="en-US" b="1" dirty="0" smtClean="0"/>
              <a:t>Work Orders Completed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No finding </a:t>
            </a:r>
            <a:r>
              <a:rPr lang="en-US" dirty="0" smtClean="0"/>
              <a:t>- if work orders completed within 30 days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Operational guidance </a:t>
            </a:r>
            <a:r>
              <a:rPr lang="en-US" dirty="0" smtClean="0"/>
              <a:t>- if work orders completed between 31-45 days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Corrective action </a:t>
            </a:r>
            <a:r>
              <a:rPr lang="en-US" dirty="0" smtClean="0"/>
              <a:t>- if work orders completed over 45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60437"/>
          </a:xfrm>
          <a:prstGeom prst="ellipse">
            <a:avLst/>
          </a:prstGeom>
          <a:noFill/>
        </p:spPr>
        <p:txBody>
          <a:bodyPr/>
          <a:lstStyle/>
          <a:p>
            <a:r>
              <a:rPr lang="en-US" sz="4400" dirty="0" smtClean="0"/>
              <a:t>Posting of Policies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100" y="1485900"/>
            <a:ext cx="8318501" cy="4381501"/>
          </a:xfrm>
          <a:prstGeom prst="wedgeRectCallout">
            <a:avLst/>
          </a:prstGeom>
        </p:spPr>
        <p:txBody>
          <a:bodyPr numCol="1">
            <a:normAutofit/>
          </a:bodyPr>
          <a:lstStyle/>
          <a:p>
            <a:pPr marL="406400" indent="-4064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State regulations require PHAs to post all policies in </a:t>
            </a:r>
            <a:r>
              <a:rPr lang="en-US" dirty="0"/>
              <a:t>its central office, on </a:t>
            </a:r>
            <a:r>
              <a:rPr lang="en-US" dirty="0" smtClean="0"/>
              <a:t>its website </a:t>
            </a:r>
            <a:r>
              <a:rPr lang="en-US" dirty="0"/>
              <a:t>or webpage, and, if practical, in each </a:t>
            </a:r>
            <a:r>
              <a:rPr lang="en-US" dirty="0" smtClean="0"/>
              <a:t>development</a:t>
            </a:r>
          </a:p>
          <a:p>
            <a:pPr marL="406400" indent="-4064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All policies must state </a:t>
            </a:r>
            <a:r>
              <a:rPr lang="en-US" dirty="0"/>
              <a:t>the date of last revision and identify a </a:t>
            </a:r>
            <a:r>
              <a:rPr lang="en-US" dirty="0" smtClean="0"/>
              <a:t>contact person </a:t>
            </a:r>
          </a:p>
          <a:p>
            <a:pPr marL="406400" indent="-406400">
              <a:spcAft>
                <a:spcPts val="1200"/>
              </a:spcAft>
              <a:buFont typeface="Wingdings" charset="2"/>
              <a:buChar char="ü"/>
            </a:pPr>
            <a:r>
              <a:rPr lang="en-US" smtClean="0"/>
              <a:t>A tenant </a:t>
            </a:r>
            <a:r>
              <a:rPr lang="en-US" dirty="0" smtClean="0"/>
              <a:t>must be </a:t>
            </a:r>
            <a:r>
              <a:rPr lang="en-US" dirty="0"/>
              <a:t>provided with </a:t>
            </a:r>
            <a:r>
              <a:rPr lang="en-US" dirty="0" smtClean="0"/>
              <a:t>a copy </a:t>
            </a:r>
            <a:r>
              <a:rPr lang="en-US"/>
              <a:t>of </a:t>
            </a:r>
            <a:r>
              <a:rPr lang="en-US" smtClean="0"/>
              <a:t>a </a:t>
            </a:r>
            <a:r>
              <a:rPr lang="en-US" dirty="0" smtClean="0"/>
              <a:t>PHA rule</a:t>
            </a:r>
            <a:r>
              <a:rPr lang="en-US" dirty="0"/>
              <a:t>, policy or </a:t>
            </a:r>
            <a:r>
              <a:rPr lang="en-US" dirty="0" smtClean="0"/>
              <a:t>regulation at no charge; a PHA </a:t>
            </a:r>
            <a:r>
              <a:rPr lang="en-US" dirty="0"/>
              <a:t>may charge a reasonable fee for providing </a:t>
            </a:r>
            <a:r>
              <a:rPr lang="en-US" smtClean="0"/>
              <a:t>duplicate copies 760 </a:t>
            </a:r>
            <a:r>
              <a:rPr lang="en-US" dirty="0" smtClean="0"/>
              <a:t>CMR 4.02(2)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2779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400" dirty="0" smtClean="0"/>
              <a:t>List of Policies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100" y="1904275"/>
            <a:ext cx="8318501" cy="3963126"/>
          </a:xfrm>
          <a:prstGeom prst="wedgeRectCallout">
            <a:avLst/>
          </a:prstGeom>
        </p:spPr>
        <p:txBody>
          <a:bodyPr numCol="2">
            <a:norm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Rent Collection Policy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Personnel Policy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Smoking Policy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Tenant Participation Policy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Pet Policy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Language Policy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Privacy Policy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Grievance Policy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Parking Policy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/>
              <a:t>Reasonable Accommodation Policy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Maintenance Policy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CORI Policy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Community Space Policy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8662" y="4949825"/>
            <a:ext cx="4447758" cy="1569660"/>
          </a:xfrm>
          <a:prstGeom prst="wedgeRectCallout">
            <a:avLst>
              <a:gd name="adj1" fmla="val -79071"/>
              <a:gd name="adj2" fmla="val -44607"/>
            </a:avLst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residents have requested policies and those policies have not happened, include this as a comment for the plan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8925" y="1485900"/>
            <a:ext cx="341947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 date policy last approved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9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400" dirty="0" smtClean="0"/>
              <a:t>List of Waivers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55700" y="2235200"/>
            <a:ext cx="7264400" cy="3754526"/>
          </a:xfrm>
          <a:prstGeom prst="wedgeRectCallou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Waivers are where DHCD gives a PHA permission not to follow regulations such as: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Regional Capital Assistance Team (RCAT) waivers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Rent recertification waivers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1154" y="4002088"/>
            <a:ext cx="2111566" cy="2062103"/>
          </a:xfrm>
          <a:prstGeom prst="wedgeRectCallout">
            <a:avLst>
              <a:gd name="adj1" fmla="val -81837"/>
              <a:gd name="adj2" fmla="val -60010"/>
            </a:avLst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Must list when waiver expires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475" y="4286250"/>
            <a:ext cx="428625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Some waivers go on forever and know one ever knows about them.</a:t>
            </a:r>
          </a:p>
          <a:p>
            <a:endParaRPr lang="en-US" dirty="0"/>
          </a:p>
          <a:p>
            <a:r>
              <a:rPr lang="en-US" dirty="0" smtClean="0"/>
              <a:t>760 CMR 6.10 requires that a PHA must consult with an LTO prior to submitting a request for a waiver under 760 CMR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400" dirty="0" smtClean="0"/>
              <a:t>Resident Surveys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2125" y="2463800"/>
            <a:ext cx="5705475" cy="3754526"/>
          </a:xfrm>
          <a:prstGeom prst="wedgeRectCallou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DHCD will upload resident survey results in summary form from the resident surveys received for that PHA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PHAs have option to include a response to the survey results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400" dirty="0" smtClean="0"/>
              <a:t>Attachments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1780" y="2413000"/>
            <a:ext cx="7493000" cy="2336800"/>
          </a:xfrm>
          <a:prstGeom prst="wedgeRectCallout">
            <a:avLst/>
          </a:prstGeo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/>
              <a:t>PHA must include a summary of all written and oral substantive comments received by residents and the public with the PHA’s responses to these comments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this Plan Does </a:t>
            </a:r>
            <a:br>
              <a:rPr lang="en-US" sz="4400" dirty="0" smtClean="0"/>
            </a:br>
            <a:r>
              <a:rPr lang="en-US" sz="4400" dirty="0" smtClean="0"/>
              <a:t>Not Yet Include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600" y="2451100"/>
            <a:ext cx="7348120" cy="318057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A list of surplus land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Demographic information about residents</a:t>
            </a:r>
          </a:p>
        </p:txBody>
      </p:sp>
    </p:spTree>
    <p:extLst>
      <p:ext uri="{BB962C8B-B14F-4D97-AF65-F5344CB8AC3E}">
        <p14:creationId xmlns:p14="http://schemas.microsoft.com/office/powerpoint/2010/main" val="36422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Year 1 for State Plans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879238"/>
            <a:ext cx="7645399" cy="2583906"/>
          </a:xfrm>
        </p:spPr>
        <p:txBody>
          <a:bodyPr>
            <a:normAutofit/>
          </a:bodyPr>
          <a:lstStyle/>
          <a:p>
            <a:pPr marL="406400" indent="-406400">
              <a:buFont typeface="Wingdings" charset="2"/>
              <a:buChar char="ü"/>
            </a:pPr>
            <a:r>
              <a:rPr lang="en-US" dirty="0" smtClean="0"/>
              <a:t>PHAs will be using DHCD’s template to put together their state plans for the first time</a:t>
            </a:r>
            <a:br>
              <a:rPr lang="en-US" dirty="0" smtClean="0"/>
            </a:br>
            <a:endParaRPr lang="en-US" dirty="0" smtClean="0"/>
          </a:p>
          <a:p>
            <a:pPr marL="406400" indent="-406400">
              <a:buFont typeface="Wingdings" charset="2"/>
              <a:buChar char="ü"/>
            </a:pPr>
            <a:r>
              <a:rPr lang="en-US" dirty="0" smtClean="0"/>
              <a:t>DHCD will auto generate certain information from the existing plan, budgets, &amp; performance reviews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16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30201"/>
            <a:ext cx="8041440" cy="946150"/>
          </a:xfrm>
          <a:prstGeom prst="snip1Rect">
            <a:avLst/>
          </a:prstGeom>
        </p:spPr>
        <p:txBody>
          <a:bodyPr/>
          <a:lstStyle/>
          <a:p>
            <a:pPr algn="l"/>
            <a:r>
              <a:rPr lang="en-US" sz="4400" dirty="0" smtClean="0">
                <a:latin typeface="+mn-lt"/>
                <a:cs typeface="Marker Felt"/>
              </a:rPr>
              <a:t>DHCD Sample Timeframe</a:t>
            </a:r>
            <a:endParaRPr lang="en-US" sz="4400" dirty="0">
              <a:latin typeface="+mn-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99" y="1004337"/>
            <a:ext cx="6359526" cy="3610721"/>
          </a:xfrm>
          <a:prstGeom prst="snip1Rect">
            <a:avLst/>
          </a:prstGeom>
        </p:spPr>
        <p:txBody>
          <a:bodyPr>
            <a:noAutofit/>
          </a:bodyPr>
          <a:lstStyle/>
          <a:p>
            <a:pPr marL="508000" indent="-442913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/>
              <a:t>Plan deadlines are staggered based on the </a:t>
            </a:r>
            <a:r>
              <a:rPr lang="en-US" sz="2000" dirty="0" smtClean="0"/>
              <a:t>PHA’s </a:t>
            </a:r>
            <a:r>
              <a:rPr lang="en-US" sz="2000" dirty="0"/>
              <a:t>Fiscal </a:t>
            </a:r>
            <a:r>
              <a:rPr lang="en-US" sz="2000" dirty="0" smtClean="0"/>
              <a:t>Year end</a:t>
            </a:r>
          </a:p>
          <a:p>
            <a:pPr marL="508000" indent="-442913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 smtClean="0"/>
              <a:t>March, PHAs with </a:t>
            </a:r>
            <a:r>
              <a:rPr lang="en-US" sz="2000" dirty="0"/>
              <a:t>fiscal year end date 9/30/20 </a:t>
            </a:r>
            <a:r>
              <a:rPr lang="en-US" sz="2000" dirty="0" smtClean="0"/>
              <a:t>start to gather information for plan</a:t>
            </a:r>
          </a:p>
          <a:p>
            <a:pPr marL="508000" indent="-442913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 smtClean="0"/>
              <a:t>April, PHAs complete a first draft &amp; post it</a:t>
            </a:r>
          </a:p>
          <a:p>
            <a:pPr marL="508000" indent="-442913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 smtClean="0"/>
              <a:t>May, PHAs review draft with LTO or if no LTO resident community</a:t>
            </a:r>
          </a:p>
          <a:p>
            <a:pPr marL="508000" indent="-442913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 smtClean="0"/>
              <a:t>June, PHA Commissioners hold public hearing</a:t>
            </a:r>
          </a:p>
          <a:p>
            <a:pPr marL="508000" indent="-442913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 smtClean="0"/>
              <a:t>July, PHA revises plan, </a:t>
            </a:r>
            <a:r>
              <a:rPr lang="en-US" sz="2000" b="1" dirty="0" smtClean="0"/>
              <a:t>summarizes comments</a:t>
            </a:r>
            <a:r>
              <a:rPr lang="en-US" sz="2000" dirty="0" smtClean="0"/>
              <a:t>, gets PHA Board approval, and submits to DHCD</a:t>
            </a:r>
          </a:p>
          <a:p>
            <a:pPr marL="508000" indent="-442913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 smtClean="0"/>
              <a:t>Aug – September, DHCD reviews</a:t>
            </a:r>
          </a:p>
          <a:p>
            <a:pPr marL="508000" indent="-442913">
              <a:spcAft>
                <a:spcPts val="1200"/>
              </a:spcAft>
              <a:buFont typeface="Wingdings" charset="2"/>
              <a:buChar char="ü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10325" y="2724151"/>
            <a:ext cx="2619375" cy="3514724"/>
          </a:xfrm>
          <a:prstGeom prst="snip1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7" indent="0">
              <a:buNone/>
            </a:pPr>
            <a:r>
              <a:rPr lang="en-US" sz="2000" dirty="0" smtClean="0"/>
              <a:t>See handouts:</a:t>
            </a:r>
          </a:p>
          <a:p>
            <a:pPr marL="65087" indent="0">
              <a:buNone/>
            </a:pPr>
            <a:endParaRPr lang="en-US" sz="2000" dirty="0" smtClean="0"/>
          </a:p>
          <a:p>
            <a:pPr marL="65087" indent="0">
              <a:buNone/>
            </a:pPr>
            <a:r>
              <a:rPr lang="en-US" sz="2000" dirty="0" smtClean="0"/>
              <a:t>- PHA Fiscal Years and when PHA plans are due</a:t>
            </a:r>
            <a:br>
              <a:rPr lang="en-US" sz="2000" dirty="0" smtClean="0"/>
            </a:br>
            <a:r>
              <a:rPr lang="en-US" sz="2000" dirty="0" smtClean="0"/>
              <a:t> </a:t>
            </a:r>
          </a:p>
          <a:p>
            <a:pPr marL="65087" indent="0">
              <a:buNone/>
            </a:pPr>
            <a:r>
              <a:rPr lang="en-US" sz="2000" dirty="0" smtClean="0"/>
              <a:t>- DHCD Annual Plan Date Calculator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04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49337"/>
          </a:xfrm>
        </p:spPr>
        <p:txBody>
          <a:bodyPr/>
          <a:lstStyle/>
          <a:p>
            <a:r>
              <a:rPr lang="en-US" sz="4400" dirty="0" smtClean="0"/>
              <a:t>Notice of Plan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9225"/>
            <a:ext cx="8677275" cy="5095875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PHA must provide </a:t>
            </a:r>
            <a:r>
              <a:rPr lang="en-US" b="1" dirty="0" smtClean="0"/>
              <a:t>at least </a:t>
            </a:r>
            <a:r>
              <a:rPr lang="en-US" dirty="0" smtClean="0"/>
              <a:t>45 days advance notice of public hearing by:</a:t>
            </a:r>
          </a:p>
          <a:p>
            <a:pPr marL="608076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Giving notice to LTOs </a:t>
            </a:r>
          </a:p>
          <a:p>
            <a:pPr marL="608076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Listing hearing on LHA website</a:t>
            </a:r>
          </a:p>
          <a:p>
            <a:pPr marL="608076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Posting notice at LHA office, prominent locations, and community rooms</a:t>
            </a:r>
          </a:p>
          <a:p>
            <a:pPr marL="342900" lvl="1" indent="-3429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DHCD </a:t>
            </a:r>
            <a:r>
              <a:rPr lang="en-US" dirty="0"/>
              <a:t>has developed a system to produce notices in 7 </a:t>
            </a:r>
            <a:r>
              <a:rPr lang="en-US" dirty="0" smtClean="0"/>
              <a:t>languages</a:t>
            </a:r>
          </a:p>
          <a:p>
            <a:pPr marL="342900" lvl="1" indent="-3429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In addition, LHA shall conduct reasonable outreach activities to encourage broad public participation in the Annual Plan. </a:t>
            </a:r>
            <a:r>
              <a:rPr lang="en-US" dirty="0" smtClean="0">
                <a:solidFill>
                  <a:srgbClr val="FF0000"/>
                </a:solidFill>
              </a:rPr>
              <a:t>760 CMR 4.16(6)(c)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90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New State </a:t>
            </a:r>
            <a:br>
              <a:rPr lang="en-US" sz="4400" dirty="0" smtClean="0"/>
            </a:br>
            <a:r>
              <a:rPr lang="en-US" sz="4400" dirty="0" smtClean="0"/>
              <a:t>Public Housing Authority Plans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2217134"/>
            <a:ext cx="6130925" cy="3691967"/>
          </a:xfrm>
        </p:spPr>
        <p:txBody>
          <a:bodyPr>
            <a:no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dirty="0" smtClean="0"/>
              <a:t>This year, the Massachusetts Department </a:t>
            </a:r>
            <a:r>
              <a:rPr lang="en-US" dirty="0"/>
              <a:t>of Housing and Community Development (DHCD</a:t>
            </a:r>
            <a:r>
              <a:rPr lang="en-US" dirty="0" smtClean="0"/>
              <a:t>) will start to require public housing authorities with state public housing to submit yearly plans 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Wingdings" charset="2"/>
              <a:buChar char="ü"/>
            </a:pPr>
            <a:r>
              <a:rPr lang="en-US" dirty="0" smtClean="0"/>
              <a:t>The purpose of these plans is to improve the performance of public housing authorities (PHAs) and provider greater transparency about PHA operations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014663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9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96962"/>
          </a:xfrm>
        </p:spPr>
        <p:txBody>
          <a:bodyPr/>
          <a:lstStyle/>
          <a:p>
            <a:pPr algn="l"/>
            <a:r>
              <a:rPr lang="en-US" sz="4400" dirty="0"/>
              <a:t>How Do You Get the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409700"/>
            <a:ext cx="8372475" cy="5619749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/>
              <a:t>At least 30 </a:t>
            </a:r>
            <a:r>
              <a:rPr lang="en-US" u="sng" dirty="0"/>
              <a:t>business</a:t>
            </a:r>
            <a:r>
              <a:rPr lang="en-US" dirty="0"/>
              <a:t> days before </a:t>
            </a:r>
            <a:r>
              <a:rPr lang="en-US" dirty="0" smtClean="0"/>
              <a:t>hearing </a:t>
            </a:r>
            <a:r>
              <a:rPr lang="en-US" dirty="0"/>
              <a:t>copies of </a:t>
            </a:r>
            <a:r>
              <a:rPr lang="en-US" dirty="0" smtClean="0"/>
              <a:t>proposed </a:t>
            </a:r>
            <a:r>
              <a:rPr lang="en-US" dirty="0"/>
              <a:t>plan must be</a:t>
            </a:r>
            <a:r>
              <a:rPr lang="en-US" dirty="0" smtClean="0"/>
              <a:t>:</a:t>
            </a:r>
            <a:endParaRPr lang="en-US" dirty="0"/>
          </a:p>
          <a:p>
            <a:pPr marL="966788" lvl="1" indent="-457200">
              <a:lnSpc>
                <a:spcPct val="120000"/>
              </a:lnSpc>
              <a:buFont typeface="Wingdings" charset="2"/>
              <a:buChar char="ü"/>
            </a:pPr>
            <a:r>
              <a:rPr lang="en-US" dirty="0"/>
              <a:t>Provided to the LTO</a:t>
            </a:r>
          </a:p>
          <a:p>
            <a:pPr marL="966788" lvl="1" indent="-457200">
              <a:lnSpc>
                <a:spcPct val="120000"/>
              </a:lnSpc>
              <a:buFont typeface="Wingdings" charset="2"/>
              <a:buChar char="ü"/>
            </a:pPr>
            <a:r>
              <a:rPr lang="en-US" dirty="0"/>
              <a:t>Posted </a:t>
            </a:r>
            <a:r>
              <a:rPr lang="en-US" dirty="0" smtClean="0"/>
              <a:t>a link on its website to a central PHA website</a:t>
            </a:r>
            <a:endParaRPr lang="en-US" dirty="0"/>
          </a:p>
          <a:p>
            <a:pPr marL="966788" lvl="1" indent="-457200">
              <a:lnSpc>
                <a:spcPct val="120000"/>
              </a:lnSpc>
              <a:buFont typeface="Wingdings" charset="2"/>
              <a:buChar char="ü"/>
            </a:pPr>
            <a:r>
              <a:rPr lang="en-US" dirty="0"/>
              <a:t>Available at the LHA Office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Plans will be posted on central website as they go thru different iterations</a:t>
            </a:r>
            <a:endParaRPr lang="en-US" dirty="0"/>
          </a:p>
          <a:p>
            <a:pPr marL="966788" lvl="1" indent="-457200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initial draft</a:t>
            </a:r>
          </a:p>
          <a:p>
            <a:pPr marL="966788" lvl="1" indent="-457200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draft </a:t>
            </a:r>
            <a:r>
              <a:rPr lang="en-US" dirty="0"/>
              <a:t>with </a:t>
            </a:r>
            <a:r>
              <a:rPr lang="en-US" dirty="0" smtClean="0"/>
              <a:t>revisions </a:t>
            </a:r>
            <a:r>
              <a:rPr lang="en-US" dirty="0"/>
              <a:t>made before the </a:t>
            </a:r>
            <a:r>
              <a:rPr lang="en-US" dirty="0" smtClean="0"/>
              <a:t>hearing</a:t>
            </a:r>
          </a:p>
          <a:p>
            <a:pPr marL="966788" lvl="1" indent="-457200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version submitted to DHCD with changes after the </a:t>
            </a:r>
            <a:r>
              <a:rPr lang="en-US" dirty="0"/>
              <a:t>hearing and board </a:t>
            </a:r>
            <a:r>
              <a:rPr lang="en-US" dirty="0" smtClean="0"/>
              <a:t>meeting</a:t>
            </a:r>
          </a:p>
          <a:p>
            <a:pPr marL="966788" lvl="1" indent="-457200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version submitted with </a:t>
            </a:r>
            <a:r>
              <a:rPr lang="en-US" dirty="0"/>
              <a:t>DHCD review comments </a:t>
            </a:r>
            <a:r>
              <a:rPr lang="en-US" dirty="0" smtClean="0"/>
              <a:t>included (final plan)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Only the latest plan will be available online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No password or log-in will be needed. 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18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436563"/>
            <a:ext cx="8041440" cy="1442674"/>
          </a:xfrm>
        </p:spPr>
        <p:txBody>
          <a:bodyPr/>
          <a:lstStyle/>
          <a:p>
            <a:pPr algn="l"/>
            <a:r>
              <a:rPr lang="en-US" sz="4400" dirty="0" smtClean="0"/>
              <a:t>Use the Annual Plan </a:t>
            </a:r>
            <a:br>
              <a:rPr lang="en-US" sz="4400" dirty="0" smtClean="0"/>
            </a:br>
            <a:r>
              <a:rPr lang="en-US" sz="4400" dirty="0" smtClean="0"/>
              <a:t>to Develop Accountability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2181225"/>
            <a:ext cx="8712200" cy="269149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dirty="0" smtClean="0"/>
              <a:t>Annual plans is vehicle for accountability</a:t>
            </a:r>
          </a:p>
          <a:p>
            <a:pPr marL="514350" lvl="1" indent="-514350">
              <a:lnSpc>
                <a:spcPct val="120000"/>
              </a:lnSpc>
              <a:spcAft>
                <a:spcPts val="600"/>
              </a:spcAft>
              <a:buFont typeface="Wingdings" charset="2"/>
              <a:buChar char="ü"/>
              <a:tabLst>
                <a:tab pos="457200" algn="l"/>
              </a:tabLst>
            </a:pPr>
            <a:r>
              <a:rPr lang="en-US" dirty="0" smtClean="0"/>
              <a:t>PHAs must be accountable to residents and the public</a:t>
            </a:r>
          </a:p>
          <a:p>
            <a:pPr marL="514350" lvl="1" indent="-514350">
              <a:lnSpc>
                <a:spcPct val="120000"/>
              </a:lnSpc>
              <a:spcAft>
                <a:spcPts val="600"/>
              </a:spcAft>
              <a:buFont typeface="Wingdings" charset="2"/>
              <a:buChar char="ü"/>
              <a:tabLst>
                <a:tab pos="457200" algn="l"/>
              </a:tabLst>
            </a:pPr>
            <a:r>
              <a:rPr lang="en-US" dirty="0" smtClean="0"/>
              <a:t>Resident leaders must be accountable to the resident community </a:t>
            </a:r>
          </a:p>
          <a:p>
            <a:pPr marL="514350" lvl="1" indent="-514350">
              <a:lnSpc>
                <a:spcPct val="120000"/>
              </a:lnSpc>
              <a:spcAft>
                <a:spcPts val="600"/>
              </a:spcAft>
              <a:buFont typeface="Wingdings" charset="2"/>
              <a:buChar char="ü"/>
              <a:tabLst>
                <a:tab pos="457200" algn="l"/>
              </a:tabLst>
            </a:pPr>
            <a:r>
              <a:rPr lang="en-US" dirty="0" smtClean="0"/>
              <a:t>DHCD must be accountable to resident and PHAs</a:t>
            </a:r>
          </a:p>
          <a:p>
            <a:pPr lvl="2">
              <a:lnSpc>
                <a:spcPct val="120000"/>
              </a:lnSpc>
              <a:spcAft>
                <a:spcPts val="600"/>
              </a:spcAft>
              <a:buFont typeface="Wingdings" charset="2"/>
              <a:buChar char="ü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67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202474"/>
            <a:ext cx="8041440" cy="1442674"/>
          </a:xfrm>
        </p:spPr>
        <p:txBody>
          <a:bodyPr/>
          <a:lstStyle/>
          <a:p>
            <a:pPr algn="l"/>
            <a:r>
              <a:rPr lang="en-US" sz="4400" dirty="0" smtClean="0"/>
              <a:t>How Can Residents Make </a:t>
            </a:r>
            <a:br>
              <a:rPr lang="en-US" sz="4400" dirty="0" smtClean="0"/>
            </a:br>
            <a:r>
              <a:rPr lang="en-US" sz="4400" dirty="0" smtClean="0"/>
              <a:t>Their Voices Heard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50" y="1684970"/>
            <a:ext cx="8156576" cy="493626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b="1" dirty="0" smtClean="0">
                <a:solidFill>
                  <a:srgbClr val="0070C0"/>
                </a:solidFill>
              </a:rPr>
              <a:t>Meet with PHA</a:t>
            </a:r>
            <a:r>
              <a:rPr lang="en-US" dirty="0" smtClean="0"/>
              <a:t>: PHA </a:t>
            </a:r>
            <a:r>
              <a:rPr lang="en-US" dirty="0"/>
              <a:t>must consider resident proposals for inclusion in the plan during a required quarterly meeting with the </a:t>
            </a:r>
            <a:r>
              <a:rPr lang="en-US" dirty="0" smtClean="0"/>
              <a:t>LTO</a:t>
            </a:r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If there is no LTO, ask for a community meeting with all residents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If there is already a RAB this may be a vehicle for resident participation</a:t>
            </a:r>
            <a:endParaRPr lang="en-US" dirty="0"/>
          </a:p>
          <a:p>
            <a:pPr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b="1" dirty="0" smtClean="0">
                <a:solidFill>
                  <a:srgbClr val="0070C0"/>
                </a:solidFill>
              </a:rPr>
              <a:t>Document Need</a:t>
            </a:r>
            <a:r>
              <a:rPr lang="en-US" dirty="0" smtClean="0"/>
              <a:t>: PHA </a:t>
            </a:r>
            <a:r>
              <a:rPr lang="en-US" dirty="0"/>
              <a:t>shall </a:t>
            </a:r>
            <a:r>
              <a:rPr lang="en-US" dirty="0" smtClean="0"/>
              <a:t>“consider the LTO’s concerns regarding </a:t>
            </a:r>
            <a:r>
              <a:rPr lang="en-US" b="1" dirty="0" smtClean="0"/>
              <a:t>needs </a:t>
            </a:r>
            <a:r>
              <a:rPr lang="en-US" b="1" dirty="0"/>
              <a:t>and </a:t>
            </a:r>
            <a:r>
              <a:rPr lang="en-US" b="1" dirty="0" smtClean="0"/>
              <a:t>priorities </a:t>
            </a:r>
            <a:r>
              <a:rPr lang="en-US" dirty="0" smtClean="0"/>
              <a:t>and incorporate some or all of such needs and priorities in the draft plan </a:t>
            </a:r>
            <a:r>
              <a:rPr lang="en-US" b="1" dirty="0" smtClean="0"/>
              <a:t>if deemed by the LHA to be consistent with sound management</a:t>
            </a:r>
            <a:r>
              <a:rPr lang="en-US" dirty="0" smtClean="0"/>
              <a:t>.” 760 CMR 6.09(3)(h) 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Residents leaders can survey the community about needs and priorities</a:t>
            </a:r>
            <a:endParaRPr lang="en-US" dirty="0"/>
          </a:p>
          <a:p>
            <a:pPr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b="1" dirty="0" smtClean="0">
                <a:solidFill>
                  <a:srgbClr val="0070C0"/>
                </a:solidFill>
              </a:rPr>
              <a:t>Submit Comments</a:t>
            </a:r>
            <a:r>
              <a:rPr lang="en-US" dirty="0" smtClean="0"/>
              <a:t>: LTOs and LTOs, residents and the public can comments orally, in writing or by email at the public hearing</a:t>
            </a:r>
          </a:p>
        </p:txBody>
      </p:sp>
    </p:spTree>
    <p:extLst>
      <p:ext uri="{BB962C8B-B14F-4D97-AF65-F5344CB8AC3E}">
        <p14:creationId xmlns:p14="http://schemas.microsoft.com/office/powerpoint/2010/main" val="41051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Be Strategic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1" y="1879236"/>
            <a:ext cx="7870824" cy="428343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The planning process is ongoing </a:t>
            </a:r>
            <a:r>
              <a:rPr lang="mr-IN" dirty="0" smtClean="0"/>
              <a:t>–</a:t>
            </a:r>
            <a:r>
              <a:rPr lang="en-US" dirty="0" smtClean="0"/>
              <a:t> its starts before the plan and should continue to evolve after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Develop accountability, regulations require the minimum participation, but ask for more meetings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Prioritize the </a:t>
            </a:r>
            <a:r>
              <a:rPr lang="en-US" dirty="0"/>
              <a:t>issues of concern and focus on those, don’t try to tackle everything at once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Get comments into the public record so that the LHA must respond and so that DHCD will get them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40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Technical Assistance &amp; Training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879237"/>
            <a:ext cx="6192420" cy="4254863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Reach out to local organizations for technical assistance and help to review the plan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Ask Mass Union of Public Housing Tenants for support to develop a local tenant </a:t>
            </a:r>
            <a:r>
              <a:rPr lang="en-US" dirty="0" smtClean="0"/>
              <a:t>organization</a:t>
            </a:r>
            <a:endParaRPr lang="en-US" dirty="0" smtClean="0"/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Participate in trainings conducted by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Mel </a:t>
            </a:r>
            <a:r>
              <a:rPr lang="en-US" dirty="0" smtClean="0"/>
              <a:t>King Institute to develop a stronger voice for residents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43700" y="1888761"/>
            <a:ext cx="2038350" cy="31393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Massachusetts Union of Public Housing tenants</a:t>
            </a:r>
          </a:p>
          <a:p>
            <a:r>
              <a:rPr lang="en-US" dirty="0" smtClean="0"/>
              <a:t>617-825-9750</a:t>
            </a:r>
          </a:p>
          <a:p>
            <a:endParaRPr lang="en-US" dirty="0"/>
          </a:p>
          <a:p>
            <a:r>
              <a:rPr lang="en-US" dirty="0" smtClean="0"/>
              <a:t>Mel King Institute Public Housing Training Program</a:t>
            </a:r>
          </a:p>
          <a:p>
            <a:r>
              <a:rPr lang="en-US" dirty="0" smtClean="0"/>
              <a:t>617-379-5984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30" y="112713"/>
            <a:ext cx="8041440" cy="801687"/>
          </a:xfrm>
        </p:spPr>
        <p:txBody>
          <a:bodyPr/>
          <a:lstStyle/>
          <a:p>
            <a:pPr algn="l"/>
            <a:r>
              <a:rPr lang="en-US" sz="4400" dirty="0" smtClean="0"/>
              <a:t>Some Key State Law</a:t>
            </a:r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477891"/>
              </p:ext>
            </p:extLst>
          </p:nvPr>
        </p:nvGraphicFramePr>
        <p:xfrm>
          <a:off x="436980" y="1231900"/>
          <a:ext cx="8116472" cy="4766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27"/>
                <a:gridCol w="5782845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Law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it requires</a:t>
                      </a:r>
                      <a:endParaRPr lang="en-US" dirty="0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Mass General Laws, Chapter 121B, 28A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Requires a yearly plan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760 CMR 4.16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Regulations on the plan process</a:t>
                      </a:r>
                      <a:endParaRPr lang="en-US" sz="1200" dirty="0"/>
                    </a:p>
                  </a:txBody>
                  <a:tcPr/>
                </a:tc>
              </a:tr>
              <a:tr h="2362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760 CMR 6.09(3)(a)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Require</a:t>
                      </a:r>
                      <a:r>
                        <a:rPr lang="en-US" sz="1200" baseline="0" dirty="0" smtClean="0"/>
                        <a:t>s at least one meeting with LTO on the plan</a:t>
                      </a:r>
                      <a:endParaRPr lang="en-US" sz="1200" dirty="0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760 CMR 6.09(3)(h)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Regulations</a:t>
                      </a:r>
                      <a:r>
                        <a:rPr lang="en-US" sz="1200" baseline="0" dirty="0" smtClean="0"/>
                        <a:t> about tenant participation between the LHA and the LTO on the plan </a:t>
                      </a:r>
                      <a:endParaRPr lang="en-US" sz="1200" dirty="0"/>
                    </a:p>
                  </a:txBody>
                  <a:tcPr/>
                </a:tc>
              </a:tr>
              <a:tr h="6036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760 CMR 6.09(3)(h)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Regulation requiring PHA to “consider the LTO’s concerns regarding </a:t>
                      </a:r>
                      <a:r>
                        <a:rPr lang="en-US" sz="1200" b="1" dirty="0" smtClean="0"/>
                        <a:t>needs and priorities </a:t>
                      </a:r>
                      <a:r>
                        <a:rPr lang="en-US" sz="1200" dirty="0" smtClean="0"/>
                        <a:t>and incorporate some or all of such needs and priorities in the draft plan if deemed by the LHA to be consistent with sound management.”</a:t>
                      </a:r>
                      <a:endParaRPr lang="en-US" sz="1200" dirty="0"/>
                    </a:p>
                  </a:txBody>
                  <a:tcPr/>
                </a:tc>
              </a:tr>
              <a:tr h="2821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760 CMR 6.09(3)(</a:t>
                      </a:r>
                      <a:r>
                        <a:rPr lang="en-US" sz="1200" dirty="0" err="1" smtClean="0"/>
                        <a:t>i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Regulations</a:t>
                      </a:r>
                      <a:r>
                        <a:rPr lang="en-US" sz="1200" baseline="0" dirty="0" smtClean="0"/>
                        <a:t> about tenant participation &amp; capital planning</a:t>
                      </a:r>
                      <a:endParaRPr lang="en-US" sz="1200" dirty="0"/>
                    </a:p>
                  </a:txBody>
                  <a:tcPr/>
                </a:tc>
              </a:tr>
              <a:tr h="3580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760 CMR 6.09(3)(j)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Regulation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about Resident</a:t>
                      </a:r>
                      <a:r>
                        <a:rPr lang="en-US" sz="1200" baseline="0" dirty="0" smtClean="0"/>
                        <a:t> Advisory Board</a:t>
                      </a:r>
                      <a:endParaRPr lang="en-US" sz="1200" dirty="0"/>
                    </a:p>
                  </a:txBody>
                  <a:tcPr/>
                </a:tc>
              </a:tr>
              <a:tr h="3313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760 CMR 6.09(4)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Regulation about opportunity for all residents to</a:t>
                      </a:r>
                      <a:r>
                        <a:rPr lang="en-US" sz="1200" baseline="0" dirty="0" smtClean="0"/>
                        <a:t> participate whether there is an LTO or not</a:t>
                      </a:r>
                      <a:endParaRPr lang="en-US" sz="1200" dirty="0"/>
                    </a:p>
                  </a:txBody>
                  <a:tcPr/>
                </a:tc>
              </a:tr>
              <a:tr h="6913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760 CMR 6.10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Regulation requiring</a:t>
                      </a:r>
                      <a:r>
                        <a:rPr lang="en-US" sz="1200" baseline="0" dirty="0" smtClean="0"/>
                        <a:t> PHA to consult with LTOs prior to submitting request for a wavier from 760 CMR 6</a:t>
                      </a:r>
                      <a:endParaRPr lang="en-US" sz="1200" dirty="0"/>
                    </a:p>
                  </a:txBody>
                  <a:tcPr/>
                </a:tc>
              </a:tr>
              <a:tr h="6913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760 CMR 4.02(2)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Regulations about requirement to post policies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2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436563"/>
            <a:ext cx="8041440" cy="1442674"/>
          </a:xfrm>
        </p:spPr>
        <p:txBody>
          <a:bodyPr/>
          <a:lstStyle/>
          <a:p>
            <a:pPr algn="l"/>
            <a:r>
              <a:rPr lang="en-US" sz="4400" dirty="0" smtClean="0"/>
              <a:t>Existing Federal </a:t>
            </a:r>
            <a:br>
              <a:rPr lang="en-US" sz="4400" dirty="0" smtClean="0"/>
            </a:br>
            <a:r>
              <a:rPr lang="en-US" sz="4400" dirty="0" smtClean="0"/>
              <a:t>Public Housing Authority Plans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981970"/>
            <a:ext cx="8240295" cy="1513705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PHAs </a:t>
            </a:r>
            <a:r>
              <a:rPr lang="en-US" dirty="0"/>
              <a:t>with federal public housing have been submitting yearly and 5-year plans since </a:t>
            </a:r>
            <a:r>
              <a:rPr lang="en-US" dirty="0" smtClean="0"/>
              <a:t>1999</a:t>
            </a:r>
            <a:endParaRPr lang="en-US" dirty="0"/>
          </a:p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/>
              <a:t>F</a:t>
            </a:r>
            <a:r>
              <a:rPr lang="en-US" dirty="0" smtClean="0"/>
              <a:t>ederal plans are more detailed than state plans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62526"/>
            <a:ext cx="3962400" cy="296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09550" y="3543300"/>
            <a:ext cx="5010150" cy="2375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Federal plans require that a Resident Advisory Board (RABs) be established to provide input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Some RABs already have state public housing residents on them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53062" y="6172200"/>
            <a:ext cx="341947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Boston Resident Advisory Board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39812"/>
          </a:xfrm>
        </p:spPr>
        <p:txBody>
          <a:bodyPr/>
          <a:lstStyle/>
          <a:p>
            <a:pPr algn="l"/>
            <a:r>
              <a:rPr lang="en-US" dirty="0" smtClean="0"/>
              <a:t>Why Are Plans Important</a:t>
            </a:r>
            <a:endParaRPr lang="en-US" dirty="0">
              <a:latin typeface="Marker Felt"/>
              <a:cs typeface="Marker Fe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47825"/>
            <a:ext cx="9077325" cy="11715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3829050"/>
            <a:ext cx="9077325" cy="11715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29" y="1736362"/>
            <a:ext cx="7845915" cy="3792746"/>
          </a:xfrm>
        </p:spPr>
        <p:txBody>
          <a:bodyPr>
            <a:noAutofit/>
          </a:bodyPr>
          <a:lstStyle/>
          <a:p>
            <a:pPr marL="469900" indent="-469900">
              <a:spcAft>
                <a:spcPts val="1200"/>
              </a:spcAft>
              <a:buFont typeface="Wingdings" charset="2"/>
              <a:buChar char="ü"/>
            </a:pPr>
            <a:r>
              <a:rPr lang="en-US" sz="2800" dirty="0" smtClean="0">
                <a:latin typeface="+mj-lt"/>
              </a:rPr>
              <a:t>Residents will know more about what the PHA is doing and how it spends its money</a:t>
            </a:r>
          </a:p>
          <a:p>
            <a:pPr marL="469900" indent="-469900">
              <a:spcAft>
                <a:spcPts val="1200"/>
              </a:spcAft>
              <a:buFont typeface="Wingdings" charset="2"/>
              <a:buChar char="ü"/>
            </a:pPr>
            <a:r>
              <a:rPr lang="en-US" sz="2800" dirty="0" smtClean="0">
                <a:latin typeface="+mj-lt"/>
              </a:rPr>
              <a:t>Residents will be able to learn what policies they have and what policies they don’t have</a:t>
            </a:r>
            <a:endParaRPr lang="en-US" sz="2800" dirty="0">
              <a:latin typeface="+mj-lt"/>
            </a:endParaRPr>
          </a:p>
          <a:p>
            <a:pPr marL="469900" indent="-469900">
              <a:spcAft>
                <a:spcPts val="1200"/>
              </a:spcAft>
              <a:buFont typeface="Wingdings" charset="2"/>
              <a:buChar char="ü"/>
            </a:pPr>
            <a:r>
              <a:rPr lang="en-US" sz="2800" dirty="0" smtClean="0">
                <a:latin typeface="+mj-lt"/>
              </a:rPr>
              <a:t>Residents will see what DHCD says needs “corrective action”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sz="2800" dirty="0" smtClean="0"/>
              <a:t>PHAs will be able to educate residents &amp; the public about the financial challenges they face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 marL="469900" indent="-469900">
              <a:buFont typeface="Wingdings" charset="2"/>
              <a:buChar char="ü"/>
            </a:pPr>
            <a:endParaRPr 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96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41313"/>
            <a:ext cx="8041440" cy="1068387"/>
          </a:xfrm>
        </p:spPr>
        <p:txBody>
          <a:bodyPr/>
          <a:lstStyle/>
          <a:p>
            <a:pPr algn="l"/>
            <a:r>
              <a:rPr lang="en-US" sz="4400" dirty="0" smtClean="0">
                <a:latin typeface="+mn-lt"/>
              </a:rPr>
              <a:t>What’s </a:t>
            </a:r>
            <a:r>
              <a:rPr lang="en-US" sz="4400" dirty="0" smtClean="0">
                <a:latin typeface="+mn-lt"/>
                <a:cs typeface="Marker Felt"/>
              </a:rPr>
              <a:t>In</a:t>
            </a:r>
            <a:r>
              <a:rPr lang="en-US" sz="4400" dirty="0" smtClean="0">
                <a:latin typeface="+mn-lt"/>
              </a:rPr>
              <a:t> the Plan</a:t>
            </a:r>
            <a:endParaRPr lang="en-US" sz="4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030" y="1593850"/>
            <a:ext cx="7773570" cy="476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0" y="3381375"/>
            <a:ext cx="777357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0" y="2495550"/>
            <a:ext cx="777357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0" y="4267200"/>
            <a:ext cx="777357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0" y="5105400"/>
            <a:ext cx="777357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38" y="1612900"/>
            <a:ext cx="8021282" cy="4413675"/>
          </a:xfrm>
        </p:spPr>
        <p:txBody>
          <a:bodyPr>
            <a:no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LHA Overview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Capital Improvement Plan (5-year)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Maintenance and Repair Plan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Operating Budget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Responses to the Performance Management Review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List of Policies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List of Waivers from DHCD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Results of Tenant Survey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Attachments </a:t>
            </a:r>
          </a:p>
          <a:p>
            <a:pPr marL="329184" lvl="1" indent="0">
              <a:buNone/>
            </a:pPr>
            <a:r>
              <a:rPr lang="en-US" dirty="0" smtClean="0"/>
              <a:t>comments &amp; letters from residents &amp; advocates, summary of comments an the PHA’s response to those comments</a:t>
            </a:r>
          </a:p>
        </p:txBody>
      </p:sp>
    </p:spTree>
    <p:extLst>
      <p:ext uri="{BB962C8B-B14F-4D97-AF65-F5344CB8AC3E}">
        <p14:creationId xmlns:p14="http://schemas.microsoft.com/office/powerpoint/2010/main" val="23784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400" dirty="0" smtClean="0"/>
              <a:t>LHA Overview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38" y="2219325"/>
            <a:ext cx="8227848" cy="3807250"/>
          </a:xfrm>
        </p:spPr>
        <p:txBody>
          <a:bodyPr>
            <a:noAutofit/>
          </a:bodyPr>
          <a:lstStyle/>
          <a:p>
            <a:pPr marL="406400" indent="-342900">
              <a:spcAft>
                <a:spcPts val="1200"/>
              </a:spcAft>
              <a:buFont typeface="Wingdings" charset="2"/>
              <a:buChar char="ü"/>
            </a:pPr>
            <a:r>
              <a:rPr lang="en-US" dirty="0"/>
              <a:t>L</a:t>
            </a:r>
            <a:r>
              <a:rPr lang="en-US" dirty="0" smtClean="0"/>
              <a:t>ist of state public housing developments by name with type, year built, and number of buildings and units</a:t>
            </a:r>
          </a:p>
          <a:p>
            <a:pPr marL="406400" indent="-3429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Number of MRVP and AHVP vouchers</a:t>
            </a:r>
          </a:p>
          <a:p>
            <a:pPr marL="406400" indent="-3429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Number of federal public housing units </a:t>
            </a:r>
            <a:endParaRPr lang="en-US" dirty="0"/>
          </a:p>
          <a:p>
            <a:pPr marL="406400" indent="-3429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List of Commissioners</a:t>
            </a:r>
          </a:p>
          <a:p>
            <a:pPr marL="406400" indent="-3429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List of Local Tenant Organizations (LTOs)</a:t>
            </a:r>
          </a:p>
        </p:txBody>
      </p:sp>
    </p:spTree>
    <p:extLst>
      <p:ext uri="{BB962C8B-B14F-4D97-AF65-F5344CB8AC3E}">
        <p14:creationId xmlns:p14="http://schemas.microsoft.com/office/powerpoint/2010/main" val="14452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541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400" dirty="0" smtClean="0"/>
              <a:t>Capital Plan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38" y="1914525"/>
            <a:ext cx="8227848" cy="3807250"/>
          </a:xfrm>
        </p:spPr>
        <p:txBody>
          <a:bodyPr>
            <a:noAutofit/>
          </a:bodyPr>
          <a:lstStyle/>
          <a:p>
            <a:pPr marL="406400" indent="-3429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List </a:t>
            </a:r>
            <a:r>
              <a:rPr lang="en-US" dirty="0"/>
              <a:t>of planned </a:t>
            </a:r>
            <a:r>
              <a:rPr lang="en-US" dirty="0" smtClean="0"/>
              <a:t>projects to preserve and modernize state public housing</a:t>
            </a:r>
            <a:endParaRPr lang="en-US" dirty="0"/>
          </a:p>
          <a:p>
            <a:pPr marL="406400" indent="-342900">
              <a:spcAft>
                <a:spcPts val="1200"/>
              </a:spcAft>
              <a:buFont typeface="Wingdings" charset="2"/>
              <a:buChar char="ü"/>
            </a:pPr>
            <a:r>
              <a:rPr lang="en-US" dirty="0"/>
              <a:t>Amount of funding &amp; sources of funding</a:t>
            </a:r>
          </a:p>
          <a:p>
            <a:pPr marL="406400" indent="-342900">
              <a:spcAft>
                <a:spcPts val="1200"/>
              </a:spcAft>
              <a:buFont typeface="Wingdings" charset="2"/>
              <a:buChar char="ü"/>
            </a:pPr>
            <a:r>
              <a:rPr lang="en-US" dirty="0"/>
              <a:t>Awards for special/emergency projects</a:t>
            </a:r>
          </a:p>
          <a:p>
            <a:pPr marL="406400" indent="-3429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Timeframe for construction </a:t>
            </a:r>
          </a:p>
          <a:p>
            <a:pPr marL="406400" indent="-3429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Accessibility deficiencies</a:t>
            </a:r>
          </a:p>
          <a:p>
            <a:pPr marL="63500" indent="0">
              <a:spcAft>
                <a:spcPts val="120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41027" y="2736488"/>
            <a:ext cx="2111566" cy="3539430"/>
          </a:xfrm>
          <a:prstGeom prst="wedgeRectCallout">
            <a:avLst>
              <a:gd name="adj1" fmla="val -77927"/>
              <a:gd name="adj2" fmla="val -56780"/>
            </a:avLst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are $2 billion in capital needs in state public housing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130" y="5357732"/>
            <a:ext cx="5839995" cy="1200329"/>
          </a:xfrm>
          <a:prstGeom prst="wedgeRectCallout">
            <a:avLst>
              <a:gd name="adj1" fmla="val 27402"/>
              <a:gd name="adj2" fmla="val -142763"/>
            </a:avLst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DHCD has folded the Capital Planning Process into the Annual Plan - the Annual Plan will be the vehicle for commenting on the Capital Plan – there will not be a separate comment process for the Capital Plan</a:t>
            </a:r>
          </a:p>
        </p:txBody>
      </p:sp>
    </p:spTree>
    <p:extLst>
      <p:ext uri="{BB962C8B-B14F-4D97-AF65-F5344CB8AC3E}">
        <p14:creationId xmlns:p14="http://schemas.microsoft.com/office/powerpoint/2010/main" val="41420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83877" y="1898287"/>
            <a:ext cx="2111566" cy="3539430"/>
          </a:xfrm>
          <a:prstGeom prst="wedgeRectCallout">
            <a:avLst>
              <a:gd name="adj1" fmla="val -198068"/>
              <a:gd name="adj2" fmla="val 17135"/>
            </a:avLst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 units, buildings, and sites must be inspected once a year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C3D09E"/>
          </a:solidFill>
        </p:spPr>
        <p:txBody>
          <a:bodyPr/>
          <a:lstStyle/>
          <a:p>
            <a:r>
              <a:rPr lang="en-US" sz="4400" dirty="0" smtClean="0"/>
              <a:t>Maintenance &amp; Repair Plan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1280" y="2057400"/>
            <a:ext cx="6034577" cy="3932326"/>
          </a:xfrm>
          <a:prstGeom prst="wedgeRectCallout">
            <a:avLst/>
          </a:prstGeo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ü"/>
            </a:pPr>
            <a:r>
              <a:rPr lang="en-US" dirty="0" smtClean="0"/>
              <a:t>Normal maintenance process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ü"/>
            </a:pPr>
            <a:r>
              <a:rPr lang="en-US" dirty="0" smtClean="0"/>
              <a:t>Emergency request system 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ü"/>
            </a:pPr>
            <a:r>
              <a:rPr lang="en-US" dirty="0"/>
              <a:t>L</a:t>
            </a:r>
            <a:r>
              <a:rPr lang="en-US" dirty="0" smtClean="0"/>
              <a:t>ist of what qualifies as emergency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ü"/>
            </a:pPr>
            <a:r>
              <a:rPr lang="en-US" dirty="0" smtClean="0"/>
              <a:t>Maintenance </a:t>
            </a:r>
            <a:r>
              <a:rPr lang="en-US" dirty="0"/>
              <a:t>priorities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ü"/>
            </a:pPr>
            <a:r>
              <a:rPr lang="en-US" dirty="0" smtClean="0"/>
              <a:t>Unit turnover time 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ü"/>
            </a:pPr>
            <a:r>
              <a:rPr lang="en-US" dirty="0" smtClean="0"/>
              <a:t>Inspection schedule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ü"/>
            </a:pPr>
            <a:r>
              <a:rPr lang="en-US" dirty="0" smtClean="0"/>
              <a:t>Preventative maintenance chart by task, who does it, and when scheduled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ü"/>
            </a:pPr>
            <a:r>
              <a:rPr lang="en-US" dirty="0" smtClean="0"/>
              <a:t>Table of deferred </a:t>
            </a:r>
            <a:r>
              <a:rPr lang="en-US" dirty="0"/>
              <a:t>m</a:t>
            </a:r>
            <a:r>
              <a:rPr lang="en-US" dirty="0" smtClean="0"/>
              <a:t>aintenance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83877" y="2545987"/>
            <a:ext cx="2111566" cy="3108543"/>
          </a:xfrm>
          <a:prstGeom prst="wedgeRectCallout">
            <a:avLst>
              <a:gd name="adj1" fmla="val -87101"/>
              <a:gd name="adj2" fmla="val -59162"/>
            </a:avLst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Currently state budget provides $72 million for public housing operations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C3D09E"/>
          </a:solidFill>
        </p:spPr>
        <p:txBody>
          <a:bodyPr/>
          <a:lstStyle/>
          <a:p>
            <a:r>
              <a:rPr lang="en-US" sz="4400" dirty="0" smtClean="0"/>
              <a:t>Operating Budget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9406" y="2057399"/>
            <a:ext cx="4944644" cy="4162425"/>
          </a:xfrm>
          <a:prstGeom prst="wedgeRectCallou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 smtClean="0"/>
              <a:t>Operating </a:t>
            </a:r>
            <a:r>
              <a:rPr lang="en-US" dirty="0"/>
              <a:t>budget will show what it cost to run state public </a:t>
            </a:r>
            <a:r>
              <a:rPr lang="en-US" dirty="0" smtClean="0"/>
              <a:t>housing</a:t>
            </a:r>
            <a:br>
              <a:rPr lang="en-US" dirty="0" smtClean="0"/>
            </a:br>
            <a:endParaRPr lang="en-US" dirty="0"/>
          </a:p>
          <a:p>
            <a:pPr marL="457200" indent="-457200">
              <a:spcAft>
                <a:spcPts val="600"/>
              </a:spcAft>
              <a:buFont typeface="Wingdings" charset="2"/>
              <a:buChar char="ü"/>
            </a:pPr>
            <a:r>
              <a:rPr lang="en-US" dirty="0"/>
              <a:t>Income</a:t>
            </a:r>
          </a:p>
          <a:p>
            <a:pPr marL="786384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dirty="0"/>
              <a:t>Rents from Tenants</a:t>
            </a:r>
          </a:p>
          <a:p>
            <a:pPr marL="786384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dirty="0"/>
              <a:t>Operating subsidy from </a:t>
            </a:r>
            <a:r>
              <a:rPr lang="en-US" dirty="0" smtClean="0"/>
              <a:t>DHCD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Wingdings" charset="2"/>
              <a:buChar char="ü"/>
            </a:pPr>
            <a:r>
              <a:rPr lang="en-US" dirty="0"/>
              <a:t>Expenses</a:t>
            </a:r>
          </a:p>
          <a:p>
            <a:pPr marL="786384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dirty="0"/>
              <a:t>Utilities</a:t>
            </a:r>
          </a:p>
          <a:p>
            <a:pPr marL="786384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dirty="0"/>
              <a:t>Administrative</a:t>
            </a:r>
          </a:p>
          <a:p>
            <a:pPr marL="786384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dirty="0"/>
              <a:t>Maintenance</a:t>
            </a:r>
          </a:p>
          <a:p>
            <a:pPr marL="786384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dirty="0"/>
              <a:t>Tenant Organization Funds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3022</TotalTime>
  <Words>1536</Words>
  <Application>Microsoft Office PowerPoint</Application>
  <PresentationFormat>On-screen Show (4:3)</PresentationFormat>
  <Paragraphs>225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Theme</vt:lpstr>
      <vt:lpstr>New State  Public Housing Authority Plans</vt:lpstr>
      <vt:lpstr>New State  Public Housing Authority Plans</vt:lpstr>
      <vt:lpstr>Existing Federal  Public Housing Authority Plans</vt:lpstr>
      <vt:lpstr>Why Are Plans Important</vt:lpstr>
      <vt:lpstr>What’s In the Plan</vt:lpstr>
      <vt:lpstr>LHA Overview</vt:lpstr>
      <vt:lpstr>Capital Plan</vt:lpstr>
      <vt:lpstr>Maintenance &amp; Repair Plan</vt:lpstr>
      <vt:lpstr>Operating Budget</vt:lpstr>
      <vt:lpstr>Performance Management Review</vt:lpstr>
      <vt:lpstr>Posting of Policies</vt:lpstr>
      <vt:lpstr>List of Policies</vt:lpstr>
      <vt:lpstr>List of Waivers</vt:lpstr>
      <vt:lpstr>Resident Surveys</vt:lpstr>
      <vt:lpstr>Attachments</vt:lpstr>
      <vt:lpstr>What this Plan Does  Not Yet Include</vt:lpstr>
      <vt:lpstr>Year 1 for State Plans</vt:lpstr>
      <vt:lpstr>DHCD Sample Timeframe</vt:lpstr>
      <vt:lpstr>Notice of Plan</vt:lpstr>
      <vt:lpstr>How Do You Get the Plan</vt:lpstr>
      <vt:lpstr>Use the Annual Plan  to Develop Accountability</vt:lpstr>
      <vt:lpstr>How Can Residents Make  Their Voices Heard</vt:lpstr>
      <vt:lpstr>Be Strategic</vt:lpstr>
      <vt:lpstr>Technical Assistance &amp; Training</vt:lpstr>
      <vt:lpstr>Some Key State Law</vt:lpstr>
    </vt:vector>
  </TitlesOfParts>
  <Company>MLRI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State  Public Housing Authority Plans</dc:title>
  <dc:creator>Annette Duke</dc:creator>
  <cp:lastModifiedBy>MLRI Staff</cp:lastModifiedBy>
  <cp:revision>94</cp:revision>
  <cp:lastPrinted>2020-02-06T19:06:37Z</cp:lastPrinted>
  <dcterms:created xsi:type="dcterms:W3CDTF">2020-02-01T19:38:50Z</dcterms:created>
  <dcterms:modified xsi:type="dcterms:W3CDTF">2020-02-12T14:20:10Z</dcterms:modified>
</cp:coreProperties>
</file>