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omments/modernComment_192_0.xml" ContentType="application/vnd.ms-powerpoint.comment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1"/>
  </p:notesMasterIdLst>
  <p:handoutMasterIdLst>
    <p:handoutMasterId r:id="rId52"/>
  </p:handoutMasterIdLst>
  <p:sldIdLst>
    <p:sldId id="256" r:id="rId2"/>
    <p:sldId id="384" r:id="rId3"/>
    <p:sldId id="366" r:id="rId4"/>
    <p:sldId id="397" r:id="rId5"/>
    <p:sldId id="398" r:id="rId6"/>
    <p:sldId id="409" r:id="rId7"/>
    <p:sldId id="277" r:id="rId8"/>
    <p:sldId id="410" r:id="rId9"/>
    <p:sldId id="411" r:id="rId10"/>
    <p:sldId id="399" r:id="rId11"/>
    <p:sldId id="373" r:id="rId12"/>
    <p:sldId id="408" r:id="rId13"/>
    <p:sldId id="308" r:id="rId14"/>
    <p:sldId id="372" r:id="rId15"/>
    <p:sldId id="400" r:id="rId16"/>
    <p:sldId id="311" r:id="rId17"/>
    <p:sldId id="329" r:id="rId18"/>
    <p:sldId id="325" r:id="rId19"/>
    <p:sldId id="328" r:id="rId20"/>
    <p:sldId id="330" r:id="rId21"/>
    <p:sldId id="332" r:id="rId22"/>
    <p:sldId id="331" r:id="rId23"/>
    <p:sldId id="333" r:id="rId24"/>
    <p:sldId id="335" r:id="rId25"/>
    <p:sldId id="340" r:id="rId26"/>
    <p:sldId id="341" r:id="rId27"/>
    <p:sldId id="342" r:id="rId28"/>
    <p:sldId id="382" r:id="rId29"/>
    <p:sldId id="343" r:id="rId30"/>
    <p:sldId id="406" r:id="rId31"/>
    <p:sldId id="317" r:id="rId32"/>
    <p:sldId id="401" r:id="rId33"/>
    <p:sldId id="316" r:id="rId34"/>
    <p:sldId id="312" r:id="rId35"/>
    <p:sldId id="344" r:id="rId36"/>
    <p:sldId id="319" r:id="rId37"/>
    <p:sldId id="402" r:id="rId38"/>
    <p:sldId id="403" r:id="rId39"/>
    <p:sldId id="274" r:id="rId40"/>
    <p:sldId id="393" r:id="rId41"/>
    <p:sldId id="413" r:id="rId42"/>
    <p:sldId id="345" r:id="rId43"/>
    <p:sldId id="351" r:id="rId44"/>
    <p:sldId id="348" r:id="rId45"/>
    <p:sldId id="352" r:id="rId46"/>
    <p:sldId id="347" r:id="rId47"/>
    <p:sldId id="356" r:id="rId48"/>
    <p:sldId id="290" r:id="rId49"/>
    <p:sldId id="299" r:id="rId5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243A647-3E3F-FDBD-DD26-4E13A5EF2C89}" name="Katherine Symmonds" initials="KS" userId="S::ksymmonds@masslawreformorg.onmicrosoft.com::72b77658-5fcc-4f8a-874a-cc4a699141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421" autoAdjust="0"/>
  </p:normalViewPr>
  <p:slideViewPr>
    <p:cSldViewPr>
      <p:cViewPr varScale="1">
        <p:scale>
          <a:sx n="49" d="100"/>
          <a:sy n="49" d="100"/>
        </p:scale>
        <p:origin x="173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956"/>
    </p:cViewPr>
  </p:sorterViewPr>
  <p:notesViewPr>
    <p:cSldViewPr>
      <p:cViewPr varScale="1">
        <p:scale>
          <a:sx n="55" d="100"/>
          <a:sy n="55" d="100"/>
        </p:scale>
        <p:origin x="-2832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8/10/relationships/authors" Target="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erine Symmonds" userId="72b77658-5fcc-4f8a-874a-cc4a699141e1" providerId="ADAL" clId="{475B03D8-33E1-4FB4-90A4-15EF75888003}"/>
    <pc:docChg chg="modSld">
      <pc:chgData name="Katherine Symmonds" userId="72b77658-5fcc-4f8a-874a-cc4a699141e1" providerId="ADAL" clId="{475B03D8-33E1-4FB4-90A4-15EF75888003}" dt="2025-04-15T16:25:04.630" v="43" actId="20577"/>
      <pc:docMkLst>
        <pc:docMk/>
      </pc:docMkLst>
      <pc:sldChg chg="modNotesTx">
        <pc:chgData name="Katherine Symmonds" userId="72b77658-5fcc-4f8a-874a-cc4a699141e1" providerId="ADAL" clId="{475B03D8-33E1-4FB4-90A4-15EF75888003}" dt="2025-04-15T16:22:00.471" v="1" actId="20577"/>
        <pc:sldMkLst>
          <pc:docMk/>
          <pc:sldMk cId="0" sldId="277"/>
        </pc:sldMkLst>
      </pc:sldChg>
      <pc:sldChg chg="modNotesTx">
        <pc:chgData name="Katherine Symmonds" userId="72b77658-5fcc-4f8a-874a-cc4a699141e1" providerId="ADAL" clId="{475B03D8-33E1-4FB4-90A4-15EF75888003}" dt="2025-04-15T16:24:48.620" v="41" actId="20577"/>
        <pc:sldMkLst>
          <pc:docMk/>
          <pc:sldMk cId="0" sldId="290"/>
        </pc:sldMkLst>
      </pc:sldChg>
      <pc:sldChg chg="modNotesTx">
        <pc:chgData name="Katherine Symmonds" userId="72b77658-5fcc-4f8a-874a-cc4a699141e1" providerId="ADAL" clId="{475B03D8-33E1-4FB4-90A4-15EF75888003}" dt="2025-04-15T16:24:53.256" v="42" actId="20577"/>
        <pc:sldMkLst>
          <pc:docMk/>
          <pc:sldMk cId="0" sldId="299"/>
        </pc:sldMkLst>
      </pc:sldChg>
      <pc:sldChg chg="modNotesTx">
        <pc:chgData name="Katherine Symmonds" userId="72b77658-5fcc-4f8a-874a-cc4a699141e1" providerId="ADAL" clId="{475B03D8-33E1-4FB4-90A4-15EF75888003}" dt="2025-04-15T16:22:27.617" v="11" actId="20577"/>
        <pc:sldMkLst>
          <pc:docMk/>
          <pc:sldMk cId="0" sldId="308"/>
        </pc:sldMkLst>
      </pc:sldChg>
      <pc:sldChg chg="modNotesTx">
        <pc:chgData name="Katherine Symmonds" userId="72b77658-5fcc-4f8a-874a-cc4a699141e1" providerId="ADAL" clId="{475B03D8-33E1-4FB4-90A4-15EF75888003}" dt="2025-04-15T16:22:39.633" v="13" actId="20577"/>
        <pc:sldMkLst>
          <pc:docMk/>
          <pc:sldMk cId="0" sldId="311"/>
        </pc:sldMkLst>
      </pc:sldChg>
      <pc:sldChg chg="modNotesTx">
        <pc:chgData name="Katherine Symmonds" userId="72b77658-5fcc-4f8a-874a-cc4a699141e1" providerId="ADAL" clId="{475B03D8-33E1-4FB4-90A4-15EF75888003}" dt="2025-04-15T16:23:48.631" v="30" actId="20577"/>
        <pc:sldMkLst>
          <pc:docMk/>
          <pc:sldMk cId="0" sldId="312"/>
        </pc:sldMkLst>
      </pc:sldChg>
      <pc:sldChg chg="modNotesTx">
        <pc:chgData name="Katherine Symmonds" userId="72b77658-5fcc-4f8a-874a-cc4a699141e1" providerId="ADAL" clId="{475B03D8-33E1-4FB4-90A4-15EF75888003}" dt="2025-04-15T16:23:44.345" v="29" actId="20577"/>
        <pc:sldMkLst>
          <pc:docMk/>
          <pc:sldMk cId="0" sldId="316"/>
        </pc:sldMkLst>
      </pc:sldChg>
      <pc:sldChg chg="modNotesTx">
        <pc:chgData name="Katherine Symmonds" userId="72b77658-5fcc-4f8a-874a-cc4a699141e1" providerId="ADAL" clId="{475B03D8-33E1-4FB4-90A4-15EF75888003}" dt="2025-04-15T16:23:37.183" v="28" actId="20577"/>
        <pc:sldMkLst>
          <pc:docMk/>
          <pc:sldMk cId="0" sldId="317"/>
        </pc:sldMkLst>
      </pc:sldChg>
      <pc:sldChg chg="modNotesTx">
        <pc:chgData name="Katherine Symmonds" userId="72b77658-5fcc-4f8a-874a-cc4a699141e1" providerId="ADAL" clId="{475B03D8-33E1-4FB4-90A4-15EF75888003}" dt="2025-04-15T16:23:58.232" v="32" actId="20577"/>
        <pc:sldMkLst>
          <pc:docMk/>
          <pc:sldMk cId="0" sldId="319"/>
        </pc:sldMkLst>
      </pc:sldChg>
      <pc:sldChg chg="modNotesTx">
        <pc:chgData name="Katherine Symmonds" userId="72b77658-5fcc-4f8a-874a-cc4a699141e1" providerId="ADAL" clId="{475B03D8-33E1-4FB4-90A4-15EF75888003}" dt="2025-04-15T16:22:48.609" v="15" actId="20577"/>
        <pc:sldMkLst>
          <pc:docMk/>
          <pc:sldMk cId="0" sldId="325"/>
        </pc:sldMkLst>
      </pc:sldChg>
      <pc:sldChg chg="modNotesTx">
        <pc:chgData name="Katherine Symmonds" userId="72b77658-5fcc-4f8a-874a-cc4a699141e1" providerId="ADAL" clId="{475B03D8-33E1-4FB4-90A4-15EF75888003}" dt="2025-04-15T16:22:52.791" v="16" actId="20577"/>
        <pc:sldMkLst>
          <pc:docMk/>
          <pc:sldMk cId="0" sldId="328"/>
        </pc:sldMkLst>
      </pc:sldChg>
      <pc:sldChg chg="modNotesTx">
        <pc:chgData name="Katherine Symmonds" userId="72b77658-5fcc-4f8a-874a-cc4a699141e1" providerId="ADAL" clId="{475B03D8-33E1-4FB4-90A4-15EF75888003}" dt="2025-04-15T16:22:44.620" v="14" actId="20577"/>
        <pc:sldMkLst>
          <pc:docMk/>
          <pc:sldMk cId="0" sldId="329"/>
        </pc:sldMkLst>
      </pc:sldChg>
      <pc:sldChg chg="modNotesTx">
        <pc:chgData name="Katherine Symmonds" userId="72b77658-5fcc-4f8a-874a-cc4a699141e1" providerId="ADAL" clId="{475B03D8-33E1-4FB4-90A4-15EF75888003}" dt="2025-04-15T16:22:56.904" v="17" actId="20577"/>
        <pc:sldMkLst>
          <pc:docMk/>
          <pc:sldMk cId="0" sldId="330"/>
        </pc:sldMkLst>
      </pc:sldChg>
      <pc:sldChg chg="modNotesTx">
        <pc:chgData name="Katherine Symmonds" userId="72b77658-5fcc-4f8a-874a-cc4a699141e1" providerId="ADAL" clId="{475B03D8-33E1-4FB4-90A4-15EF75888003}" dt="2025-04-15T16:23:04.411" v="19" actId="20577"/>
        <pc:sldMkLst>
          <pc:docMk/>
          <pc:sldMk cId="0" sldId="331"/>
        </pc:sldMkLst>
      </pc:sldChg>
      <pc:sldChg chg="modNotesTx">
        <pc:chgData name="Katherine Symmonds" userId="72b77658-5fcc-4f8a-874a-cc4a699141e1" providerId="ADAL" clId="{475B03D8-33E1-4FB4-90A4-15EF75888003}" dt="2025-04-15T16:23:00.741" v="18" actId="20577"/>
        <pc:sldMkLst>
          <pc:docMk/>
          <pc:sldMk cId="0" sldId="332"/>
        </pc:sldMkLst>
      </pc:sldChg>
      <pc:sldChg chg="modNotesTx">
        <pc:chgData name="Katherine Symmonds" userId="72b77658-5fcc-4f8a-874a-cc4a699141e1" providerId="ADAL" clId="{475B03D8-33E1-4FB4-90A4-15EF75888003}" dt="2025-04-15T16:23:11.354" v="21" actId="20577"/>
        <pc:sldMkLst>
          <pc:docMk/>
          <pc:sldMk cId="0" sldId="333"/>
        </pc:sldMkLst>
      </pc:sldChg>
      <pc:sldChg chg="modNotesTx">
        <pc:chgData name="Katherine Symmonds" userId="72b77658-5fcc-4f8a-874a-cc4a699141e1" providerId="ADAL" clId="{475B03D8-33E1-4FB4-90A4-15EF75888003}" dt="2025-04-15T16:23:14.710" v="22" actId="20577"/>
        <pc:sldMkLst>
          <pc:docMk/>
          <pc:sldMk cId="0" sldId="335"/>
        </pc:sldMkLst>
      </pc:sldChg>
      <pc:sldChg chg="modNotesTx">
        <pc:chgData name="Katherine Symmonds" userId="72b77658-5fcc-4f8a-874a-cc4a699141e1" providerId="ADAL" clId="{475B03D8-33E1-4FB4-90A4-15EF75888003}" dt="2025-04-15T16:23:18.099" v="23" actId="20577"/>
        <pc:sldMkLst>
          <pc:docMk/>
          <pc:sldMk cId="0" sldId="340"/>
        </pc:sldMkLst>
      </pc:sldChg>
      <pc:sldChg chg="modNotesTx">
        <pc:chgData name="Katherine Symmonds" userId="72b77658-5fcc-4f8a-874a-cc4a699141e1" providerId="ADAL" clId="{475B03D8-33E1-4FB4-90A4-15EF75888003}" dt="2025-04-15T16:23:21.114" v="24" actId="20577"/>
        <pc:sldMkLst>
          <pc:docMk/>
          <pc:sldMk cId="0" sldId="341"/>
        </pc:sldMkLst>
      </pc:sldChg>
      <pc:sldChg chg="modNotesTx">
        <pc:chgData name="Katherine Symmonds" userId="72b77658-5fcc-4f8a-874a-cc4a699141e1" providerId="ADAL" clId="{475B03D8-33E1-4FB4-90A4-15EF75888003}" dt="2025-04-15T16:23:24.966" v="25" actId="20577"/>
        <pc:sldMkLst>
          <pc:docMk/>
          <pc:sldMk cId="0" sldId="342"/>
        </pc:sldMkLst>
      </pc:sldChg>
      <pc:sldChg chg="modNotesTx">
        <pc:chgData name="Katherine Symmonds" userId="72b77658-5fcc-4f8a-874a-cc4a699141e1" providerId="ADAL" clId="{475B03D8-33E1-4FB4-90A4-15EF75888003}" dt="2025-04-15T16:23:54.116" v="31" actId="20577"/>
        <pc:sldMkLst>
          <pc:docMk/>
          <pc:sldMk cId="0" sldId="344"/>
        </pc:sldMkLst>
      </pc:sldChg>
      <pc:sldChg chg="modNotesTx">
        <pc:chgData name="Katherine Symmonds" userId="72b77658-5fcc-4f8a-874a-cc4a699141e1" providerId="ADAL" clId="{475B03D8-33E1-4FB4-90A4-15EF75888003}" dt="2025-04-15T16:24:11.693" v="34" actId="20577"/>
        <pc:sldMkLst>
          <pc:docMk/>
          <pc:sldMk cId="0" sldId="345"/>
        </pc:sldMkLst>
      </pc:sldChg>
      <pc:sldChg chg="modNotesTx">
        <pc:chgData name="Katherine Symmonds" userId="72b77658-5fcc-4f8a-874a-cc4a699141e1" providerId="ADAL" clId="{475B03D8-33E1-4FB4-90A4-15EF75888003}" dt="2025-04-15T16:24:39.347" v="39" actId="20577"/>
        <pc:sldMkLst>
          <pc:docMk/>
          <pc:sldMk cId="0" sldId="347"/>
        </pc:sldMkLst>
      </pc:sldChg>
      <pc:sldChg chg="modNotesTx">
        <pc:chgData name="Katherine Symmonds" userId="72b77658-5fcc-4f8a-874a-cc4a699141e1" providerId="ADAL" clId="{475B03D8-33E1-4FB4-90A4-15EF75888003}" dt="2025-04-15T16:24:28.508" v="36" actId="20577"/>
        <pc:sldMkLst>
          <pc:docMk/>
          <pc:sldMk cId="0" sldId="348"/>
        </pc:sldMkLst>
      </pc:sldChg>
      <pc:sldChg chg="modNotesTx">
        <pc:chgData name="Katherine Symmonds" userId="72b77658-5fcc-4f8a-874a-cc4a699141e1" providerId="ADAL" clId="{475B03D8-33E1-4FB4-90A4-15EF75888003}" dt="2025-04-15T16:24:20.456" v="35" actId="20577"/>
        <pc:sldMkLst>
          <pc:docMk/>
          <pc:sldMk cId="0" sldId="351"/>
        </pc:sldMkLst>
      </pc:sldChg>
      <pc:sldChg chg="modNotesTx">
        <pc:chgData name="Katherine Symmonds" userId="72b77658-5fcc-4f8a-874a-cc4a699141e1" providerId="ADAL" clId="{475B03D8-33E1-4FB4-90A4-15EF75888003}" dt="2025-04-15T16:24:31.660" v="37" actId="20577"/>
        <pc:sldMkLst>
          <pc:docMk/>
          <pc:sldMk cId="0" sldId="352"/>
        </pc:sldMkLst>
      </pc:sldChg>
      <pc:sldChg chg="modNotesTx">
        <pc:chgData name="Katherine Symmonds" userId="72b77658-5fcc-4f8a-874a-cc4a699141e1" providerId="ADAL" clId="{475B03D8-33E1-4FB4-90A4-15EF75888003}" dt="2025-04-15T16:24:44.552" v="40" actId="20577"/>
        <pc:sldMkLst>
          <pc:docMk/>
          <pc:sldMk cId="0" sldId="356"/>
        </pc:sldMkLst>
      </pc:sldChg>
      <pc:sldChg chg="modNotesTx">
        <pc:chgData name="Katherine Symmonds" userId="72b77658-5fcc-4f8a-874a-cc4a699141e1" providerId="ADAL" clId="{475B03D8-33E1-4FB4-90A4-15EF75888003}" dt="2025-04-15T16:22:32.072" v="12" actId="20577"/>
        <pc:sldMkLst>
          <pc:docMk/>
          <pc:sldMk cId="0" sldId="372"/>
        </pc:sldMkLst>
      </pc:sldChg>
      <pc:sldChg chg="modNotesTx">
        <pc:chgData name="Katherine Symmonds" userId="72b77658-5fcc-4f8a-874a-cc4a699141e1" providerId="ADAL" clId="{475B03D8-33E1-4FB4-90A4-15EF75888003}" dt="2025-04-15T16:22:21.176" v="10" actId="20577"/>
        <pc:sldMkLst>
          <pc:docMk/>
          <pc:sldMk cId="0" sldId="373"/>
        </pc:sldMkLst>
      </pc:sldChg>
      <pc:sldChg chg="modNotesTx">
        <pc:chgData name="Katherine Symmonds" userId="72b77658-5fcc-4f8a-874a-cc4a699141e1" providerId="ADAL" clId="{475B03D8-33E1-4FB4-90A4-15EF75888003}" dt="2025-04-15T16:23:28.175" v="26" actId="20577"/>
        <pc:sldMkLst>
          <pc:docMk/>
          <pc:sldMk cId="0" sldId="382"/>
        </pc:sldMkLst>
      </pc:sldChg>
      <pc:sldChg chg="modNotesTx">
        <pc:chgData name="Katherine Symmonds" userId="72b77658-5fcc-4f8a-874a-cc4a699141e1" providerId="ADAL" clId="{475B03D8-33E1-4FB4-90A4-15EF75888003}" dt="2025-04-15T16:24:06.077" v="33" actId="20577"/>
        <pc:sldMkLst>
          <pc:docMk/>
          <pc:sldMk cId="0" sldId="393"/>
        </pc:sldMkLst>
      </pc:sldChg>
      <pc:sldChg chg="modNotesTx">
        <pc:chgData name="Katherine Symmonds" userId="72b77658-5fcc-4f8a-874a-cc4a699141e1" providerId="ADAL" clId="{475B03D8-33E1-4FB4-90A4-15EF75888003}" dt="2025-04-15T16:21:52.576" v="0" actId="20577"/>
        <pc:sldMkLst>
          <pc:docMk/>
          <pc:sldMk cId="0" sldId="397"/>
        </pc:sldMkLst>
      </pc:sldChg>
      <pc:sldChg chg="modNotesTx">
        <pc:chgData name="Katherine Symmonds" userId="72b77658-5fcc-4f8a-874a-cc4a699141e1" providerId="ADAL" clId="{475B03D8-33E1-4FB4-90A4-15EF75888003}" dt="2025-04-15T16:25:04.630" v="43" actId="20577"/>
        <pc:sldMkLst>
          <pc:docMk/>
          <pc:sldMk cId="0" sldId="402"/>
        </pc:sldMkLst>
      </pc:sldChg>
      <pc:sldChg chg="modNotesTx">
        <pc:chgData name="Katherine Symmonds" userId="72b77658-5fcc-4f8a-874a-cc4a699141e1" providerId="ADAL" clId="{475B03D8-33E1-4FB4-90A4-15EF75888003}" dt="2025-04-15T16:23:33.420" v="27" actId="20577"/>
        <pc:sldMkLst>
          <pc:docMk/>
          <pc:sldMk cId="0" sldId="406"/>
        </pc:sldMkLst>
      </pc:sldChg>
      <pc:sldChg chg="modNotesTx">
        <pc:chgData name="Katherine Symmonds" userId="72b77658-5fcc-4f8a-874a-cc4a699141e1" providerId="ADAL" clId="{475B03D8-33E1-4FB4-90A4-15EF75888003}" dt="2025-04-15T16:22:05.728" v="8" actId="20577"/>
        <pc:sldMkLst>
          <pc:docMk/>
          <pc:sldMk cId="702666011" sldId="410"/>
        </pc:sldMkLst>
      </pc:sldChg>
      <pc:sldChg chg="modNotesTx">
        <pc:chgData name="Katherine Symmonds" userId="72b77658-5fcc-4f8a-874a-cc4a699141e1" providerId="ADAL" clId="{475B03D8-33E1-4FB4-90A4-15EF75888003}" dt="2025-04-15T16:22:12.505" v="9" actId="20577"/>
        <pc:sldMkLst>
          <pc:docMk/>
          <pc:sldMk cId="3502849599" sldId="411"/>
        </pc:sldMkLst>
      </pc:sldChg>
    </pc:docChg>
  </pc:docChgLst>
</pc:chgInfo>
</file>

<file path=ppt/comments/modernComment_192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320EEA1-2B20-4A1D-9D5E-06521A1C5CA6}" authorId="{6243A647-3E3F-FDBD-DD26-4E13A5EF2C89}" status="resolved" created="2025-04-11T21:47:43.329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402"/>
      <ac:spMk id="3" creationId="{009B0BBF-D7D2-5833-70F3-5698C9EAA899}"/>
      <ac:txMk cp="196">
        <ac:context len="199" hash="431523119"/>
      </ac:txMk>
    </ac:txMkLst>
    <p188:pos x="7694023" y="1358537"/>
    <p188:txBody>
      <a:bodyPr/>
      <a:lstStyle/>
      <a:p>
        <a:r>
          <a:rPr lang="en-US"/>
          <a:t>Need to edit this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A95A6AB4-D481-32F6-4F04-C831AF0AC6E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141" cy="480717"/>
          </a:xfrm>
          <a:prstGeom prst="rect">
            <a:avLst/>
          </a:prstGeom>
          <a:noFill/>
          <a:ln>
            <a:noFill/>
          </a:ln>
        </p:spPr>
        <p:txBody>
          <a:bodyPr vert="horz" wrap="square" lIns="96604" tIns="48302" rIns="96604" bIns="48302" numCol="1" anchor="t" anchorCtr="0" compatLnSpc="1">
            <a:prstTxWarp prst="textNoShape">
              <a:avLst/>
            </a:prstTxWarp>
          </a:bodyPr>
          <a:lstStyle>
            <a:lvl1pPr defTabSz="946505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B19DAFB-3BA3-EAB4-025A-ADD8BA64DC4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401" y="0"/>
            <a:ext cx="3170141" cy="480717"/>
          </a:xfrm>
          <a:prstGeom prst="rect">
            <a:avLst/>
          </a:prstGeom>
          <a:noFill/>
          <a:ln>
            <a:noFill/>
          </a:ln>
        </p:spPr>
        <p:txBody>
          <a:bodyPr vert="horz" wrap="square" lIns="96604" tIns="48302" rIns="96604" bIns="48302" numCol="1" anchor="t" anchorCtr="0" compatLnSpc="1">
            <a:prstTxWarp prst="textNoShape">
              <a:avLst/>
            </a:prstTxWarp>
          </a:bodyPr>
          <a:lstStyle>
            <a:lvl1pPr algn="r" defTabSz="946505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C6C88C5B-587E-1A5F-7714-E3D5084C28E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5713" y="719138"/>
            <a:ext cx="4803775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3E451F55-EEE8-F922-2283-C7D168A60DD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0" y="4561063"/>
            <a:ext cx="5852823" cy="4321524"/>
          </a:xfrm>
          <a:prstGeom prst="rect">
            <a:avLst/>
          </a:prstGeom>
          <a:noFill/>
          <a:ln>
            <a:noFill/>
          </a:ln>
        </p:spPr>
        <p:txBody>
          <a:bodyPr vert="horz" wrap="square" lIns="96604" tIns="48302" rIns="96604" bIns="483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1F3B6D21-71AA-699D-B2B9-E1BA4703BBE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843"/>
            <a:ext cx="3170141" cy="480717"/>
          </a:xfrm>
          <a:prstGeom prst="rect">
            <a:avLst/>
          </a:prstGeom>
          <a:noFill/>
          <a:ln>
            <a:noFill/>
          </a:ln>
        </p:spPr>
        <p:txBody>
          <a:bodyPr vert="horz" wrap="square" lIns="96604" tIns="48302" rIns="96604" bIns="48302" numCol="1" anchor="b" anchorCtr="0" compatLnSpc="1">
            <a:prstTxWarp prst="textNoShape">
              <a:avLst/>
            </a:prstTxWarp>
          </a:bodyPr>
          <a:lstStyle>
            <a:lvl1pPr defTabSz="946505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2380F68B-2865-29B1-6C3C-3076027980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01" y="9118843"/>
            <a:ext cx="3170141" cy="480717"/>
          </a:xfrm>
          <a:prstGeom prst="rect">
            <a:avLst/>
          </a:prstGeom>
          <a:noFill/>
          <a:ln>
            <a:noFill/>
          </a:ln>
        </p:spPr>
        <p:txBody>
          <a:bodyPr vert="horz" wrap="square" lIns="96604" tIns="48302" rIns="96604" bIns="48302" numCol="1" anchor="b" anchorCtr="0" compatLnSpc="1">
            <a:prstTxWarp prst="textNoShape">
              <a:avLst/>
            </a:prstTxWarp>
          </a:bodyPr>
          <a:lstStyle>
            <a:lvl1pPr algn="r" defTabSz="944466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EC6C70-A822-40B7-BB7E-1021B8DC43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DA3BBD3-526A-94D1-0A7F-D56C21E509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4014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9520" indent="-234014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4139" indent="-234014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8759" indent="-234014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3378" indent="-234014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7997" indent="-234014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2617" indent="-234014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F006D8-67F7-4E12-8DB4-85B94DEE8125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E8AAB4F-CCC3-4DA4-2EB7-BAC53D33A7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CB0A0F27-984C-B384-4827-D353AEE17E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300">
              <a:latin typeface="Arial" panose="020B0604020202020204" pitchFamily="34" charset="0"/>
            </a:endParaRPr>
          </a:p>
          <a:p>
            <a:pPr eaLnBrk="1" hangingPunct="1"/>
            <a:endParaRPr lang="en-US" altLang="en-US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FB3F6B95-1AD0-7328-5D0F-13CA282ECD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E11A7917-0C4F-F31A-5F71-525176148B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759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B062BA31-7BA5-9654-A051-D2046D6A1D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93" indent="-28510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053" indent="-22742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544" indent="-22742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6684" indent="-22742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303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5922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0542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55161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78F72F-294E-43D6-9C3A-43EFB353F7F4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ED703E6B-570F-6053-A50F-5FCB8C05B5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E558A5AF-95F6-F80E-35D9-2F5174F3E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100" dirty="0">
              <a:latin typeface="Arial" panose="020B060402020202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88ACE9BA-9D54-86FD-4062-48BE6EC888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93" indent="-28510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053" indent="-22742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544" indent="-22742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6684" indent="-22742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303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5922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0542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55161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162C49-D310-4187-955E-C82055827E5D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4DC6AEFD-89BB-6CD3-D3EB-EFB1E8E630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39ACDD0A-9B9A-70B1-5F99-11DF840043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0CDF8E40-784A-8198-3E1E-710E3A10C1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93" indent="-28510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053" indent="-22742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544" indent="-22742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6684" indent="-22742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303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5922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0542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55161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51A6D8-0D20-4377-9B9A-A418E6D1FF42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E14150E6-F9BC-DF13-24BC-8E8F2C207C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D57312E1-46C5-95B6-F698-4D40C1CF77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7B866A11-8D14-F22E-534E-3A960D85FC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7C91C1-2129-4287-818D-5347A541A258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71CE0D5D-FB6F-80DF-2D6B-8C1063DA6D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D25323DC-4FA9-F87B-7C54-A78FAB5302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76FF94EE-04AE-4455-6253-32210FE5D4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B1130C-82E9-43BF-9026-E457894C36F6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6DEE16D8-6C22-06A8-698D-56D1D1CAD9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AF5EAFDE-FA08-0C91-FB31-F3A248B3D7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737B9FDF-31A2-391B-95B2-7ECF2A007B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C68B1A-FEC5-4511-99BE-E07FE029EAB7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2BD04965-A9BA-219D-7997-ABC1172B0A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24224AE2-65CF-B1FB-C8B7-00C224647D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3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05C42FC1-B33B-1C1D-0167-741BE5A262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93" indent="-28510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053" indent="-22742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544" indent="-22742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6684" indent="-22742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303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5922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0542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55161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DAAA2C-75FE-45A0-839F-44A5CFA8FC93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DE8894AC-EDE2-E3A6-5EFE-B8B3617038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364B436C-8753-94CE-A882-BFDD87E81C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300" dirty="0">
              <a:latin typeface="Arial" panose="020B0604020202020204" pitchFamily="34" charset="0"/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C219B3BF-60FE-5510-1596-730EC13CAC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F3C109-3AF2-49A6-B044-87705D586050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C891DC52-EFA7-17DC-4C5F-C80C1FD866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0CDC9CC4-11C2-52C6-F6E9-CB582CA3BD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A4E9584C-4B97-15CC-1B91-1B15C7BDD9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79941B-5603-43EC-A6CF-30086C65AE11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C155C3EA-FF5E-2BFF-8C95-9B038FC03A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002539FD-F22D-1BF9-BD47-90D8BB0B3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759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0B19B457-C806-5A54-4847-3CFAE4C365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FDC7454-31AB-4715-8B85-4092B589BD6D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Google Shape;68;g7976ccbc75_1_15:notes">
            <a:extLst>
              <a:ext uri="{FF2B5EF4-FFF2-40B4-BE49-F238E27FC236}">
                <a16:creationId xmlns:a16="http://schemas.microsoft.com/office/drawing/2014/main" id="{8CDE3E60-E8AF-F921-122C-3E0E41C7125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8195" name="Google Shape;69;g7976ccbc75_1_15:notes">
            <a:extLst>
              <a:ext uri="{FF2B5EF4-FFF2-40B4-BE49-F238E27FC236}">
                <a16:creationId xmlns:a16="http://schemas.microsoft.com/office/drawing/2014/main" id="{A55269AF-369C-2545-BA52-690A9ED06F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1190" y="4561062"/>
            <a:ext cx="5852823" cy="43198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35" tIns="96635" rIns="96635" bIns="96635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0DD3F2BF-B79F-FD29-9CA0-88948EEA32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27AB5D81-1875-00CB-60D7-70EBDFC5DD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759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48D365BC-5C5E-EABE-0843-D4CAF5CDC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209162-E001-4797-88F8-E0DB3A21B916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3C78A5D1-B8C2-4F89-0E3A-B5896C10A5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C4DC6D15-6E16-49EB-C5C0-EDADB1E37F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8FA1D910-0623-8BC3-8407-7DC3859FBF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5281FF-BCF6-4124-B57A-7161639264C6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D0582240-3BD2-F4A4-CEB0-99F215EB4D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B6C9A6D4-48B0-4DFB-3C73-ECCC2286E7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300" dirty="0">
              <a:latin typeface="Arial" panose="020B0604020202020204" pitchFamily="34" charset="0"/>
            </a:endParaRPr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B7D24ECE-62B2-8F41-52F3-8260CECFED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1614FA-DB33-40A3-892B-6B68094B0C6A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453E780F-E130-C42E-D6BD-E8FDDB06AD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0D4D8050-08B5-4007-F441-FFD4E94745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57001DCB-1F40-17DE-2479-14B5A18E73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8ABD9A-F4E6-4E4F-AEDB-9797ABB3480E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AA31294C-0C4C-28F2-A613-51228E72A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80F3BB58-4ACC-D1F7-ABF1-AB050F8D6A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9E7845CB-88F0-C5F6-B43B-2E76232F23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93" indent="-28510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053" indent="-22742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544" indent="-22742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6684" indent="-22742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303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5922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0542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55161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EAB42-2AFB-4FD7-8828-96B99AD3490D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DA0237CA-56B1-0693-672D-3C666414BE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C80E287B-C243-4F7B-5200-A7BE06E5B7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300" dirty="0">
              <a:latin typeface="Arial" panose="020B0604020202020204" pitchFamily="34" charset="0"/>
            </a:endParaRPr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DE238090-8B81-98EC-8096-FD9A3F8EBC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7F9A52-1A77-466D-8123-FD2712EEAA5F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1B7B2AD4-26D5-DB7B-2B84-3CD4C33C01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2F5F6485-58D7-5B96-AF86-EE4FFBAE0B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300" dirty="0">
              <a:latin typeface="Arial" panose="020B0604020202020204" pitchFamily="34" charset="0"/>
            </a:endParaRPr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C8115F35-971E-403B-29FC-B478640173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F52F46-ABDD-49FB-864A-77FE4D8A8876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5C97F1B3-91CF-FFCC-7E2F-872C77389A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394FDD85-421C-A195-2896-78B464EB14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300">
                <a:solidFill>
                  <a:srgbClr val="FF0000"/>
                </a:solidFill>
                <a:latin typeface="Arial" panose="020B0604020202020204" pitchFamily="34" charset="0"/>
              </a:rPr>
              <a:t>Read slide </a:t>
            </a:r>
          </a:p>
          <a:p>
            <a:endParaRPr lang="en-US" altLang="en-US" sz="13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2D6F4B52-228D-0BCA-5D88-06E24F42F7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E31DF3-8803-4F04-9662-325BB76DCD7A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9728D3EF-F85F-B6F6-32C4-1021CCF7EC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6EDC7445-D683-931B-4090-0D36C49AE6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 sz="13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FACC0EB3-2096-E1A8-EFDD-B62BCE32EF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11AA78-BF02-4537-87C1-6B16FE050EFD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0330E1BB-F574-D539-BD51-F90F4C76FD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61984ABB-DD76-E458-CDD9-A16ACAB662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27DC7D99-904B-15BD-C744-FF8F17D468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A45073-0B55-4981-9566-C142B4697E74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1EBA224C-8A5E-CF28-4A6B-F9AF80F81A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0621C37A-1D43-C5CF-1645-2A71AFA369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3E9DC87F-F4F6-D42A-ECC2-C8920F500E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85B959-4289-4249-B17C-2917EEEA4382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9EEB53EA-DD11-6297-E0E6-C7AD532163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FAD119D7-A1AA-3E93-49DC-7C8CBCD295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CB8F56C9-0D1C-F4FF-C3B0-14224E60F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AB8C1E-883A-474D-AD6C-3DC9EDD75302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88E24F8D-73A9-D013-BCB3-50444B532B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B6BC7486-C995-8504-64F3-2A4FA6F36A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316BB1D4-9251-046D-CA78-DB997B75E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93" indent="-28510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053" indent="-22742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544" indent="-22742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6684" indent="-22742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303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5922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0542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55161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50EE6C-C5EE-421A-89B3-78E0C735AFE8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B9ACD559-136C-4701-8CB6-03936B695F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CA4A58CD-42D8-7636-8A7E-28AB34AE32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976872AC-9AA3-B7BA-01C1-D826AEF1D8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D98618-6D21-4193-A898-1BAC94552FFF}" type="slidenum">
              <a:rPr lang="en-US" altLang="en-US" smtClean="0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AAEF7EE6-3DE9-4045-41B8-AAB25D23C6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706E6CE6-01B8-EAFE-6051-B2FA397E9E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F4A51057-401B-05D9-B961-DD499AB639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8BC1A0-9D70-48F9-9FAE-C0414D5205E6}" type="slidenum">
              <a:rPr lang="en-US" altLang="en-US" smtClean="0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49FD8DC5-CCDC-2329-D1E9-53541B0925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240D779A-C466-E1BA-B386-3479A41F37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300" dirty="0">
              <a:latin typeface="Arial" panose="020B0604020202020204" pitchFamily="34" charset="0"/>
            </a:endParaRPr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F762FE54-4A40-C2A1-BB1E-E6B7798AAF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E52593-A70A-42EF-9C7B-F69624997A90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D8DC29F3-FAD8-1654-0CAE-332F5CAFCD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0921C9A5-0754-3EA9-E7A9-1ECECEC241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300" dirty="0">
              <a:latin typeface="Arial" panose="020B0604020202020204" pitchFamily="34" charset="0"/>
            </a:endParaRPr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75877563-FABF-6679-D688-E43F34C55B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B94E38-9DB7-4BCF-BC5E-F85F5F92F15A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17927788-952B-1268-8010-9C2DE067B9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76F79F71-6A8B-4C40-FEC2-9AB1B50937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853E3A4E-AFBD-1CD6-DA2C-63EDEF7D9D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075763-CDBE-4BB4-AB6E-D1758833D0EF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2:notes"/>
          <p:cNvSpPr txBox="1">
            <a:spLocks noGrp="1"/>
          </p:cNvSpPr>
          <p:nvPr>
            <p:ph type="body" idx="1"/>
          </p:nvPr>
        </p:nvSpPr>
        <p:spPr>
          <a:xfrm>
            <a:off x="732502" y="4564005"/>
            <a:ext cx="5856830" cy="432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7" tIns="48324" rIns="96647" bIns="48324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1400"/>
            </a:pPr>
            <a:endParaRPr/>
          </a:p>
        </p:txBody>
      </p:sp>
      <p:sp>
        <p:nvSpPr>
          <p:cNvPr id="264" name="Google Shape;2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803775" cy="3603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A8F3124A-B0E8-23BF-722A-52FAABE22B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5DAC4B60-D72D-C48A-80D2-8121C90B14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F8761444-50D9-FE18-13D7-DCD44628EE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295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1593" indent="-285102" defTabSz="944295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2053" indent="-227422" defTabSz="944295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98544" indent="-227422" defTabSz="944295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6684" indent="-227422" defTabSz="944295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31303" indent="-227422" defTabSz="9442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005922" indent="-227422" defTabSz="9442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80542" indent="-227422" defTabSz="9442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955161" indent="-227422" defTabSz="9442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BA99DCE-36AC-4ECE-B6A0-5964DFC06FC7}" type="slidenum">
              <a:rPr lang="en-US" altLang="en-US" smtClean="0">
                <a:latin typeface="Arial" panose="020B0604020202020204" pitchFamily="34" charset="0"/>
              </a:rPr>
              <a:pPr/>
              <a:t>40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FB6D8-D3CD-20AA-AB5B-C32AF1E4E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8450A45B-2CDF-0B3D-BF82-5988F23FE9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3C295748-DD43-92FF-F15C-DAB1692598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89D6953A-F34D-5B33-F86B-88214B966E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075763-CDBE-4BB4-AB6E-D1758833D0EF}" type="slidenum">
              <a:rPr lang="en-US" altLang="en-US" smtClean="0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115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99F7C3AC-697F-5C6D-7DE7-89D7380C48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F8A5C5AD-45E1-E61B-1DBF-37C7F93A05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dirty="0">
              <a:latin typeface="Arial" panose="020B0604020202020204" pitchFamily="34" charset="0"/>
            </a:endParaRP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BDBA47CE-14ED-3A04-3A02-00CFCEC2D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2D7DD0-E3E5-463F-A184-6CDE6EDDF9EF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14E016B3-1CCA-5922-1F9D-4B25ECA642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9F97463B-BAC6-013B-B2C5-F8D802114C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id="{77BAB0AC-F373-9599-4690-00114B98BD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B7F4FD-E81A-40A9-8475-41236BEAEDA6}" type="slidenum">
              <a:rPr lang="en-US" altLang="en-US" smtClean="0"/>
              <a:pPr>
                <a:spcBef>
                  <a:spcPct val="0"/>
                </a:spcBef>
              </a:pPr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1E88546B-D002-A66A-6B0B-4F536E62BC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4014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9520" indent="-234014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4139" indent="-234014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8759" indent="-234014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3378" indent="-234014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7997" indent="-234014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2617" indent="-234014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6F5B7A-41D3-4B82-AB9B-5129AED9B4C2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F175322E-8BC6-1D56-AF18-C725DD650D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7B46E50A-5665-0F57-0654-E41B214861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i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C1406D7A-2432-E16C-F893-214A8746EE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4014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9520" indent="-234014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4139" indent="-234014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8759" indent="-234014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3378" indent="-234014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7997" indent="-234014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2617" indent="-234014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996F08-8324-420C-AA43-70E0B27BF85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36B62395-BADC-F4C2-A898-6AFB4A8523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99EFF213-D001-E97A-3C29-95B0264AC4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3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6362BA85-1225-806C-5DCC-00BBAB9823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4014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9520" indent="-234014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4139" indent="-234014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8759" indent="-234014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3378" indent="-234014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7997" indent="-234014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2617" indent="-234014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B7B9C1-CC89-451D-8DC3-501EA6A66F6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91FFFFD8-8BCC-3E03-028F-CA3C92203C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A54EB049-700C-4711-499F-0DC3C29FF4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3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3F27876F-BA7F-9FF7-0173-2DD3C86216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4014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9520" indent="-234014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4139" indent="-234014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8759" indent="-234014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3378" indent="-234014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7997" indent="-234014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2617" indent="-234014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296DEA7-B267-4655-A0DA-608AC4F61D4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9425C2B9-63DF-1920-951F-AADA9073C6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713E9EC3-0DEF-1A80-A7F8-C51F0CA6CF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 eaLnBrk="1" hangingPunct="1"/>
            <a:endParaRPr lang="en-US" altLang="en-US" sz="13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F1BB2C7C-B044-989C-CEF2-C9B59278DF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4014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9520" indent="-234014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4139" indent="-234014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8759" indent="-234014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3378" indent="-234014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7997" indent="-234014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2617" indent="-234014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1784A3-D308-424C-B777-EA543552D8BF}" type="slidenum">
              <a:rPr lang="en-US" altLang="en-US" smtClean="0"/>
              <a:pPr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46CC9D02-8431-25A5-A264-F6E94419AF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B60088B2-9395-6A5C-7E37-501E22485C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>
            <a:extLst>
              <a:ext uri="{FF2B5EF4-FFF2-40B4-BE49-F238E27FC236}">
                <a16:creationId xmlns:a16="http://schemas.microsoft.com/office/drawing/2014/main" id="{520BDA9D-B067-7010-E0A6-483274434A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>
            <a:extLst>
              <a:ext uri="{FF2B5EF4-FFF2-40B4-BE49-F238E27FC236}">
                <a16:creationId xmlns:a16="http://schemas.microsoft.com/office/drawing/2014/main" id="{481AC9FD-0193-F3CB-16E3-F823DEB74D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300" dirty="0">
              <a:latin typeface="Arial" panose="020B0604020202020204" pitchFamily="34" charset="0"/>
            </a:endParaRPr>
          </a:p>
        </p:txBody>
      </p:sp>
      <p:sp>
        <p:nvSpPr>
          <p:cNvPr id="104452" name="Slide Number Placeholder 3">
            <a:extLst>
              <a:ext uri="{FF2B5EF4-FFF2-40B4-BE49-F238E27FC236}">
                <a16:creationId xmlns:a16="http://schemas.microsoft.com/office/drawing/2014/main" id="{2C6BAC6D-0CFF-492D-7357-E5D0CD1C39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93" indent="-28510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053" indent="-22742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544" indent="-22742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6684" indent="-22742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303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5922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0542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55161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E6A35C-689B-43A4-81B8-4B4ACBF0FDF5}" type="slidenum">
              <a:rPr lang="en-US" altLang="en-US" smtClean="0"/>
              <a:pPr>
                <a:spcBef>
                  <a:spcPct val="0"/>
                </a:spcBef>
              </a:pPr>
              <a:t>48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>
            <a:extLst>
              <a:ext uri="{FF2B5EF4-FFF2-40B4-BE49-F238E27FC236}">
                <a16:creationId xmlns:a16="http://schemas.microsoft.com/office/drawing/2014/main" id="{F252D1AA-393A-2E0E-A5E9-3671953F18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>
            <a:extLst>
              <a:ext uri="{FF2B5EF4-FFF2-40B4-BE49-F238E27FC236}">
                <a16:creationId xmlns:a16="http://schemas.microsoft.com/office/drawing/2014/main" id="{19BD9B11-6D7E-13D0-3AE4-B5720CFACA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dirty="0">
              <a:latin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06500" name="Slide Number Placeholder 3">
            <a:extLst>
              <a:ext uri="{FF2B5EF4-FFF2-40B4-BE49-F238E27FC236}">
                <a16:creationId xmlns:a16="http://schemas.microsoft.com/office/drawing/2014/main" id="{1C6EA691-0B04-8B01-F1D5-2D210FD424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93" indent="-28510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053" indent="-22742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544" indent="-22742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6684" indent="-227422" defTabSz="94429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1303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5922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0542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55161" indent="-227422" defTabSz="944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4DA759-34F6-4EE0-AA14-05BE7F0C2D7B}" type="slidenum">
              <a:rPr lang="en-US" altLang="en-US" smtClean="0"/>
              <a:pPr>
                <a:spcBef>
                  <a:spcPct val="0"/>
                </a:spcBef>
              </a:pPr>
              <a:t>49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35DE9F73-385B-1C83-A715-E7C52AB045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7C6DC1C2-2673-6989-164D-8FA1F95C66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37F9B389-2896-DA1E-EFEE-0059D7A001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AA782C-2C16-4BCC-B790-6E300FADE9D7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9:notes"/>
          <p:cNvSpPr txBox="1">
            <a:spLocks noGrp="1"/>
          </p:cNvSpPr>
          <p:nvPr>
            <p:ph type="body" idx="1"/>
          </p:nvPr>
        </p:nvSpPr>
        <p:spPr>
          <a:xfrm>
            <a:off x="732502" y="4564005"/>
            <a:ext cx="5856830" cy="432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7" tIns="48324" rIns="96647" bIns="48324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1400"/>
            </a:pPr>
            <a:endParaRPr dirty="0"/>
          </a:p>
        </p:txBody>
      </p:sp>
      <p:sp>
        <p:nvSpPr>
          <p:cNvPr id="294" name="Google Shape;29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803775" cy="3603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>
          <a:extLst>
            <a:ext uri="{FF2B5EF4-FFF2-40B4-BE49-F238E27FC236}">
              <a16:creationId xmlns:a16="http://schemas.microsoft.com/office/drawing/2014/main" id="{7DC28C45-DC53-FDA7-0197-0319255F9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9:notes">
            <a:extLst>
              <a:ext uri="{FF2B5EF4-FFF2-40B4-BE49-F238E27FC236}">
                <a16:creationId xmlns:a16="http://schemas.microsoft.com/office/drawing/2014/main" id="{14C333DB-99DA-4519-12FA-1319B366B6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2502" y="4564005"/>
            <a:ext cx="5856830" cy="432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7" tIns="48324" rIns="96647" bIns="48324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1400"/>
            </a:pPr>
            <a:endParaRPr dirty="0"/>
          </a:p>
        </p:txBody>
      </p:sp>
      <p:sp>
        <p:nvSpPr>
          <p:cNvPr id="294" name="Google Shape;294;p29:notes">
            <a:extLst>
              <a:ext uri="{FF2B5EF4-FFF2-40B4-BE49-F238E27FC236}">
                <a16:creationId xmlns:a16="http://schemas.microsoft.com/office/drawing/2014/main" id="{F0A44A70-2FF0-2B44-656B-F3160C85EF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803775" cy="3603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66058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>
          <a:extLst>
            <a:ext uri="{FF2B5EF4-FFF2-40B4-BE49-F238E27FC236}">
              <a16:creationId xmlns:a16="http://schemas.microsoft.com/office/drawing/2014/main" id="{F3E8F238-3781-2F43-F6B8-520A4E393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9:notes">
            <a:extLst>
              <a:ext uri="{FF2B5EF4-FFF2-40B4-BE49-F238E27FC236}">
                <a16:creationId xmlns:a16="http://schemas.microsoft.com/office/drawing/2014/main" id="{D0446969-2AE2-7C80-34BE-D733AA4991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2502" y="4564005"/>
            <a:ext cx="5856830" cy="432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7" tIns="48324" rIns="96647" bIns="48324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1400"/>
            </a:pPr>
            <a:endParaRPr dirty="0"/>
          </a:p>
        </p:txBody>
      </p:sp>
      <p:sp>
        <p:nvSpPr>
          <p:cNvPr id="294" name="Google Shape;294;p29:notes">
            <a:extLst>
              <a:ext uri="{FF2B5EF4-FFF2-40B4-BE49-F238E27FC236}">
                <a16:creationId xmlns:a16="http://schemas.microsoft.com/office/drawing/2014/main" id="{0FF80D7B-2438-88C4-D576-BB14BC465C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803775" cy="3603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38850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6068F11C-BE8D-3419-6D00-7E8AC939C4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DF4A1ED6-CED9-015B-AF9E-5C235B54B1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3E1A1A0C-ED8E-E3D0-2013-4A4B5F3712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609" indent="-294990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25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872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491" indent="-235662" defTabSz="94264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711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730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349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0968" indent="-235662" defTabSz="9426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E18B5B-2FD2-486E-B27B-DC0532F6C964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496BAD8-6232-50F1-2C2B-337902AB7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cs typeface="+mn-cs"/>
            </a:endParaRPr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AAB52FDC-6533-23EB-359E-8F928449760F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4" name="Rectangle 9">
              <a:extLst>
                <a:ext uri="{FF2B5EF4-FFF2-40B4-BE49-F238E27FC236}">
                  <a16:creationId xmlns:a16="http://schemas.microsoft.com/office/drawing/2014/main" id="{BA522908-8E3F-CB77-0EBE-153E7D7F9CA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cs typeface="+mn-cs"/>
              </a:endParaRPr>
            </a:p>
          </p:txBody>
        </p:sp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id="{57703DC8-E804-CA33-CBDD-1BEA34AEEB8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cs typeface="+mn-cs"/>
              </a:endParaRPr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7BAD5545-5EEC-33A8-097A-3ED8BE72A13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cs typeface="+mn-cs"/>
              </a:endParaRPr>
            </a:p>
          </p:txBody>
        </p:sp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2E3DAF29-3BBC-F076-572C-38EEBD52D7C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cs typeface="+mn-cs"/>
              </a:endParaRPr>
            </a:p>
          </p:txBody>
        </p:sp>
        <p:sp>
          <p:nvSpPr>
            <p:cNvPr id="8" name="Line 13">
              <a:extLst>
                <a:ext uri="{FF2B5EF4-FFF2-40B4-BE49-F238E27FC236}">
                  <a16:creationId xmlns:a16="http://schemas.microsoft.com/office/drawing/2014/main" id="{D9F8CEE1-9FE8-91B6-BABB-3DB6896D4E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BC70C680-22E6-3A94-5BF8-FE43BB6F5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cs typeface="+mn-cs"/>
              </a:endParaRPr>
            </a:p>
          </p:txBody>
        </p:sp>
      </p:grp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1"/>
            <a:ext cx="7696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117F07F2-1FEB-179C-14B4-C397EE9ED0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26F2C9BE-BD25-C6E8-4E9D-9CB1C9F553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D8B780C5-E933-6D53-EBAE-FF111291E1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068AB8A2-D4D5-40D9-9C02-FF20DC56FA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84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49B146-E90B-58AB-A300-E9D9B2DD73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58922A-113A-B384-708A-AC2A824011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B693F4-9934-875C-3569-E8E9F64378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5B197-0760-47A0-A7D2-CCDAEADAF0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578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10A130-63B0-4EF2-23F1-63A7D747F5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A41C3F-675B-2EA3-67D9-DE00221303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9571B6-8DBC-25E6-C1A9-5954E3AEF9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1BC83-1E15-469A-BE5D-42599FF0B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47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lIns="91425" tIns="91425" rIns="91425" bIns="91425" anchor="t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lIns="91425" tIns="91425" rIns="91425" bIns="91425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" name="Google Shape;19;p4">
            <a:extLst>
              <a:ext uri="{FF2B5EF4-FFF2-40B4-BE49-F238E27FC236}">
                <a16:creationId xmlns:a16="http://schemas.microsoft.com/office/drawing/2014/main" id="{3C0AA0DE-9BAF-C031-0F7B-8D6EF4EEA2F2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8472488" y="6218238"/>
            <a:ext cx="549275" cy="523875"/>
          </a:xfrm>
        </p:spPr>
        <p:txBody>
          <a:bodyPr lIns="91425" tIns="91425" rIns="91425" bIns="91425" anchor="ctr">
            <a:normAutofit/>
          </a:bodyPr>
          <a:lstStyle>
            <a:lvl1pPr>
              <a:defRPr/>
            </a:lvl1pPr>
          </a:lstStyle>
          <a:p>
            <a:pPr>
              <a:defRPr/>
            </a:pPr>
            <a:fld id="{23E4131F-F9D0-409A-A52B-F609790BD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8624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E69A7B-22DD-5860-F554-7A9F8B83AF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C9552C-B6C3-B8C9-CC81-26BD515383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F4123D-DCFE-1F77-DAD3-B1E8BBAAFC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94BAA-B282-4BE4-8AB5-367BCC234C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9419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8CFFDC-0411-7906-E8F3-B38B5FF554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803F2D-4B43-063B-0751-704C11B12A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01DB83-28CC-77AB-674B-4218AB9290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24E96-48B1-43F7-BB97-1FBDA95706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360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E02ED6-3076-A393-4C74-0F78DDAE61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51CA9D-6CE8-C6BE-E62A-1A5CD15D02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34A981-9553-CA20-4B90-C1CC045C9B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42006-914F-4BB1-AB4F-947EAB1D36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764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0D0410B-161F-301E-6D9B-0F00569689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E695C69-04DB-B4CE-C972-E230248750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06D09D6-CF92-EB01-2348-A77D0E41DE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DFE3D-F5C0-4F3C-8C3F-43E73B1F4F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783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8EEAEE1-71C3-6BCB-596D-6455BB26CF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80624F3-9F66-9DC2-D712-21A338A9EA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09E845D-EDF1-81D8-3702-678E09469D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E12A3-F863-40AF-B03E-5D7FFD821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241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F7E5F7E-B1F4-CCE6-ABAF-7FADFF8E4B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22AB74D-A91F-467B-D3E1-C58E688688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1255A52-529A-D2BE-EF8C-768FA94B77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A03B9-6E2C-4139-96D2-DC4AAD5AA8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168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C362A4-0AFD-FB57-58C8-8874E3C61C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496BC4-2797-6055-0586-8D771EAA3C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E284D4-6225-C680-E4CF-90838550DC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93651-267E-4317-BD15-812660C8C5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4229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8F3C4D-A90D-3892-94CC-E91181404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516A99-B5BF-468C-16E7-B3705210A0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77169F-B36C-CFEE-5D76-24DEB7983A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8B85B-4E85-4877-86D5-E772542BEA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9624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F492F63-4FF7-E74A-9DD6-34091AC1D9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389D8C1-5D4A-0400-10DB-67F07A1B3F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97D31038-AF83-2EBC-B077-CF52273A620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025C3763-04B0-C6AB-E68D-96E22E303C2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5BC8C954-BFB1-5B70-C5CE-5E02A3C9E5B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6BA752-4808-418D-A1BC-53F538045A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031" name="Group 7">
            <a:extLst>
              <a:ext uri="{FF2B5EF4-FFF2-40B4-BE49-F238E27FC236}">
                <a16:creationId xmlns:a16="http://schemas.microsoft.com/office/drawing/2014/main" id="{8B2310EC-EAF9-A710-3E79-1CDA20952D63}"/>
              </a:ext>
            </a:extLst>
          </p:cNvPr>
          <p:cNvGrpSpPr>
            <a:grpSpLocks/>
          </p:cNvGrpSpPr>
          <p:nvPr/>
        </p:nvGrpSpPr>
        <p:grpSpPr bwMode="auto">
          <a:xfrm>
            <a:off x="279400" y="152400"/>
            <a:ext cx="8686800" cy="1600200"/>
            <a:chOff x="176" y="96"/>
            <a:chExt cx="5472" cy="1008"/>
          </a:xfrm>
        </p:grpSpPr>
        <p:sp>
          <p:nvSpPr>
            <p:cNvPr id="1032" name="Line 8">
              <a:extLst>
                <a:ext uri="{FF2B5EF4-FFF2-40B4-BE49-F238E27FC236}">
                  <a16:creationId xmlns:a16="http://schemas.microsoft.com/office/drawing/2014/main" id="{00A082E7-FAA9-FB18-00B8-50333BAB5A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Rectangle 9">
              <a:extLst>
                <a:ext uri="{FF2B5EF4-FFF2-40B4-BE49-F238E27FC236}">
                  <a16:creationId xmlns:a16="http://schemas.microsoft.com/office/drawing/2014/main" id="{58CED18A-8C4F-1D75-27BB-7C52C8A9D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cs typeface="+mn-cs"/>
              </a:endParaRPr>
            </a:p>
          </p:txBody>
        </p:sp>
        <p:sp>
          <p:nvSpPr>
            <p:cNvPr id="1034" name="Rectangle 10">
              <a:extLst>
                <a:ext uri="{FF2B5EF4-FFF2-40B4-BE49-F238E27FC236}">
                  <a16:creationId xmlns:a16="http://schemas.microsoft.com/office/drawing/2014/main" id="{0EB78471-445D-D192-927E-7FA7FA3598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cs typeface="+mn-cs"/>
              </a:endParaRPr>
            </a:p>
          </p:txBody>
        </p:sp>
        <p:sp>
          <p:nvSpPr>
            <p:cNvPr id="1035" name="Rectangle 11">
              <a:extLst>
                <a:ext uri="{FF2B5EF4-FFF2-40B4-BE49-F238E27FC236}">
                  <a16:creationId xmlns:a16="http://schemas.microsoft.com/office/drawing/2014/main" id="{065550FD-9C6C-5AC3-B981-8B7737265F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cs typeface="+mn-cs"/>
              </a:endParaRPr>
            </a:p>
          </p:txBody>
        </p:sp>
        <p:sp>
          <p:nvSpPr>
            <p:cNvPr id="1036" name="Rectangle 12">
              <a:extLst>
                <a:ext uri="{FF2B5EF4-FFF2-40B4-BE49-F238E27FC236}">
                  <a16:creationId xmlns:a16="http://schemas.microsoft.com/office/drawing/2014/main" id="{915D06C6-4386-D400-34B1-D7EE3CABF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6" r:id="rId1"/>
    <p:sldLayoutId id="2147484866" r:id="rId2"/>
    <p:sldLayoutId id="2147484867" r:id="rId3"/>
    <p:sldLayoutId id="2147484868" r:id="rId4"/>
    <p:sldLayoutId id="2147484869" r:id="rId5"/>
    <p:sldLayoutId id="2147484870" r:id="rId6"/>
    <p:sldLayoutId id="2147484871" r:id="rId7"/>
    <p:sldLayoutId id="2147484872" r:id="rId8"/>
    <p:sldLayoutId id="2147484873" r:id="rId9"/>
    <p:sldLayoutId id="2147484874" r:id="rId10"/>
    <p:sldLayoutId id="2147484875" r:id="rId11"/>
    <p:sldLayoutId id="214748487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anose="05000000000000000000" pitchFamily="2" charset="2"/>
        <a:buChar char="o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o"/>
        <a:defRPr sz="2400">
          <a:solidFill>
            <a:schemeClr val="tx1"/>
          </a:solidFill>
          <a:latin typeface="+mn-lt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o"/>
        <a:defRPr sz="2000">
          <a:solidFill>
            <a:schemeClr val="tx1"/>
          </a:solidFill>
          <a:latin typeface="+mn-lt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service-details/masshealth-coverage-types-for-individuals-and-families-including-people-with-disabilitie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ss.gov/info-details/senior-guide-and-application-for-health-care-coverage#senior-guide-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doc/2025-masshealth-income-standards-and-federal-poverty-guidelines-0/download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c1.squarespace.com/static/6426eef6f795c213ade7d3d4/t/64b6a137814b4b4bb32f0772/1689690423384/Copy+of+Burial+Fund+Flyer_Final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doc/application-for-health-coverage-for-seniors-and-people-needing-long-term-care-services/download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doc/massachusetts-application-for-health-and-dental-coverage-and-help-paying-costs-0/download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92_0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ss.gov/doc/application-for-health-coverage-for-seniors-and-people-needing-long-term-care-services-0/download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how-to/apply-for-masshealth-coverage-for-seniors-and-people-of-any-age-who-need-long-term-care-services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mhesubmission.ehs.mass.gov/esb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info-details/schedule-an-appointment-with-a-masshealth-representative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hyperlink" Target="https://www.mass.gov/doc/renewal-application-for-certain-seniors-living-in-the-community/download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service-details/massachusetts-pace-service-areas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service-details/enrolling-and-receiving-care-under-senior-care-options-sco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3ED9418-EA87-777E-DD63-278BB4E951C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/>
              <a:t>MassHealth for Older Adults in the Community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95F92FE-A97E-635C-3350-69F27406C37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Kate Symmonds (ksymmonds@mlri.org)</a:t>
            </a:r>
          </a:p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Massachusetts Law Reform Institute</a:t>
            </a:r>
          </a:p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April 17, 2025</a:t>
            </a:r>
          </a:p>
        </p:txBody>
      </p:sp>
      <p:sp>
        <p:nvSpPr>
          <p:cNvPr id="5124" name="Rectangle 7">
            <a:extLst>
              <a:ext uri="{FF2B5EF4-FFF2-40B4-BE49-F238E27FC236}">
                <a16:creationId xmlns:a16="http://schemas.microsoft.com/office/drawing/2014/main" id="{57FFA276-FF15-3B8F-0EEC-B7687757D6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EC3A841-5A48-42AD-8CC7-3B12F4CC86B5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027E024A-DB4A-019A-2CD5-C56E0F336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20675"/>
            <a:ext cx="8229600" cy="1397000"/>
          </a:xfrm>
        </p:spPr>
        <p:txBody>
          <a:bodyPr/>
          <a:lstStyle/>
          <a:p>
            <a:r>
              <a:rPr lang="en-US" altLang="en-US" sz="4800" b="1"/>
              <a:t>Agenda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F38C1F58-8CC2-5A98-54D3-40F8F2B27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31975"/>
            <a:ext cx="8458200" cy="4302125"/>
          </a:xfrm>
        </p:spPr>
        <p:txBody>
          <a:bodyPr/>
          <a:lstStyle/>
          <a:p>
            <a:pPr>
              <a:defRPr/>
            </a:pPr>
            <a:r>
              <a:rPr lang="en-US" altLang="en-US" sz="3600" dirty="0"/>
              <a:t>What is MassHealth?</a:t>
            </a:r>
          </a:p>
          <a:p>
            <a:pPr>
              <a:defRPr/>
            </a:pPr>
            <a:r>
              <a:rPr lang="en-US" altLang="en-US" sz="3600" dirty="0"/>
              <a:t>Updates</a:t>
            </a:r>
          </a:p>
          <a:p>
            <a:pPr>
              <a:defRPr/>
            </a:pPr>
            <a:r>
              <a:rPr lang="en-US" altLang="en-US" sz="3600" dirty="0">
                <a:solidFill>
                  <a:schemeClr val="bg2">
                    <a:lumMod val="75000"/>
                  </a:schemeClr>
                </a:solidFill>
              </a:rPr>
              <a:t>MassHealth eligibility pathways </a:t>
            </a:r>
          </a:p>
          <a:p>
            <a:pPr>
              <a:defRPr/>
            </a:pPr>
            <a:r>
              <a:rPr lang="en-US" altLang="en-US" sz="3600" dirty="0"/>
              <a:t>Age-based eligibility (65+)</a:t>
            </a:r>
          </a:p>
          <a:p>
            <a:pPr>
              <a:defRPr/>
            </a:pPr>
            <a:r>
              <a:rPr lang="en-US" altLang="en-US" sz="3600" dirty="0"/>
              <a:t>Eligibility based on other factors </a:t>
            </a:r>
          </a:p>
          <a:p>
            <a:pPr>
              <a:defRPr/>
            </a:pPr>
            <a:r>
              <a:rPr lang="en-US" altLang="en-US" sz="3600" dirty="0"/>
              <a:t>How to renew and apply </a:t>
            </a:r>
          </a:p>
          <a:p>
            <a:pPr>
              <a:defRPr/>
            </a:pPr>
            <a:r>
              <a:rPr lang="en-US" altLang="en-US" sz="3600" dirty="0"/>
              <a:t>Other MassHealth programs </a:t>
            </a: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5F1CAEEF-2E15-26E4-F635-090088FB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0B5A8A6-5746-45EC-855E-0A84CD3ED36E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A22DC16A-72DF-C736-CB53-251E7077BA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/>
              <a:t>MassHealth Benefits</a:t>
            </a:r>
          </a:p>
        </p:txBody>
      </p:sp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BE9D3A28-EBFD-472B-EF84-466F0BE616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4648200"/>
          </a:xfrm>
        </p:spPr>
        <p:txBody>
          <a:bodyPr/>
          <a:lstStyle/>
          <a:p>
            <a:r>
              <a:rPr lang="en-US" altLang="en-US" dirty="0"/>
              <a:t>Different MassHealth Programs determine the types of coverage a person can get</a:t>
            </a:r>
          </a:p>
          <a:p>
            <a:r>
              <a:rPr lang="en-US" altLang="en-US" dirty="0"/>
              <a:t>MassHealth Standard is the most comprehensive; Limited is the least (emergency only)</a:t>
            </a:r>
          </a:p>
          <a:p>
            <a:r>
              <a:rPr lang="en-US" altLang="en-US" dirty="0"/>
              <a:t>For details of different coverage types: </a:t>
            </a:r>
          </a:p>
          <a:p>
            <a:pPr lvl="1"/>
            <a:r>
              <a:rPr lang="en-US" altLang="en-US" dirty="0">
                <a:hlinkClick r:id="rId3"/>
              </a:rPr>
              <a:t>List of MassHealth benefits by coverage type</a:t>
            </a:r>
            <a:endParaRPr lang="en-US" altLang="en-US" dirty="0"/>
          </a:p>
          <a:p>
            <a:pPr lvl="1"/>
            <a:r>
              <a:rPr lang="en-US" altLang="en-US" dirty="0">
                <a:hlinkClick r:id="rId4"/>
              </a:rPr>
              <a:t>MassHealth Senior Guide for Healthcare Coverage</a:t>
            </a:r>
            <a:endParaRPr lang="en-US" altLang="en-US" dirty="0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EB493F92-D820-FF9D-2055-E16E29D401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3C5CD31-838B-469C-BDB8-4A07502D53C8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418BE-47A5-E905-8E9F-E0ADCF995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 wrap="square" anchor="b">
            <a:normAutofit/>
          </a:bodyPr>
          <a:lstStyle/>
          <a:p>
            <a:r>
              <a:rPr lang="en-US" b="1"/>
              <a:t>MassHealth Eligibility Pathways</a:t>
            </a:r>
          </a:p>
        </p:txBody>
      </p:sp>
      <p:pic>
        <p:nvPicPr>
          <p:cNvPr id="133122" name="Picture 2" descr="Surreal landscape with a split road and signpost arrows showing two different courses, left and right direction to choose. Road splits in distinct direction ways. Difficult decision, choice concept. Surreal landscape with a split road and signpost arrows showing two different courses, left and right direction to choose. Road splits in distinct direction ways. Difficult decision, choice concept. different pathways stock pictures, royalty-free photos &amp; images">
            <a:extLst>
              <a:ext uri="{FF2B5EF4-FFF2-40B4-BE49-F238E27FC236}">
                <a16:creationId xmlns:a16="http://schemas.microsoft.com/office/drawing/2014/main" id="{42498671-17D5-E026-3C75-22AAA3DC78B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6" r="13453" b="1"/>
          <a:stretch/>
        </p:blipFill>
        <p:spPr bwMode="auto">
          <a:xfrm>
            <a:off x="457200" y="1828800"/>
            <a:ext cx="4038600" cy="430212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3127" name="Content Placeholder 3">
            <a:extLst>
              <a:ext uri="{FF2B5EF4-FFF2-40B4-BE49-F238E27FC236}">
                <a16:creationId xmlns:a16="http://schemas.microsoft.com/office/drawing/2014/main" id="{B0F38D36-56F1-AF4D-0851-AAB900826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 wrap="square" anchor="t">
            <a:normAutofit/>
          </a:bodyPr>
          <a:lstStyle/>
          <a:p>
            <a:endParaRPr lang="en-US" dirty="0"/>
          </a:p>
          <a:p>
            <a:r>
              <a:rPr lang="en-US" dirty="0"/>
              <a:t>Age-based eligibility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Eligibility based on factors other than 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D8822-48E7-D1B1-38CF-63024ECA4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D9394BAA-B282-4BE4-8AB5-367BCC234CB0}" type="slidenum">
              <a:rPr lang="en-US" altLang="en-US" smtClean="0"/>
              <a:pPr>
                <a:spcAft>
                  <a:spcPts val="600"/>
                </a:spcAft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186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2126496F-5C4A-F27D-B5B0-C2CB2C3658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534400" cy="1143000"/>
          </a:xfrm>
        </p:spPr>
        <p:txBody>
          <a:bodyPr/>
          <a:lstStyle/>
          <a:p>
            <a:r>
              <a:rPr lang="en-US" altLang="en-US" sz="3400" b="1"/>
              <a:t>Types of MassHealth Available to People 65+</a:t>
            </a:r>
            <a:br>
              <a:rPr lang="en-US" altLang="en-US" sz="3200" b="1"/>
            </a:br>
            <a:r>
              <a:rPr lang="en-US" altLang="en-US" sz="3000"/>
              <a:t>Age-based Eligibility </a:t>
            </a:r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DF2AC156-DA16-FC5A-A41D-D370DDE77C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458200" cy="4876800"/>
          </a:xfrm>
        </p:spPr>
        <p:txBody>
          <a:bodyPr/>
          <a:lstStyle/>
          <a:p>
            <a:r>
              <a:rPr lang="en-US" altLang="en-US" sz="2600" b="1" dirty="0"/>
              <a:t>MassHealth Standard: </a:t>
            </a:r>
            <a:r>
              <a:rPr lang="en-US" altLang="en-US" sz="2600" dirty="0"/>
              <a:t>people 65 and over who meet income and asset test</a:t>
            </a:r>
          </a:p>
          <a:p>
            <a:endParaRPr lang="en-US" altLang="en-US" sz="2600" dirty="0"/>
          </a:p>
          <a:p>
            <a:r>
              <a:rPr lang="en-US" altLang="en-US" sz="2600" b="1" dirty="0"/>
              <a:t>Family Assistance:  </a:t>
            </a:r>
            <a:r>
              <a:rPr lang="en-US" altLang="en-US" sz="2600" dirty="0"/>
              <a:t>Certain immigrants 65 and over who are Lawfully Present or PRUCOL but not eligible for MassHealth Standard and/or </a:t>
            </a:r>
            <a:r>
              <a:rPr lang="en-US" altLang="en-US" sz="2600" dirty="0" err="1"/>
              <a:t>ConnectorCare</a:t>
            </a:r>
            <a:r>
              <a:rPr lang="en-US" altLang="en-US" sz="2600" dirty="0"/>
              <a:t> due to immigration status </a:t>
            </a:r>
          </a:p>
          <a:p>
            <a:endParaRPr lang="en-US" altLang="en-US" sz="2600" dirty="0"/>
          </a:p>
          <a:p>
            <a:r>
              <a:rPr lang="en-US" altLang="en-US" sz="2600" b="1" dirty="0"/>
              <a:t>MassHealth Limited</a:t>
            </a:r>
            <a:r>
              <a:rPr lang="en-US" altLang="en-US" sz="2600" dirty="0"/>
              <a:t>: Immigrants 65 and over who would be eligible for MassHealth Standard or Care Plus but for immigration status</a:t>
            </a: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5A74799-80E2-9405-14B7-0E38FF185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EF7C092-4316-4B39-8D3C-ABFFF6F449B4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5AC4269C-7798-DD37-A353-AB4A80AC82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534400" cy="1143000"/>
          </a:xfrm>
        </p:spPr>
        <p:txBody>
          <a:bodyPr/>
          <a:lstStyle/>
          <a:p>
            <a:r>
              <a:rPr lang="en-US" altLang="en-US" sz="3400" b="1"/>
              <a:t>Types of MassHealth Available to People 65+</a:t>
            </a:r>
            <a:br>
              <a:rPr lang="en-US" altLang="en-US" sz="3600" b="1"/>
            </a:br>
            <a:r>
              <a:rPr lang="en-US" altLang="en-US" sz="3000"/>
              <a:t>Eligibility Based on Factors Other than Age</a:t>
            </a:r>
            <a:endParaRPr lang="en-US" altLang="en-US" sz="3000" b="1"/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1B99E5C8-2C03-4CE5-B9C3-D6B5E2AC2B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458200" cy="4876800"/>
          </a:xfrm>
        </p:spPr>
        <p:txBody>
          <a:bodyPr/>
          <a:lstStyle/>
          <a:p>
            <a:r>
              <a:rPr lang="en-US" altLang="en-US" sz="2600" b="1" dirty="0"/>
              <a:t>MassHealth Standard: </a:t>
            </a:r>
            <a:r>
              <a:rPr lang="en-US" altLang="en-US" sz="2600" dirty="0"/>
              <a:t>Automatic eligibility for recipients of SSI or cash assistance (TAFDC or EAEDC)</a:t>
            </a:r>
          </a:p>
          <a:p>
            <a:pPr lvl="1"/>
            <a:r>
              <a:rPr lang="en-US" altLang="en-US" sz="2200" dirty="0"/>
              <a:t>Some immigrants on EAEDC will be eligible for Family Assistance instead of Standard</a:t>
            </a:r>
          </a:p>
          <a:p>
            <a:endParaRPr lang="en-US" altLang="en-US" sz="1200" dirty="0"/>
          </a:p>
          <a:p>
            <a:r>
              <a:rPr lang="en-US" altLang="en-US" sz="2600" b="1" dirty="0"/>
              <a:t>MassHealth Standard</a:t>
            </a:r>
            <a:r>
              <a:rPr lang="en-US" altLang="en-US" sz="2600" dirty="0"/>
              <a:t>: Clinically eligible for nursing home care</a:t>
            </a:r>
          </a:p>
          <a:p>
            <a:endParaRPr lang="en-US" altLang="en-US" sz="1200" dirty="0"/>
          </a:p>
          <a:p>
            <a:r>
              <a:rPr lang="en-US" altLang="en-US" sz="2600" b="1" dirty="0"/>
              <a:t>MassHealth Standard: </a:t>
            </a:r>
            <a:r>
              <a:rPr lang="en-US" altLang="en-US" sz="2600" dirty="0"/>
              <a:t>Parents or caretaker relatives living with a child under 19</a:t>
            </a:r>
          </a:p>
          <a:p>
            <a:endParaRPr lang="en-US" altLang="en-US" sz="1200" dirty="0"/>
          </a:p>
          <a:p>
            <a:r>
              <a:rPr lang="en-US" altLang="en-US" sz="2600" b="1" dirty="0"/>
              <a:t>CommonHealth: </a:t>
            </a:r>
            <a:r>
              <a:rPr lang="en-US" altLang="en-US" sz="2600" dirty="0"/>
              <a:t>Working* disabled adults who are ineligible for MassHealth Standard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4C57C492-2BDC-DEEA-A0AC-F00ECC170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6E3FD9F-041B-45D2-BC6D-A192D98D69C2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2B715F76-48ED-3E94-C0CC-1340AE806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20675"/>
            <a:ext cx="8229600" cy="1397000"/>
          </a:xfrm>
        </p:spPr>
        <p:txBody>
          <a:bodyPr/>
          <a:lstStyle/>
          <a:p>
            <a:r>
              <a:rPr lang="en-US" altLang="en-US" sz="4800" b="1"/>
              <a:t>Agenda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371FDEE6-ABC3-5A12-9A28-770A5FC86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31975"/>
            <a:ext cx="8458200" cy="4302125"/>
          </a:xfrm>
        </p:spPr>
        <p:txBody>
          <a:bodyPr/>
          <a:lstStyle/>
          <a:p>
            <a:pPr>
              <a:defRPr/>
            </a:pPr>
            <a:r>
              <a:rPr lang="en-US" altLang="en-US" sz="3600" dirty="0"/>
              <a:t>What is MassHealth?</a:t>
            </a:r>
          </a:p>
          <a:p>
            <a:pPr>
              <a:defRPr/>
            </a:pPr>
            <a:r>
              <a:rPr lang="en-US" altLang="en-US" sz="3600" dirty="0"/>
              <a:t>Updates</a:t>
            </a:r>
          </a:p>
          <a:p>
            <a:pPr>
              <a:defRPr/>
            </a:pPr>
            <a:r>
              <a:rPr lang="en-US" altLang="en-US" sz="3600" dirty="0"/>
              <a:t>MassHealth eligibility pathways </a:t>
            </a:r>
          </a:p>
          <a:p>
            <a:pPr>
              <a:defRPr/>
            </a:pPr>
            <a:r>
              <a:rPr lang="en-US" altLang="en-US" sz="3600" dirty="0">
                <a:solidFill>
                  <a:schemeClr val="bg2">
                    <a:lumMod val="75000"/>
                  </a:schemeClr>
                </a:solidFill>
              </a:rPr>
              <a:t>Age-based eligibility (65+)</a:t>
            </a:r>
          </a:p>
          <a:p>
            <a:pPr>
              <a:defRPr/>
            </a:pPr>
            <a:r>
              <a:rPr lang="en-US" altLang="en-US" sz="3600" dirty="0"/>
              <a:t>Eligibility based on other factors </a:t>
            </a:r>
          </a:p>
          <a:p>
            <a:pPr>
              <a:defRPr/>
            </a:pPr>
            <a:r>
              <a:rPr lang="en-US" altLang="en-US" sz="3600" dirty="0"/>
              <a:t>How to renew and apply </a:t>
            </a:r>
          </a:p>
          <a:p>
            <a:pPr>
              <a:defRPr/>
            </a:pPr>
            <a:r>
              <a:rPr lang="en-US" altLang="en-US" sz="3600" dirty="0"/>
              <a:t>Other MassHealth programs 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7726F0FC-D824-8142-A198-55245546F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3F53EA4-CF9C-42B1-83DD-2640F0443DBE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en-US" sz="1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11846E54-EAB6-10E4-2B6A-4B3C9583FE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/>
              <a:t>Age-based Eligibility</a:t>
            </a:r>
            <a:br>
              <a:rPr lang="en-US" altLang="en-US" sz="3200" b="1"/>
            </a:br>
            <a:r>
              <a:rPr lang="en-US" altLang="en-US" sz="3000"/>
              <a:t>Who Qualifies? </a:t>
            </a:r>
            <a:endParaRPr lang="en-US" altLang="en-US" sz="3000" b="1"/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505C76B9-4424-43CE-4216-953AED757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3000" dirty="0"/>
              <a:t>Age: 65 and older </a:t>
            </a:r>
          </a:p>
          <a:p>
            <a:pPr>
              <a:defRPr/>
            </a:pPr>
            <a:r>
              <a:rPr lang="en-US" altLang="en-US" sz="3000" dirty="0"/>
              <a:t>Resident of MA: </a:t>
            </a:r>
            <a:r>
              <a:rPr lang="en-US" altLang="en-US" sz="2600" dirty="0"/>
              <a:t>Live in MA with intent to remain; do not need fixed address </a:t>
            </a:r>
          </a:p>
          <a:p>
            <a:pPr>
              <a:defRPr/>
            </a:pPr>
            <a:r>
              <a:rPr lang="en-US" altLang="en-US" sz="3000" dirty="0"/>
              <a:t>Financial eligibility</a:t>
            </a:r>
            <a:r>
              <a:rPr lang="en-US" altLang="en-US" sz="2800" dirty="0"/>
              <a:t>: </a:t>
            </a:r>
          </a:p>
          <a:p>
            <a:pPr lvl="1">
              <a:defRPr/>
            </a:pPr>
            <a:r>
              <a:rPr lang="en-US" altLang="en-US" sz="2600" dirty="0"/>
              <a:t>Monthly Income ≤ 100% FPL</a:t>
            </a:r>
          </a:p>
          <a:p>
            <a:pPr lvl="1">
              <a:defRPr/>
            </a:pPr>
            <a:r>
              <a:rPr lang="en-US" altLang="en-US" sz="2600" dirty="0"/>
              <a:t>Assets ≤ $2,000 (individuals) or $3,000 (couples)*</a:t>
            </a:r>
          </a:p>
          <a:p>
            <a:pPr>
              <a:defRPr/>
            </a:pPr>
            <a:r>
              <a:rPr lang="en-US" altLang="en-US" sz="3000" dirty="0"/>
              <a:t>U.S. citizen or eligible immigration status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n-US" dirty="0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7EE26182-5970-4FDA-930A-95E50B8E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EE0038C-4CD2-416D-AFD9-42E28607DC71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0942B7BF-20FA-4D1E-6BC6-DDA3896F6E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/>
              <a:t>Age-based Eligibility </a:t>
            </a:r>
            <a:br>
              <a:rPr lang="en-US" altLang="en-US" sz="3200" b="1"/>
            </a:br>
            <a:r>
              <a:rPr lang="en-US" altLang="en-US" sz="3000"/>
              <a:t>Income Counting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FCE12-2704-8CED-24EA-EEA9F0B62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752600"/>
            <a:ext cx="8763000" cy="472440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Income (earned &amp; unearned) - deductions = must be ≤ 100% FPL </a:t>
            </a:r>
          </a:p>
          <a:p>
            <a:pPr>
              <a:defRPr/>
            </a:pPr>
            <a:r>
              <a:rPr lang="en-US" sz="2400" dirty="0"/>
              <a:t>Count both applicant’s income and income of spouse (if living together).  </a:t>
            </a:r>
          </a:p>
          <a:p>
            <a:pPr>
              <a:defRPr/>
            </a:pPr>
            <a:r>
              <a:rPr lang="en-US" sz="2400" dirty="0">
                <a:hlinkClick r:id="rId3"/>
              </a:rPr>
              <a:t>MassHealth’s 2025 Income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dirty="0">
                <a:hlinkClick r:id="rId3"/>
              </a:rPr>
              <a:t>Standards and FPL Guidelines:</a:t>
            </a:r>
            <a:endParaRPr lang="en-US" sz="2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i="1" dirty="0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8F150E63-1952-8057-4B54-410AEAA4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62342B4-6CD8-42DA-B8B7-1F5768C79651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en-US" sz="1000">
              <a:latin typeface="Arial" panose="020B0604020202020204" pitchFamily="34" charset="0"/>
            </a:endParaRPr>
          </a:p>
        </p:txBody>
      </p:sp>
      <p:pic>
        <p:nvPicPr>
          <p:cNvPr id="4" name="Picture 3" descr="A table with numbers and a few dollar bills&#10;&#10;AI-generated content may be incorrect.">
            <a:extLst>
              <a:ext uri="{FF2B5EF4-FFF2-40B4-BE49-F238E27FC236}">
                <a16:creationId xmlns:a16="http://schemas.microsoft.com/office/drawing/2014/main" id="{4B5DCCEE-8475-EFE5-DF03-18B7E966F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60948"/>
            <a:ext cx="2286000" cy="3778006"/>
          </a:xfrm>
          <a:prstGeom prst="rect">
            <a:avLst/>
          </a:prstGeom>
        </p:spPr>
      </p:pic>
      <p:pic>
        <p:nvPicPr>
          <p:cNvPr id="6" name="Picture 5" descr="A white rectangular object with black numbers&#10;&#10;AI-generated content may be incorrect.">
            <a:extLst>
              <a:ext uri="{FF2B5EF4-FFF2-40B4-BE49-F238E27FC236}">
                <a16:creationId xmlns:a16="http://schemas.microsoft.com/office/drawing/2014/main" id="{3D083568-CD16-1C63-B877-520A05E68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70" y="2752240"/>
            <a:ext cx="1905000" cy="3783543"/>
          </a:xfrm>
          <a:prstGeom prst="rect">
            <a:avLst/>
          </a:prstGeom>
        </p:spPr>
      </p:pic>
      <p:pic>
        <p:nvPicPr>
          <p:cNvPr id="41996" name="Picture 12" descr="Basic calculator on the table Basic keypad of calculator with a stationaries, laptop computer, business report paper and notepad on the table at home with copyspace, working from home during COVID-19 pandemic disease. calculator stock pictures, royalty-free photos &amp; images">
            <a:extLst>
              <a:ext uri="{FF2B5EF4-FFF2-40B4-BE49-F238E27FC236}">
                <a16:creationId xmlns:a16="http://schemas.microsoft.com/office/drawing/2014/main" id="{CD3CFFE9-A633-03BC-9B17-A9A37E66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4191001"/>
            <a:ext cx="342899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E53967BF-30CD-321D-A35E-10EE2BBFAB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/>
              <a:t>Age-based Eligibility </a:t>
            </a:r>
            <a:br>
              <a:rPr lang="en-US" altLang="en-US" sz="3200" b="1" dirty="0"/>
            </a:br>
            <a:r>
              <a:rPr lang="en-US" altLang="en-US" sz="3000" dirty="0"/>
              <a:t>Income Counting </a:t>
            </a:r>
            <a:r>
              <a:rPr lang="en-US" altLang="en-US" sz="2400" i="1" dirty="0"/>
              <a:t>(130 CMR 520.009)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45B03-BA47-9C51-4359-4731FE70D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02125"/>
          </a:xfrm>
        </p:spPr>
        <p:txBody>
          <a:bodyPr numCol="2"/>
          <a:lstStyle/>
          <a:p>
            <a:pPr>
              <a:defRPr/>
            </a:pPr>
            <a:r>
              <a:rPr lang="en-US" sz="3000" dirty="0"/>
              <a:t>Earned income: </a:t>
            </a:r>
            <a:r>
              <a:rPr lang="en-US" sz="2600" dirty="0"/>
              <a:t>compensation received for work or services performed. Includes</a:t>
            </a:r>
            <a:r>
              <a:rPr lang="en-US" sz="2800" dirty="0"/>
              <a:t>:</a:t>
            </a:r>
          </a:p>
          <a:p>
            <a:pPr lvl="1">
              <a:defRPr/>
            </a:pPr>
            <a:r>
              <a:rPr lang="en-US" sz="2400" dirty="0"/>
              <a:t>Wages</a:t>
            </a:r>
          </a:p>
          <a:p>
            <a:pPr lvl="1">
              <a:defRPr/>
            </a:pPr>
            <a:r>
              <a:rPr lang="en-US" sz="2400" dirty="0"/>
              <a:t>Self-employment income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3000" dirty="0"/>
              <a:t>Unearned income </a:t>
            </a:r>
            <a:r>
              <a:rPr lang="en-US" sz="2600" dirty="0"/>
              <a:t>includes: </a:t>
            </a:r>
          </a:p>
          <a:p>
            <a:pPr lvl="1">
              <a:defRPr/>
            </a:pPr>
            <a:r>
              <a:rPr lang="en-US" sz="2400" dirty="0"/>
              <a:t>Social Security benefits</a:t>
            </a:r>
          </a:p>
          <a:p>
            <a:pPr lvl="2">
              <a:defRPr/>
            </a:pPr>
            <a:r>
              <a:rPr lang="en-US" sz="2000" dirty="0"/>
              <a:t>Gross (prior to payment of Medicare premiums)</a:t>
            </a:r>
          </a:p>
          <a:p>
            <a:pPr lvl="1">
              <a:defRPr/>
            </a:pPr>
            <a:r>
              <a:rPr lang="en-US" sz="2400" dirty="0"/>
              <a:t>Pensions</a:t>
            </a:r>
          </a:p>
          <a:p>
            <a:pPr lvl="1">
              <a:defRPr/>
            </a:pPr>
            <a:r>
              <a:rPr lang="en-US" sz="2400" dirty="0"/>
              <a:t>Annuities</a:t>
            </a:r>
          </a:p>
          <a:p>
            <a:pPr lvl="1">
              <a:defRPr/>
            </a:pPr>
            <a:r>
              <a:rPr lang="en-US" sz="2400" dirty="0"/>
              <a:t>Rental income</a:t>
            </a:r>
          </a:p>
          <a:p>
            <a:pPr lvl="1">
              <a:defRPr/>
            </a:pPr>
            <a:r>
              <a:rPr lang="en-US" sz="2400" dirty="0"/>
              <a:t>Interest</a:t>
            </a:r>
          </a:p>
          <a:p>
            <a:pPr lvl="1">
              <a:defRPr/>
            </a:pPr>
            <a:r>
              <a:rPr lang="en-US" sz="2400" dirty="0"/>
              <a:t>Dividend income </a:t>
            </a:r>
          </a:p>
          <a:p>
            <a:pPr marL="471487" lvl="1" indent="0"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2B6CD01D-FD2F-73F2-D3E0-FEE475A47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480DA3F-3DBE-424C-8E65-CAE9DB938A92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240FD36D-EB43-80E1-FDC6-CB708C0C8D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/>
              <a:t>Age-based Eligibility </a:t>
            </a:r>
            <a:br>
              <a:rPr lang="en-US" altLang="en-US" sz="3200" b="1"/>
            </a:br>
            <a:r>
              <a:rPr lang="en-US" altLang="en-US" sz="3000"/>
              <a:t>Income Counting </a:t>
            </a:r>
            <a:r>
              <a:rPr lang="en-US" altLang="en-US" sz="2400" i="1"/>
              <a:t>(130 CMR 520.015)</a:t>
            </a:r>
          </a:p>
        </p:txBody>
      </p:sp>
      <p:sp>
        <p:nvSpPr>
          <p:cNvPr id="46083" name="Content Placeholder 2">
            <a:extLst>
              <a:ext uri="{FF2B5EF4-FFF2-40B4-BE49-F238E27FC236}">
                <a16:creationId xmlns:a16="http://schemas.microsoft.com/office/drawing/2014/main" id="{1ABB8670-EE40-935A-DF6C-BF80F0FE1C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Examples of excluded, non-countable income (but not limited to): </a:t>
            </a:r>
          </a:p>
          <a:p>
            <a:pPr lvl="1"/>
            <a:r>
              <a:rPr lang="en-US" altLang="en-US" dirty="0"/>
              <a:t>Retroactive Social Security Benefits (not a countable asset for 9 months; must be in separate account)</a:t>
            </a:r>
          </a:p>
          <a:p>
            <a:pPr lvl="1"/>
            <a:r>
              <a:rPr lang="en-US" altLang="en-US" dirty="0"/>
              <a:t>Income in kind</a:t>
            </a:r>
          </a:p>
          <a:p>
            <a:pPr lvl="1"/>
            <a:r>
              <a:rPr lang="en-US" altLang="en-US" dirty="0"/>
              <a:t>Reverse mortgage payments </a:t>
            </a:r>
          </a:p>
          <a:p>
            <a:pPr marL="471487" lvl="1" indent="0">
              <a:buNone/>
            </a:pPr>
            <a:endParaRPr lang="en-US" altLang="en-US" sz="2600" dirty="0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90887560-9855-D164-2861-60689D7C1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DB1FCD0-CD2F-411D-8D98-E6F216151B21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>
            <a:extLst>
              <a:ext uri="{FF2B5EF4-FFF2-40B4-BE49-F238E27FC236}">
                <a16:creationId xmlns:a16="http://schemas.microsoft.com/office/drawing/2014/main" id="{020AF1FC-39F9-3DBB-B4A5-184204EBCD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762000"/>
            <a:ext cx="8520113" cy="719138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br>
              <a:rPr lang="en" sz="3600" b="1" dirty="0">
                <a:solidFill>
                  <a:schemeClr val="tx1"/>
                </a:solidFill>
              </a:rPr>
            </a:br>
            <a:endParaRPr sz="2355" b="1" dirty="0">
              <a:solidFill>
                <a:schemeClr val="tx1"/>
              </a:solidFill>
            </a:endParaRPr>
          </a:p>
        </p:txBody>
      </p:sp>
      <p:sp>
        <p:nvSpPr>
          <p:cNvPr id="72" name="Google Shape;72;p15">
            <a:extLst>
              <a:ext uri="{FF2B5EF4-FFF2-40B4-BE49-F238E27FC236}">
                <a16:creationId xmlns:a16="http://schemas.microsoft.com/office/drawing/2014/main" id="{A2F5EF84-A5F4-459C-B741-7094F25C61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2400" y="1828800"/>
            <a:ext cx="8731250" cy="5029200"/>
          </a:xfrm>
        </p:spPr>
        <p:txBody>
          <a:bodyPr>
            <a:normAutofit/>
          </a:bodyPr>
          <a:lstStyle/>
          <a:p>
            <a:pPr marL="122873" indent="0">
              <a:buSzPct val="100000"/>
              <a:buNone/>
              <a:defRPr/>
            </a:pPr>
            <a:endParaRPr lang="en" dirty="0"/>
          </a:p>
          <a:p>
            <a:pPr marL="580073" indent="-457200">
              <a:buSzPct val="100000"/>
              <a:buFont typeface="Wingdings" panose="05000000000000000000" pitchFamily="2" charset="2"/>
              <a:buChar char="q"/>
              <a:defRPr/>
            </a:pPr>
            <a:endParaRPr lang="en" dirty="0"/>
          </a:p>
          <a:p>
            <a:pPr marL="580073" indent="-457200">
              <a:buSzPct val="100000"/>
              <a:buFont typeface="Wingdings" panose="05000000000000000000" pitchFamily="2" charset="2"/>
              <a:buChar char="q"/>
              <a:defRPr/>
            </a:pPr>
            <a:r>
              <a:rPr lang="en" dirty="0"/>
              <a:t>Poverty law &amp; policy center </a:t>
            </a:r>
            <a:r>
              <a:rPr lang="en" sz="2400" dirty="0"/>
              <a:t>&amp; state-wide support for local Legal Services and community partners</a:t>
            </a:r>
          </a:p>
          <a:p>
            <a:pPr marL="580073" indent="-457200">
              <a:buSzPct val="100000"/>
              <a:buFont typeface="Wingdings" panose="05000000000000000000" pitchFamily="2" charset="2"/>
              <a:buChar char="q"/>
              <a:defRPr/>
            </a:pPr>
            <a:r>
              <a:rPr lang="en" dirty="0"/>
              <a:t>MLRI does</a:t>
            </a:r>
            <a:r>
              <a:rPr lang="en" sz="3000" dirty="0"/>
              <a:t> </a:t>
            </a:r>
            <a:r>
              <a:rPr lang="en" sz="2400" dirty="0"/>
              <a:t>administrative and legislative advocacy, trainings, coalition building and litigation.</a:t>
            </a:r>
          </a:p>
          <a:p>
            <a:pPr marL="580073" indent="-457200">
              <a:buSzPct val="100000"/>
              <a:buFont typeface="Wingdings" panose="05000000000000000000" pitchFamily="2" charset="2"/>
              <a:buChar char="q"/>
              <a:defRPr/>
            </a:pPr>
            <a:r>
              <a:rPr lang="en" dirty="0"/>
              <a:t>MLRI areas of pratice: 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74D1BD-15FC-9AC5-0DA1-DDF4CEB23AA1}"/>
              </a:ext>
            </a:extLst>
          </p:cNvPr>
          <p:cNvSpPr txBox="1"/>
          <p:nvPr/>
        </p:nvSpPr>
        <p:spPr>
          <a:xfrm>
            <a:off x="533400" y="5103674"/>
            <a:ext cx="8458200" cy="175432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509588" lvl="1" indent="-274638">
              <a:buSzPct val="100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en-US" sz="1800" dirty="0"/>
              <a:t>Health Care</a:t>
            </a:r>
          </a:p>
          <a:p>
            <a:pPr marL="509588" lvl="1" indent="-274638">
              <a:buSzPct val="100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en-US" sz="1800" dirty="0"/>
              <a:t>Food Security and Economic Security </a:t>
            </a:r>
          </a:p>
          <a:p>
            <a:pPr marL="509588" lvl="1" indent="-274638">
              <a:buSzPct val="100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en-US" sz="1800" dirty="0"/>
              <a:t>Immigration </a:t>
            </a:r>
          </a:p>
          <a:p>
            <a:pPr marL="509588" lvl="1" indent="-274638">
              <a:buSzPct val="100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en-US" sz="1800" dirty="0"/>
              <a:t>Employment and Unemployment Compensation</a:t>
            </a:r>
            <a:endParaRPr lang="en-US" dirty="0"/>
          </a:p>
          <a:p>
            <a:pPr marL="234950" lvl="1">
              <a:buSzPct val="100000"/>
              <a:tabLst>
                <a:tab pos="457200" algn="l"/>
              </a:tabLst>
              <a:defRPr/>
            </a:pPr>
            <a:endParaRPr lang="en-US" dirty="0"/>
          </a:p>
          <a:p>
            <a:pPr marL="509588" lvl="1" indent="-274638">
              <a:buSzPct val="100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en-US" sz="1800" dirty="0"/>
              <a:t>Housing law </a:t>
            </a:r>
          </a:p>
          <a:p>
            <a:pPr marL="509588" lvl="1" indent="-274638">
              <a:buSzPct val="100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en-US" sz="1800" dirty="0"/>
              <a:t>Family Law and Domestic Violence</a:t>
            </a:r>
          </a:p>
          <a:p>
            <a:pPr lvl="1" indent="-222250">
              <a:buSzPct val="100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en-US" sz="1800" dirty="0"/>
              <a:t>Child Welfare </a:t>
            </a:r>
          </a:p>
          <a:p>
            <a:pPr lvl="1" indent="-222250">
              <a:buSzPct val="100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en-US" sz="1800" dirty="0"/>
              <a:t>Race Equity and Language Access</a:t>
            </a:r>
            <a:endParaRPr lang="en-US" dirty="0"/>
          </a:p>
        </p:txBody>
      </p:sp>
      <p:pic>
        <p:nvPicPr>
          <p:cNvPr id="12" name="Picture 11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8D2D7D95-3C11-6E10-CD83-6B7A0A1C0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" y="2039049"/>
            <a:ext cx="2955192" cy="563095"/>
          </a:xfrm>
          <a:prstGeom prst="rect">
            <a:avLst/>
          </a:prstGeom>
        </p:spPr>
      </p:pic>
      <p:pic>
        <p:nvPicPr>
          <p:cNvPr id="14" name="Picture 13" descr="A close-up of a person and a child&#10;&#10;AI-generated content may be incorrect.">
            <a:extLst>
              <a:ext uri="{FF2B5EF4-FFF2-40B4-BE49-F238E27FC236}">
                <a16:creationId xmlns:a16="http://schemas.microsoft.com/office/drawing/2014/main" id="{973907E6-41E5-F42D-7F7F-4078CCB22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" y="-14412"/>
            <a:ext cx="9144000" cy="2578214"/>
          </a:xfrm>
          <a:prstGeom prst="rect">
            <a:avLst/>
          </a:prstGeom>
        </p:spPr>
      </p:pic>
      <p:pic>
        <p:nvPicPr>
          <p:cNvPr id="16" name="Picture 15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214612A1-327F-815D-1C17-BE210A135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98797"/>
            <a:ext cx="2955192" cy="56309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030CB013-8AEB-33DB-D663-5A9FD03423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/>
              <a:t>Age-based Eligibility </a:t>
            </a:r>
            <a:br>
              <a:rPr lang="en-US" altLang="en-US" sz="3200" b="1"/>
            </a:br>
            <a:r>
              <a:rPr lang="en-US" altLang="en-US" sz="3000"/>
              <a:t>Income Counting </a:t>
            </a:r>
            <a:r>
              <a:rPr lang="en-US" altLang="en-US" sz="2400" i="1"/>
              <a:t>(130 CMR 520.010-520.013)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26D92299-4CBE-1EDE-F54C-D892BE53A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600" dirty="0"/>
              <a:t> </a:t>
            </a:r>
            <a:r>
              <a:rPr lang="en-US" altLang="en-US" dirty="0"/>
              <a:t>Deductions:</a:t>
            </a:r>
          </a:p>
          <a:p>
            <a:pPr lvl="1">
              <a:defRPr/>
            </a:pPr>
            <a:r>
              <a:rPr lang="en-US" altLang="en-US" dirty="0"/>
              <a:t>Unearned income deduction: $20 per month</a:t>
            </a:r>
          </a:p>
          <a:p>
            <a:pPr lvl="2">
              <a:defRPr/>
            </a:pPr>
            <a:r>
              <a:rPr lang="en-US" altLang="en-US" dirty="0"/>
              <a:t>If less than $20 unearned income, remainder deducted from earned income</a:t>
            </a:r>
          </a:p>
          <a:p>
            <a:pPr lvl="1">
              <a:defRPr/>
            </a:pPr>
            <a:r>
              <a:rPr lang="en-US" altLang="en-US" dirty="0"/>
              <a:t>Earned income deduction: $65 and half of remaining earned income</a:t>
            </a:r>
          </a:p>
          <a:p>
            <a:pPr lvl="1">
              <a:defRPr/>
            </a:pPr>
            <a:r>
              <a:rPr lang="en-US" altLang="en-US" dirty="0"/>
              <a:t>Allowable business expenses from self-employment and rental income (ex. maintenance and repair costs) </a:t>
            </a:r>
          </a:p>
          <a:p>
            <a:pPr marL="471487" lvl="1" indent="0">
              <a:buFont typeface="Wingdings" panose="05000000000000000000" pitchFamily="2" charset="2"/>
              <a:buNone/>
              <a:defRPr/>
            </a:pPr>
            <a:endParaRPr lang="en-US" altLang="en-US" dirty="0"/>
          </a:p>
          <a:p>
            <a:pPr marL="471487" lvl="1" indent="0">
              <a:buFont typeface="Wingdings" panose="05000000000000000000" pitchFamily="2" charset="2"/>
              <a:buNone/>
              <a:defRPr/>
            </a:pPr>
            <a:endParaRPr lang="en-US" altLang="en-US" dirty="0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2ECC495D-F98A-0147-3BB3-558EFB275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FAAD8E5-748B-4ED8-A56E-D896F41B89D2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3CCD819F-4742-37AC-D8CF-5035074FB6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700" b="1"/>
              <a:t>Age-based Eligibility </a:t>
            </a:r>
            <a:br>
              <a:rPr lang="en-US" altLang="en-US" sz="3700" b="1"/>
            </a:br>
            <a:r>
              <a:rPr lang="en-US" altLang="en-US" sz="3700"/>
              <a:t>Income Counting Example: Irene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76305C30-D7D2-C752-7DD5-3E949E38F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876800" cy="4876800"/>
          </a:xfrm>
        </p:spPr>
        <p:txBody>
          <a:bodyPr wrap="square" anchor="t">
            <a:noAutofit/>
          </a:bodyPr>
          <a:lstStyle/>
          <a:p>
            <a:pPr marL="342900" indent="-342900">
              <a:lnSpc>
                <a:spcPct val="90000"/>
              </a:lnSpc>
              <a:defRPr/>
            </a:pPr>
            <a:r>
              <a:rPr lang="en-US" altLang="en-US" sz="2200" dirty="0"/>
              <a:t>100% FPL for 1 person = $1,305/month 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defRPr/>
            </a:pPr>
            <a:r>
              <a:rPr lang="en-US" altLang="en-US" sz="2200" dirty="0"/>
              <a:t>Irene (68 years old), is not married.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342900" algn="l"/>
              </a:tabLst>
              <a:defRPr/>
            </a:pPr>
            <a:r>
              <a:rPr lang="en-US" altLang="en-US" sz="2200" dirty="0"/>
              <a:t>	She earns $1,400/month in wages, 	and receives $5/month in dividend 	income and $400/month in Social 	Security Retirement benefits. </a:t>
            </a:r>
          </a:p>
          <a:p>
            <a:pPr marL="342900" indent="-342900">
              <a:lnSpc>
                <a:spcPct val="90000"/>
              </a:lnSpc>
              <a:defRPr/>
            </a:pPr>
            <a:r>
              <a:rPr lang="en-US" altLang="en-US" sz="2200" dirty="0"/>
              <a:t>Does Irene’s income qualify her for MassHealth Standard?</a:t>
            </a:r>
          </a:p>
          <a:p>
            <a:pPr marL="800100" lvl="1" indent="-328613">
              <a:lnSpc>
                <a:spcPct val="90000"/>
              </a:lnSpc>
              <a:defRPr/>
            </a:pPr>
            <a:r>
              <a:rPr lang="en-US" altLang="en-US" sz="2200" dirty="0"/>
              <a:t>Earned income minus deductions: $1400 - $65 = $1,335 ÷ 2 = </a:t>
            </a:r>
            <a:r>
              <a:rPr lang="en-US" altLang="en-US" sz="2200" b="1" dirty="0"/>
              <a:t>$667.50.  </a:t>
            </a:r>
            <a:r>
              <a:rPr lang="en-US" altLang="en-US" sz="2200" dirty="0"/>
              <a:t>Unearned income minus deduction: $405 - $20 = </a:t>
            </a:r>
            <a:r>
              <a:rPr lang="en-US" altLang="en-US" sz="2200" b="1" dirty="0"/>
              <a:t>$385</a:t>
            </a:r>
          </a:p>
          <a:p>
            <a:pPr marL="800100" lvl="1" indent="-328613">
              <a:lnSpc>
                <a:spcPct val="90000"/>
              </a:lnSpc>
              <a:defRPr/>
            </a:pPr>
            <a:r>
              <a:rPr lang="en-US" altLang="en-US" sz="2200" dirty="0"/>
              <a:t>Yes! Total = </a:t>
            </a:r>
            <a:r>
              <a:rPr lang="en-US" altLang="en-US" sz="2200" b="1" dirty="0"/>
              <a:t>$1,052.50 </a:t>
            </a:r>
            <a:r>
              <a:rPr lang="en-US" altLang="en-US" sz="2200" dirty="0"/>
              <a:t>which is  &lt; 100% FPL</a:t>
            </a:r>
          </a:p>
          <a:p>
            <a:pPr marL="800100" lvl="1" indent="-328613">
              <a:lnSpc>
                <a:spcPct val="90000"/>
              </a:lnSpc>
              <a:defRPr/>
            </a:pPr>
            <a:endParaRPr lang="en-US" altLang="en-US" sz="2200" b="1" dirty="0"/>
          </a:p>
        </p:txBody>
      </p:sp>
      <p:pic>
        <p:nvPicPr>
          <p:cNvPr id="52229" name="Picture 5">
            <a:extLst>
              <a:ext uri="{FF2B5EF4-FFF2-40B4-BE49-F238E27FC236}">
                <a16:creationId xmlns:a16="http://schemas.microsoft.com/office/drawing/2014/main" id="{3B1E5ECB-A8A0-D0C8-0D7B-2D7770687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8" r="3534" b="-2"/>
          <a:stretch/>
        </p:blipFill>
        <p:spPr bwMode="auto">
          <a:xfrm>
            <a:off x="5467842" y="1828801"/>
            <a:ext cx="3218958" cy="342899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37694050-6C9E-00A9-FFEA-E9492ABD8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rm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E440758A-1BF6-4823-B40A-752B1777F169}" type="slidenum">
              <a:rPr lang="en-US" altLang="en-US" sz="1000" smtClean="0"/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21</a:t>
            </a:fld>
            <a:endParaRPr lang="en-US" altLang="en-US" sz="1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3B53871E-D6E7-6DD3-19E5-8F2B10F3A2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700" b="1" dirty="0"/>
              <a:t>Age-based Eligibility </a:t>
            </a:r>
            <a:br>
              <a:rPr lang="en-US" altLang="en-US" sz="3700" b="1" dirty="0"/>
            </a:br>
            <a:r>
              <a:rPr lang="en-US" altLang="en-US" sz="3700" dirty="0"/>
              <a:t>Income Counting Example: Mary</a:t>
            </a:r>
          </a:p>
        </p:txBody>
      </p:sp>
      <p:pic>
        <p:nvPicPr>
          <p:cNvPr id="50181" name="Picture 5">
            <a:extLst>
              <a:ext uri="{FF2B5EF4-FFF2-40B4-BE49-F238E27FC236}">
                <a16:creationId xmlns:a16="http://schemas.microsoft.com/office/drawing/2014/main" id="{F9CE49D5-9D2B-3B44-FC0C-E05D41EF1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8895"/>
          <a:stretch/>
        </p:blipFill>
        <p:spPr bwMode="auto">
          <a:xfrm>
            <a:off x="457200" y="1828801"/>
            <a:ext cx="3648152" cy="3886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B0217296-2A53-B8F8-134C-50DDDC55E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05352" y="1828800"/>
            <a:ext cx="4581448" cy="4572000"/>
          </a:xfrm>
        </p:spPr>
        <p:txBody>
          <a:bodyPr wrap="square" anchor="t">
            <a:normAutofit fontScale="92500" lnSpcReduction="10000"/>
          </a:bodyPr>
          <a:lstStyle/>
          <a:p>
            <a:pPr marL="342900" indent="-342900">
              <a:lnSpc>
                <a:spcPct val="90000"/>
              </a:lnSpc>
              <a:tabLst>
                <a:tab pos="342900" algn="l"/>
              </a:tabLst>
              <a:defRPr/>
            </a:pPr>
            <a:r>
              <a:rPr lang="en-US" altLang="en-US" sz="2700" dirty="0"/>
              <a:t>100% FPL for 1 person = $1,305/month 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tabLst>
                <a:tab pos="342900" algn="l"/>
              </a:tabLst>
              <a:defRPr/>
            </a:pPr>
            <a:r>
              <a:rPr lang="en-US" altLang="en-US" sz="2700" dirty="0"/>
              <a:t>Mary (67 years old), is not married. She earns $1,000/ month in wages, and gets $300/month rental income and $15/month SSI. </a:t>
            </a:r>
          </a:p>
          <a:p>
            <a:pPr marL="800100" lvl="1" indent="-328613">
              <a:lnSpc>
                <a:spcPct val="90000"/>
              </a:lnSpc>
              <a:defRPr/>
            </a:pPr>
            <a:r>
              <a:rPr lang="en-US" altLang="en-US" sz="2700" dirty="0"/>
              <a:t>Does Mary’s income qualify her for MassHealth Standard? </a:t>
            </a:r>
          </a:p>
          <a:p>
            <a:pPr marL="800100" lvl="1" indent="-328613">
              <a:lnSpc>
                <a:spcPct val="90000"/>
              </a:lnSpc>
              <a:defRPr/>
            </a:pPr>
            <a:r>
              <a:rPr lang="en-US" altLang="en-US" sz="2700" dirty="0"/>
              <a:t>Trick question! You don’t have to do the math, she is a recipient of SSI so she is automatically eligible. </a:t>
            </a:r>
          </a:p>
          <a:p>
            <a:pPr lvl="1">
              <a:lnSpc>
                <a:spcPct val="90000"/>
              </a:lnSpc>
              <a:defRPr/>
            </a:pPr>
            <a:endParaRPr lang="en-US" altLang="en-US" sz="1800" dirty="0"/>
          </a:p>
          <a:p>
            <a:pPr lvl="1">
              <a:lnSpc>
                <a:spcPct val="90000"/>
              </a:lnSpc>
              <a:defRPr/>
            </a:pPr>
            <a:endParaRPr lang="en-US" altLang="en-US" sz="1800" dirty="0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40BB9348-F82A-D233-9968-3214FB2A3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rm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780E8296-B346-4414-A60B-AADE6BBED64E}" type="slidenum">
              <a:rPr lang="en-US" altLang="en-US" sz="1000" smtClean="0"/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22</a:t>
            </a:fld>
            <a:endParaRPr lang="en-US" altLang="en-US" sz="1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09FAFFB0-D4A6-0D3F-A729-B79CF41223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700" b="1" dirty="0"/>
              <a:t>Age-based Eligibility </a:t>
            </a:r>
            <a:br>
              <a:rPr lang="en-US" altLang="en-US" sz="2800" b="1" dirty="0"/>
            </a:br>
            <a:r>
              <a:rPr lang="en-US" altLang="en-US" sz="2800" dirty="0"/>
              <a:t>Deductible/ Income Spenddown </a:t>
            </a:r>
            <a:r>
              <a:rPr lang="en-US" altLang="en-US" sz="2800" i="1" dirty="0"/>
              <a:t>(130 CMR 520.030)</a:t>
            </a:r>
          </a:p>
        </p:txBody>
      </p:sp>
      <p:sp>
        <p:nvSpPr>
          <p:cNvPr id="56323" name="Content Placeholder 2">
            <a:extLst>
              <a:ext uri="{FF2B5EF4-FFF2-40B4-BE49-F238E27FC236}">
                <a16:creationId xmlns:a16="http://schemas.microsoft.com/office/drawing/2014/main" id="{93446A94-BE12-F90B-412F-2F7173B80E2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 wrap="square" anchor="t">
            <a:no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altLang="en-US" sz="2200" dirty="0"/>
              <a:t>If countable income &gt; 100% FPL: After meeting a deductible in a 6 month period, you get benefits balance of 6 month period. 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en-US" sz="2200" dirty="0"/>
              <a:t>Deductible amount = monthly countable income – monthly income standard ($522(single) or $650(married)) x 6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en-US" sz="2200" dirty="0"/>
              <a:t>To count towards deductible bill must not be covered by other insurance/coverage, including Medicare but 6 </a:t>
            </a:r>
            <a:r>
              <a:rPr lang="en-US" altLang="en-US" sz="2200" dirty="0" err="1"/>
              <a:t>mo</a:t>
            </a:r>
            <a:r>
              <a:rPr lang="en-US" altLang="en-US" sz="2200" dirty="0"/>
              <a:t> of Medicare premiums can be taken off the top</a:t>
            </a:r>
          </a:p>
        </p:txBody>
      </p:sp>
      <p:pic>
        <p:nvPicPr>
          <p:cNvPr id="3" name="Content Placeholder 2" descr="A table with numbers and a few words&#10;&#10;AI-generated content may be incorrect.">
            <a:extLst>
              <a:ext uri="{FF2B5EF4-FFF2-40B4-BE49-F238E27FC236}">
                <a16:creationId xmlns:a16="http://schemas.microsoft.com/office/drawing/2014/main" id="{05E65CC6-4BF0-9773-5B7E-ACED087503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905202"/>
            <a:ext cx="4416681" cy="4100367"/>
          </a:xfrm>
        </p:spPr>
      </p:pic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DD58739A-0FFE-002D-5797-DC9E8D170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rm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B4C784DF-F1BA-440A-AFAB-B204B6499A04}" type="slidenum">
              <a:rPr lang="en-US" altLang="en-US" sz="1000" smtClean="0"/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23</a:t>
            </a:fld>
            <a:endParaRPr lang="en-US" altLang="en-US" sz="1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1B85686E-E478-74CB-4520-D4A8078139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700" b="1" dirty="0"/>
              <a:t>Age-based Eligibility </a:t>
            </a:r>
            <a:br>
              <a:rPr lang="en-US" altLang="en-US" sz="3200" b="1" dirty="0"/>
            </a:br>
            <a:r>
              <a:rPr lang="en-US" altLang="en-US" sz="3000" dirty="0"/>
              <a:t>Deductible/ Income Spenddown Example: Michael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E451B004-5630-1704-1ADC-4E91741BA0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382000" cy="4302125"/>
          </a:xfrm>
        </p:spPr>
        <p:txBody>
          <a:bodyPr/>
          <a:lstStyle/>
          <a:p>
            <a:pPr marL="4114800"/>
            <a:r>
              <a:rPr lang="en-US" altLang="en-US" sz="3000" dirty="0"/>
              <a:t>Michael (65 years old), is not married. His countable monthly income is $1,350/month. </a:t>
            </a:r>
          </a:p>
          <a:p>
            <a:pPr marL="4114800"/>
            <a:r>
              <a:rPr lang="en-US" altLang="en-US" sz="3000" dirty="0"/>
              <a:t>What is Michael’s deductible? </a:t>
            </a:r>
          </a:p>
          <a:p>
            <a:pPr marL="4572000" lvl="1" defTabSz="4114800"/>
            <a:r>
              <a:rPr lang="en-US" altLang="en-US" sz="2600" dirty="0"/>
              <a:t>$1,350 (countable income) - $522 (income standard) = $828 x 6 = </a:t>
            </a:r>
            <a:r>
              <a:rPr lang="en-US" altLang="en-US" sz="2600" b="1" dirty="0"/>
              <a:t>$4,968</a:t>
            </a:r>
          </a:p>
          <a:p>
            <a:pPr lvl="2"/>
            <a:endParaRPr lang="en-US" altLang="en-US" sz="2600" dirty="0"/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F680D781-9DE9-BF67-B081-5840F929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37AF3B8-235C-4886-AD73-2BC06C51689F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en-US" sz="1000">
              <a:latin typeface="Arial" panose="020B0604020202020204" pitchFamily="34" charset="0"/>
            </a:endParaRPr>
          </a:p>
        </p:txBody>
      </p:sp>
      <p:pic>
        <p:nvPicPr>
          <p:cNvPr id="58373" name="Picture 8">
            <a:extLst>
              <a:ext uri="{FF2B5EF4-FFF2-40B4-BE49-F238E27FC236}">
                <a16:creationId xmlns:a16="http://schemas.microsoft.com/office/drawing/2014/main" id="{E9D6B8DE-4332-C4D1-2C64-B9A8B379F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0477" r="28571" b="56755"/>
          <a:stretch>
            <a:fillRect/>
          </a:stretch>
        </p:blipFill>
        <p:spPr bwMode="auto">
          <a:xfrm>
            <a:off x="228600" y="2036762"/>
            <a:ext cx="3876611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>
            <a:extLst>
              <a:ext uri="{FF2B5EF4-FFF2-40B4-BE49-F238E27FC236}">
                <a16:creationId xmlns:a16="http://schemas.microsoft.com/office/drawing/2014/main" id="{C89F4DA1-9219-DD6E-E05B-E73C1A2CC2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700" b="1" dirty="0"/>
              <a:t>Age-based Eligibility </a:t>
            </a:r>
            <a:br>
              <a:rPr lang="en-US" altLang="en-US" sz="3700" dirty="0"/>
            </a:br>
            <a:r>
              <a:rPr lang="en-US" altLang="en-US" sz="3700" dirty="0"/>
              <a:t>Asset Limits </a:t>
            </a:r>
            <a:r>
              <a:rPr lang="en-US" altLang="en-US" sz="3700" i="1" dirty="0"/>
              <a:t>(130 CMR 520.003)</a:t>
            </a:r>
          </a:p>
        </p:txBody>
      </p:sp>
      <p:sp>
        <p:nvSpPr>
          <p:cNvPr id="60419" name="Content Placeholder 2">
            <a:extLst>
              <a:ext uri="{FF2B5EF4-FFF2-40B4-BE49-F238E27FC236}">
                <a16:creationId xmlns:a16="http://schemas.microsoft.com/office/drawing/2014/main" id="{434659E1-D797-2592-A4BF-3EBDFF88D18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 wrap="square" anchor="t">
            <a:normAutofit/>
          </a:bodyPr>
          <a:lstStyle/>
          <a:p>
            <a:r>
              <a:rPr lang="en-US" altLang="en-US" sz="2600" dirty="0"/>
              <a:t>Countable assets cannot </a:t>
            </a:r>
          </a:p>
          <a:p>
            <a:pPr marL="0" indent="0">
              <a:buNone/>
              <a:tabLst>
                <a:tab pos="509588" algn="l"/>
              </a:tabLst>
            </a:pPr>
            <a:r>
              <a:rPr lang="en-US" altLang="en-US" sz="2600" dirty="0"/>
              <a:t>	exceed $2,000 for an </a:t>
            </a:r>
          </a:p>
          <a:p>
            <a:pPr marL="0" indent="0">
              <a:buNone/>
              <a:tabLst>
                <a:tab pos="509588" algn="l"/>
              </a:tabLst>
            </a:pPr>
            <a:r>
              <a:rPr lang="en-US" altLang="en-US" sz="2600" dirty="0"/>
              <a:t>	individual or $3,000 for </a:t>
            </a:r>
          </a:p>
          <a:p>
            <a:pPr marL="0" indent="0">
              <a:buNone/>
              <a:tabLst>
                <a:tab pos="509588" algn="l"/>
              </a:tabLst>
            </a:pPr>
            <a:r>
              <a:rPr lang="en-US" altLang="en-US" sz="2600" dirty="0"/>
              <a:t>	a couple *</a:t>
            </a:r>
          </a:p>
          <a:p>
            <a:r>
              <a:rPr lang="en-US" altLang="en-US" sz="2600" dirty="0"/>
              <a:t>Some differences for long term care applicants</a:t>
            </a:r>
          </a:p>
        </p:txBody>
      </p:sp>
      <p:pic>
        <p:nvPicPr>
          <p:cNvPr id="2" name="Picture 1" descr="A piggy bank and calculator on a table&#10;&#10;AI-generated content may be incorrect.">
            <a:extLst>
              <a:ext uri="{FF2B5EF4-FFF2-40B4-BE49-F238E27FC236}">
                <a16:creationId xmlns:a16="http://schemas.microsoft.com/office/drawing/2014/main" id="{0E01EE16-CC8A-047D-F52E-F7499B239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8" r="1" b="1"/>
          <a:stretch/>
        </p:blipFill>
        <p:spPr>
          <a:xfrm>
            <a:off x="4648200" y="1828800"/>
            <a:ext cx="4038600" cy="4302125"/>
          </a:xfrm>
          <a:prstGeom prst="rect">
            <a:avLst/>
          </a:prstGeom>
          <a:noFill/>
        </p:spPr>
      </p:pic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F58356DA-625E-125B-049B-140739BF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rm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A434804E-24D1-4DB8-B1D4-B22600CCDBE0}" type="slidenum">
              <a:rPr lang="en-US" altLang="en-US" sz="1000" smtClean="0"/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25</a:t>
            </a:fld>
            <a:endParaRPr lang="en-US" altLang="en-US" sz="1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C9ED65D9-9181-8219-4A98-F9F8B975C0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700" b="1" dirty="0"/>
              <a:t>Age-based Eligibility </a:t>
            </a:r>
            <a:br>
              <a:rPr lang="en-US" altLang="en-US" sz="3200" dirty="0"/>
            </a:br>
            <a:r>
              <a:rPr lang="en-US" altLang="en-US" sz="3000" dirty="0"/>
              <a:t>Countable Assets </a:t>
            </a:r>
            <a:r>
              <a:rPr lang="en-US" altLang="en-US" sz="2400" i="1" dirty="0"/>
              <a:t>(130 CMR 520.007)</a:t>
            </a:r>
          </a:p>
        </p:txBody>
      </p:sp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84EEFE5F-32E1-00A1-4ECA-8EDEDD4A50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Countable assets include: </a:t>
            </a:r>
          </a:p>
          <a:p>
            <a:pPr lvl="1"/>
            <a:r>
              <a:rPr lang="en-US" altLang="en-US" sz="2600" dirty="0"/>
              <a:t>Cash (currency, checks, bank drafts)</a:t>
            </a:r>
          </a:p>
          <a:p>
            <a:pPr lvl="1"/>
            <a:r>
              <a:rPr lang="en-US" altLang="en-US" sz="2600" dirty="0"/>
              <a:t>Bank accounts </a:t>
            </a:r>
          </a:p>
          <a:p>
            <a:pPr lvl="1"/>
            <a:r>
              <a:rPr lang="en-US" altLang="en-US" sz="2600" dirty="0"/>
              <a:t>IRAs, Keogh plans, and accessible pension funds from former employer </a:t>
            </a:r>
          </a:p>
          <a:p>
            <a:pPr lvl="1"/>
            <a:r>
              <a:rPr lang="en-US" altLang="en-US" sz="2600" dirty="0"/>
              <a:t>Securities</a:t>
            </a:r>
          </a:p>
          <a:p>
            <a:pPr lvl="1"/>
            <a:r>
              <a:rPr lang="en-US" altLang="en-US" sz="2600" dirty="0"/>
              <a:t>Cash surrender value of life insurance with face value &gt; $1,500 *</a:t>
            </a:r>
          </a:p>
          <a:p>
            <a:pPr lvl="1"/>
            <a:r>
              <a:rPr lang="en-US" altLang="en-US" sz="2600" dirty="0"/>
              <a:t>Vehicles (first one not counted)</a:t>
            </a:r>
          </a:p>
          <a:p>
            <a:pPr lvl="1"/>
            <a:r>
              <a:rPr lang="en-US" altLang="en-US" sz="2600" dirty="0"/>
              <a:t>Real estate (primary residence not counted) </a:t>
            </a:r>
          </a:p>
          <a:p>
            <a:pPr lvl="1"/>
            <a:endParaRPr lang="en-US" altLang="en-US" dirty="0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D808DF48-22E3-32B4-800E-CD9D22478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BFBBB93-67BA-4322-90DF-EE77A78913F0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3999762F-FD91-A68C-27E4-666B1B6E80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700" b="1" dirty="0"/>
              <a:t>Age-based Eligibility </a:t>
            </a:r>
            <a:br>
              <a:rPr lang="en-US" altLang="en-US" sz="3200" dirty="0"/>
            </a:br>
            <a:r>
              <a:rPr lang="en-US" altLang="en-US" sz="3000" dirty="0"/>
              <a:t>Noncountable Assets </a:t>
            </a:r>
            <a:r>
              <a:rPr lang="en-US" altLang="en-US" sz="2400" i="1" dirty="0"/>
              <a:t>(130 CMR 520.007- 520.008)</a:t>
            </a:r>
          </a:p>
        </p:txBody>
      </p:sp>
      <p:sp>
        <p:nvSpPr>
          <p:cNvPr id="64515" name="Content Placeholder 2">
            <a:extLst>
              <a:ext uri="{FF2B5EF4-FFF2-40B4-BE49-F238E27FC236}">
                <a16:creationId xmlns:a16="http://schemas.microsoft.com/office/drawing/2014/main" id="{C64546EF-D988-0289-10D9-99DCBDEFB1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000" dirty="0"/>
              <a:t>Noncountable assets include: </a:t>
            </a:r>
          </a:p>
          <a:p>
            <a:pPr lvl="1">
              <a:spcBef>
                <a:spcPts val="400"/>
              </a:spcBef>
            </a:pPr>
            <a:r>
              <a:rPr lang="en-US" altLang="en-US" sz="2500" dirty="0"/>
              <a:t>Principal residence </a:t>
            </a:r>
          </a:p>
          <a:p>
            <a:pPr lvl="1">
              <a:spcBef>
                <a:spcPts val="400"/>
              </a:spcBef>
            </a:pPr>
            <a:r>
              <a:rPr lang="en-US" altLang="en-US" sz="2500" dirty="0"/>
              <a:t>First vehicle for personal use</a:t>
            </a:r>
          </a:p>
          <a:p>
            <a:pPr lvl="1">
              <a:spcBef>
                <a:spcPts val="400"/>
              </a:spcBef>
            </a:pPr>
            <a:r>
              <a:rPr lang="en-US" altLang="en-US" sz="2500" dirty="0"/>
              <a:t>Personal possessions: furniture, clothing, jewelry</a:t>
            </a:r>
          </a:p>
          <a:p>
            <a:pPr lvl="1">
              <a:spcBef>
                <a:spcPts val="400"/>
              </a:spcBef>
            </a:pPr>
            <a:r>
              <a:rPr lang="en-US" altLang="en-US" sz="2500" dirty="0"/>
              <a:t>Some funeral or burial arrangements </a:t>
            </a:r>
          </a:p>
          <a:p>
            <a:pPr lvl="1">
              <a:spcBef>
                <a:spcPts val="400"/>
              </a:spcBef>
            </a:pPr>
            <a:r>
              <a:rPr lang="en-US" altLang="en-US" sz="2500" dirty="0"/>
              <a:t>Special-needs and pooled trusts</a:t>
            </a:r>
          </a:p>
          <a:p>
            <a:pPr lvl="1">
              <a:spcBef>
                <a:spcPts val="400"/>
              </a:spcBef>
            </a:pPr>
            <a:r>
              <a:rPr lang="en-US" altLang="en-US" sz="2500" dirty="0"/>
              <a:t>Pension funds set aside by current employer</a:t>
            </a:r>
          </a:p>
          <a:p>
            <a:pPr lvl="1">
              <a:spcBef>
                <a:spcPts val="400"/>
              </a:spcBef>
            </a:pPr>
            <a:r>
              <a:rPr lang="en-US" altLang="en-US" sz="2500" dirty="0"/>
              <a:t>Face value of  life insurance policies with no cash surrender value (term life policies)</a:t>
            </a:r>
            <a:endParaRPr lang="en-US" altLang="en-US" sz="2600" dirty="0"/>
          </a:p>
          <a:p>
            <a:pPr lvl="1"/>
            <a:endParaRPr lang="en-US" altLang="en-US" dirty="0"/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80A0BA6B-2BD2-321B-6C6E-335667589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BB7DC41-17FA-4E58-B00C-FC94F2F9D787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AB1258C1-52B8-357A-3B15-C67BB5488A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700" b="1" dirty="0"/>
              <a:t>Age-based Eligibility </a:t>
            </a:r>
            <a:br>
              <a:rPr lang="en-US" altLang="en-US" sz="3700" dirty="0"/>
            </a:br>
            <a:r>
              <a:rPr lang="en-US" altLang="en-US" sz="3700" dirty="0"/>
              <a:t>Assets Counting Example: Rob</a:t>
            </a:r>
            <a:endParaRPr lang="en-US" altLang="en-US" sz="3700" i="1" dirty="0"/>
          </a:p>
        </p:txBody>
      </p:sp>
      <p:pic>
        <p:nvPicPr>
          <p:cNvPr id="66565" name="Picture 5">
            <a:extLst>
              <a:ext uri="{FF2B5EF4-FFF2-40B4-BE49-F238E27FC236}">
                <a16:creationId xmlns:a16="http://schemas.microsoft.com/office/drawing/2014/main" id="{69C74766-B272-0D7B-F58A-0087C2632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7" r="18785" b="-2"/>
          <a:stretch/>
        </p:blipFill>
        <p:spPr bwMode="auto">
          <a:xfrm>
            <a:off x="457200" y="1828801"/>
            <a:ext cx="3719685" cy="3962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B2171CDE-601F-1F7C-E37B-F6518F2EB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43400" y="1828800"/>
            <a:ext cx="4648200" cy="4302125"/>
          </a:xfrm>
        </p:spPr>
        <p:txBody>
          <a:bodyPr wrap="square" anchor="t">
            <a:noAutofit/>
          </a:bodyPr>
          <a:lstStyle/>
          <a:p>
            <a:pPr marL="342900" indent="-342900">
              <a:lnSpc>
                <a:spcPct val="90000"/>
              </a:lnSpc>
              <a:defRPr/>
            </a:pPr>
            <a:r>
              <a:rPr lang="en-US" altLang="en-US" sz="2200" dirty="0"/>
              <a:t>Rob, 68 and single, has $750,000 equity in the house he lives in, one car worth $3,000, a $5,000 piano and $2,500 in the bank.  </a:t>
            </a:r>
          </a:p>
          <a:p>
            <a:pPr marL="342900" indent="-342900">
              <a:lnSpc>
                <a:spcPct val="90000"/>
              </a:lnSpc>
              <a:defRPr/>
            </a:pPr>
            <a:r>
              <a:rPr lang="en-US" altLang="en-US" sz="2200" dirty="0"/>
              <a:t>Does he exceed the asset limit? </a:t>
            </a:r>
          </a:p>
          <a:p>
            <a:pPr marL="800100" lvl="1" indent="-328613">
              <a:lnSpc>
                <a:spcPct val="90000"/>
              </a:lnSpc>
              <a:defRPr/>
            </a:pPr>
            <a:r>
              <a:rPr lang="en-US" altLang="en-US" sz="2200" dirty="0"/>
              <a:t>Yes! By $500</a:t>
            </a:r>
          </a:p>
          <a:p>
            <a:pPr marL="1257300" lvl="2" indent="-347663">
              <a:lnSpc>
                <a:spcPct val="90000"/>
              </a:lnSpc>
              <a:defRPr/>
            </a:pPr>
            <a:r>
              <a:rPr lang="en-US" altLang="en-US" sz="2200" dirty="0"/>
              <a:t>The equity in his principal residence, his only car, his piano are not countable assets</a:t>
            </a:r>
          </a:p>
          <a:p>
            <a:pPr marL="1257300" lvl="2" indent="-347663">
              <a:lnSpc>
                <a:spcPct val="90000"/>
              </a:lnSpc>
              <a:defRPr/>
            </a:pPr>
            <a:r>
              <a:rPr lang="en-US" altLang="en-US" sz="2200" dirty="0"/>
              <a:t>The $2,500 in his bank account are countable assets. </a:t>
            </a:r>
          </a:p>
          <a:p>
            <a:pPr marL="342900" indent="-342900">
              <a:lnSpc>
                <a:spcPct val="90000"/>
              </a:lnSpc>
              <a:defRPr/>
            </a:pPr>
            <a:r>
              <a:rPr lang="en-US" altLang="en-US" sz="2200" dirty="0"/>
              <a:t>What can he do to meet the asset test? </a:t>
            </a:r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CAE8E089-2E55-3551-F53D-B58CB7511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rm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390EEB3B-DC8A-4589-A303-7C38A07465E2}" type="slidenum">
              <a:rPr lang="en-US" altLang="en-US" sz="1000" smtClean="0"/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28</a:t>
            </a:fld>
            <a:endParaRPr lang="en-US" altLang="en-US" sz="1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>
            <a:extLst>
              <a:ext uri="{FF2B5EF4-FFF2-40B4-BE49-F238E27FC236}">
                <a16:creationId xmlns:a16="http://schemas.microsoft.com/office/drawing/2014/main" id="{225D472D-6790-FAF0-E396-9835C57454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700" b="1" dirty="0"/>
              <a:t>Age-based Eligibility </a:t>
            </a:r>
            <a:br>
              <a:rPr lang="en-US" altLang="en-US" sz="3200" dirty="0"/>
            </a:br>
            <a:r>
              <a:rPr lang="en-US" altLang="en-US" sz="3000" dirty="0"/>
              <a:t>Asset Spend-down </a:t>
            </a:r>
            <a:r>
              <a:rPr lang="en-US" altLang="en-US" sz="2400" i="1" dirty="0"/>
              <a:t>(130 CMR 520.004)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0442C-F129-F15C-4671-9BC0121B3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If an applicant’s assets exceed the limit, MassHealth rules give them a notice with the excess amount and an opportunity to reduce their assets without having to reapply. </a:t>
            </a:r>
          </a:p>
          <a:p>
            <a:pPr lvl="1">
              <a:defRPr/>
            </a:pPr>
            <a:r>
              <a:rPr lang="en-US" dirty="0"/>
              <a:t>Ex: Rob has $2,500 in countable assets. He spends $500 on clothes and furniture. He is eligible for MassHealth on the first date that his assets did not exceed $2,000. </a:t>
            </a:r>
          </a:p>
          <a:p>
            <a:pPr marL="471487" lvl="1" indent="0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3EE25F63-3FDB-C914-73EC-11C0DBA34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7DF07FD-34DA-4FF9-BED3-652F0AB5316E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AE5AFAA7-C7ED-B7F6-DE81-444F5CC2B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20675"/>
            <a:ext cx="8229600" cy="1397000"/>
          </a:xfrm>
        </p:spPr>
        <p:txBody>
          <a:bodyPr/>
          <a:lstStyle/>
          <a:p>
            <a:r>
              <a:rPr lang="en-US" altLang="en-US" sz="4800" b="1"/>
              <a:t>Agenda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8EE9E456-3006-0F3D-6B1A-B3169CB72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31975"/>
            <a:ext cx="8458200" cy="4302125"/>
          </a:xfrm>
        </p:spPr>
        <p:txBody>
          <a:bodyPr/>
          <a:lstStyle/>
          <a:p>
            <a:pPr>
              <a:defRPr/>
            </a:pPr>
            <a:r>
              <a:rPr lang="en-US" altLang="en-US" sz="3600" dirty="0">
                <a:solidFill>
                  <a:schemeClr val="bg2">
                    <a:lumMod val="75000"/>
                  </a:schemeClr>
                </a:solidFill>
              </a:rPr>
              <a:t>What is MassHealth?</a:t>
            </a:r>
          </a:p>
          <a:p>
            <a:pPr>
              <a:defRPr/>
            </a:pPr>
            <a:r>
              <a:rPr lang="en-US" altLang="en-US" sz="3600" dirty="0"/>
              <a:t>Updates</a:t>
            </a:r>
          </a:p>
          <a:p>
            <a:pPr>
              <a:defRPr/>
            </a:pPr>
            <a:r>
              <a:rPr lang="en-US" altLang="en-US" sz="3600" dirty="0"/>
              <a:t>MassHealth eligibility pathways </a:t>
            </a:r>
          </a:p>
          <a:p>
            <a:pPr>
              <a:defRPr/>
            </a:pPr>
            <a:r>
              <a:rPr lang="en-US" altLang="en-US" sz="3600" dirty="0"/>
              <a:t>Age-based eligibility (65+)</a:t>
            </a:r>
          </a:p>
          <a:p>
            <a:pPr>
              <a:defRPr/>
            </a:pPr>
            <a:r>
              <a:rPr lang="en-US" altLang="en-US" sz="3600" dirty="0"/>
              <a:t>Eligibility based on other factors </a:t>
            </a:r>
          </a:p>
          <a:p>
            <a:pPr>
              <a:defRPr/>
            </a:pPr>
            <a:r>
              <a:rPr lang="en-US" altLang="en-US" sz="3600" dirty="0"/>
              <a:t>How to renew and apply </a:t>
            </a:r>
          </a:p>
          <a:p>
            <a:pPr>
              <a:defRPr/>
            </a:pPr>
            <a:r>
              <a:rPr lang="en-US" altLang="en-US" sz="3600" dirty="0"/>
              <a:t>Other MassHealth programs </a:t>
            </a: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6B98D49B-8389-516B-0198-75BE16C0D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A35385F-97C8-4FC9-9931-E40FE6E3307E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33BC5F98-0041-093A-154D-D0CB5E7A89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700" b="1" dirty="0"/>
              <a:t>Age-based Eligibility </a:t>
            </a:r>
            <a:br>
              <a:rPr lang="en-US" altLang="en-US" sz="3200" dirty="0"/>
            </a:br>
            <a:r>
              <a:rPr lang="en-US" altLang="en-US" sz="3000" dirty="0"/>
              <a:t>Reducing Assets </a:t>
            </a:r>
            <a:r>
              <a:rPr lang="en-US" altLang="en-US" sz="2400" i="1" dirty="0"/>
              <a:t>(130 CMR 520.008(f))</a:t>
            </a:r>
          </a:p>
        </p:txBody>
      </p:sp>
      <p:sp>
        <p:nvSpPr>
          <p:cNvPr id="70659" name="Content Placeholder 2">
            <a:extLst>
              <a:ext uri="{FF2B5EF4-FFF2-40B4-BE49-F238E27FC236}">
                <a16:creationId xmlns:a16="http://schemas.microsoft.com/office/drawing/2014/main" id="{F9F336EE-A26C-8E0C-CA6A-272D2D51F2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Spend down</a:t>
            </a:r>
          </a:p>
          <a:p>
            <a:r>
              <a:rPr lang="en-US" altLang="en-US" dirty="0"/>
              <a:t>Burial accounts</a:t>
            </a:r>
          </a:p>
          <a:p>
            <a:pPr lvl="1"/>
            <a:r>
              <a:rPr lang="en-US" altLang="en-US" dirty="0"/>
              <a:t>You can reduce countable assets by putting up to $1,500 in a burial account </a:t>
            </a:r>
          </a:p>
          <a:p>
            <a:pPr lvl="1"/>
            <a:r>
              <a:rPr lang="en-US" altLang="en-US" dirty="0"/>
              <a:t>See </a:t>
            </a:r>
            <a:r>
              <a:rPr lang="en-US" altLang="en-US" dirty="0">
                <a:hlinkClick r:id="rId3"/>
              </a:rPr>
              <a:t>MassHealth flyer</a:t>
            </a:r>
            <a:endParaRPr lang="en-US" altLang="en-US" dirty="0"/>
          </a:p>
          <a:p>
            <a:r>
              <a:rPr lang="en-US" altLang="en-US" dirty="0"/>
              <a:t>Other complex asset-reducing strategies: consult an experienced elder law attorney</a:t>
            </a:r>
          </a:p>
          <a:p>
            <a:pPr lvl="1"/>
            <a:r>
              <a:rPr lang="en-US" altLang="en-US" dirty="0"/>
              <a:t>Beware: transfer of asset rules &amp; nursing home care</a:t>
            </a:r>
          </a:p>
          <a:p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6F36B9E1-67B8-15AC-A9C0-215FD3595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98F77FB-A787-407B-BB42-2F75DFF513FC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>
            <a:extLst>
              <a:ext uri="{FF2B5EF4-FFF2-40B4-BE49-F238E27FC236}">
                <a16:creationId xmlns:a16="http://schemas.microsoft.com/office/drawing/2014/main" id="{4A0762AD-FBA4-1DFB-6809-037565F02C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700" b="1"/>
              <a:t>Age-based Eligibility</a:t>
            </a:r>
            <a:br>
              <a:rPr lang="en-US" altLang="en-US" sz="3700" b="1"/>
            </a:br>
            <a:r>
              <a:rPr lang="en-US" altLang="en-US" sz="3700"/>
              <a:t>How to Apply </a:t>
            </a:r>
          </a:p>
        </p:txBody>
      </p:sp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73457673-B5C8-AEC8-CB6E-C0DDE72FB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267200" cy="4302125"/>
          </a:xfrm>
        </p:spPr>
        <p:txBody>
          <a:bodyPr wrap="square" anchor="t">
            <a:normAutofit/>
          </a:bodyPr>
          <a:lstStyle/>
          <a:p>
            <a:pPr marL="457200" indent="-457200">
              <a:lnSpc>
                <a:spcPct val="90000"/>
              </a:lnSpc>
              <a:defRPr/>
            </a:pPr>
            <a:endParaRPr lang="en-US" altLang="en-US" dirty="0"/>
          </a:p>
          <a:p>
            <a:pPr marL="457200" indent="-457200">
              <a:lnSpc>
                <a:spcPct val="90000"/>
              </a:lnSpc>
              <a:defRPr/>
            </a:pPr>
            <a:r>
              <a:rPr lang="en-US" altLang="en-US" dirty="0"/>
              <a:t>Apply with the </a:t>
            </a:r>
            <a:r>
              <a:rPr lang="en-US" altLang="en-US" dirty="0">
                <a:hlinkClick r:id="rId3"/>
              </a:rPr>
              <a:t>SACA-2 Application </a:t>
            </a:r>
            <a:endParaRPr lang="en-US" altLang="en-US" dirty="0"/>
          </a:p>
          <a:p>
            <a:pPr marL="895350" lvl="1" indent="-457200">
              <a:lnSpc>
                <a:spcPct val="90000"/>
              </a:lnSpc>
              <a:defRPr/>
            </a:pPr>
            <a:r>
              <a:rPr lang="en-US" altLang="en-US" dirty="0"/>
              <a:t>See slides below on how</a:t>
            </a:r>
          </a:p>
          <a:p>
            <a:pPr marL="457200" indent="-457200">
              <a:lnSpc>
                <a:spcPct val="90000"/>
              </a:lnSpc>
              <a:defRPr/>
            </a:pPr>
            <a:r>
              <a:rPr lang="en-US" altLang="en-US" dirty="0"/>
              <a:t>Income and asset verification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dirty="0"/>
              <a:t>3 month retroactive start date available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altLang="en-US" sz="2400" dirty="0"/>
          </a:p>
        </p:txBody>
      </p:sp>
      <p:pic>
        <p:nvPicPr>
          <p:cNvPr id="72709" name="Picture 4" descr="A computer screen shot of a computer screen&#10;&#10;AI-generated content may be incorrect.">
            <a:extLst>
              <a:ext uri="{FF2B5EF4-FFF2-40B4-BE49-F238E27FC236}">
                <a16:creationId xmlns:a16="http://schemas.microsoft.com/office/drawing/2014/main" id="{17ED5737-ED80-8389-B5F6-A71C19F2F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8" t="26096" r="25000" b="7864"/>
          <a:stretch>
            <a:fillRect/>
          </a:stretch>
        </p:blipFill>
        <p:spPr bwMode="auto">
          <a:xfrm>
            <a:off x="4985795" y="1828800"/>
            <a:ext cx="3363410" cy="4302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62474556-8004-983E-72D7-472AB7636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rm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95354D4C-1DDA-4902-BD47-13F7DE0F4506}" type="slidenum">
              <a:rPr lang="en-US" altLang="en-US" sz="1000" smtClean="0"/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31</a:t>
            </a:fld>
            <a:endParaRPr lang="en-US" altLang="en-US" sz="10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>
            <a:extLst>
              <a:ext uri="{FF2B5EF4-FFF2-40B4-BE49-F238E27FC236}">
                <a16:creationId xmlns:a16="http://schemas.microsoft.com/office/drawing/2014/main" id="{99CF721C-546B-11F8-9D61-3BD8256897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20675"/>
            <a:ext cx="8229600" cy="1397000"/>
          </a:xfrm>
        </p:spPr>
        <p:txBody>
          <a:bodyPr/>
          <a:lstStyle/>
          <a:p>
            <a:r>
              <a:rPr lang="en-US" altLang="en-US" sz="4800" b="1"/>
              <a:t>Agenda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4FE41729-587A-CF6F-54C7-D56ABE25C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31975"/>
            <a:ext cx="8458200" cy="4302125"/>
          </a:xfrm>
        </p:spPr>
        <p:txBody>
          <a:bodyPr/>
          <a:lstStyle/>
          <a:p>
            <a:pPr>
              <a:defRPr/>
            </a:pPr>
            <a:r>
              <a:rPr lang="en-US" altLang="en-US" sz="3600" dirty="0"/>
              <a:t>What is MassHealth?</a:t>
            </a:r>
          </a:p>
          <a:p>
            <a:pPr>
              <a:defRPr/>
            </a:pPr>
            <a:r>
              <a:rPr lang="en-US" altLang="en-US" sz="3600" dirty="0"/>
              <a:t>Updates</a:t>
            </a:r>
          </a:p>
          <a:p>
            <a:pPr>
              <a:defRPr/>
            </a:pPr>
            <a:r>
              <a:rPr lang="en-US" altLang="en-US" sz="3600" dirty="0"/>
              <a:t>MassHealth eligibility pathways </a:t>
            </a:r>
          </a:p>
          <a:p>
            <a:pPr>
              <a:defRPr/>
            </a:pPr>
            <a:r>
              <a:rPr lang="en-US" altLang="en-US" sz="3600" dirty="0"/>
              <a:t>Age-based eligibility (65+)</a:t>
            </a:r>
          </a:p>
          <a:p>
            <a:pPr>
              <a:defRPr/>
            </a:pPr>
            <a:r>
              <a:rPr lang="en-US" altLang="en-US" sz="3600" dirty="0">
                <a:solidFill>
                  <a:schemeClr val="bg2">
                    <a:lumMod val="75000"/>
                  </a:schemeClr>
                </a:solidFill>
              </a:rPr>
              <a:t>Eligibility based on other factors</a:t>
            </a:r>
          </a:p>
          <a:p>
            <a:pPr>
              <a:defRPr/>
            </a:pPr>
            <a:r>
              <a:rPr lang="en-US" altLang="en-US" sz="3600" dirty="0">
                <a:solidFill>
                  <a:schemeClr val="accent4"/>
                </a:solidFill>
              </a:rPr>
              <a:t>How to renew and apply  </a:t>
            </a:r>
          </a:p>
          <a:p>
            <a:pPr>
              <a:defRPr/>
            </a:pPr>
            <a:r>
              <a:rPr lang="en-US" altLang="en-US" sz="3600" dirty="0"/>
              <a:t>Other MassHealth programs </a:t>
            </a:r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3D00B790-93B8-EB46-6A43-1A5DE4E07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32411C3-2688-4D1D-A41D-0EFA57AEA689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>
            <a:extLst>
              <a:ext uri="{FF2B5EF4-FFF2-40B4-BE49-F238E27FC236}">
                <a16:creationId xmlns:a16="http://schemas.microsoft.com/office/drawing/2014/main" id="{DDA34ACF-7B25-12DC-CF06-5599D501DE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8763000" cy="1143000"/>
          </a:xfrm>
        </p:spPr>
        <p:txBody>
          <a:bodyPr/>
          <a:lstStyle/>
          <a:p>
            <a:r>
              <a:rPr lang="en-US" altLang="en-US" sz="3600" b="1"/>
              <a:t>Eligibility Based on Factors Other than Age </a:t>
            </a:r>
            <a:endParaRPr lang="en-US" altLang="en-US" sz="3600"/>
          </a:p>
        </p:txBody>
      </p:sp>
      <p:sp>
        <p:nvSpPr>
          <p:cNvPr id="76803" name="Content Placeholder 2">
            <a:extLst>
              <a:ext uri="{FF2B5EF4-FFF2-40B4-BE49-F238E27FC236}">
                <a16:creationId xmlns:a16="http://schemas.microsoft.com/office/drawing/2014/main" id="{775D2E58-CF1F-66BF-43CB-3EBE3B6FEE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4572000"/>
          </a:xfrm>
        </p:spPr>
        <p:txBody>
          <a:bodyPr/>
          <a:lstStyle/>
          <a:p>
            <a:r>
              <a:rPr lang="en-US" altLang="en-US" sz="2600" dirty="0"/>
              <a:t>Automatic eligibility for recipients of SSI or cash assistance (TAFDC or EAEDC)</a:t>
            </a:r>
          </a:p>
          <a:p>
            <a:pPr lvl="1"/>
            <a:r>
              <a:rPr lang="en-US" altLang="en-US" sz="2400" dirty="0"/>
              <a:t>MassHealth Standard or, for some immigrants on EAEDC, Family Assistance</a:t>
            </a:r>
          </a:p>
          <a:p>
            <a:r>
              <a:rPr lang="en-US" altLang="en-US" sz="2600" dirty="0"/>
              <a:t>Parents or caretaker relatives living with a child under 19</a:t>
            </a:r>
          </a:p>
          <a:p>
            <a:pPr lvl="1"/>
            <a:r>
              <a:rPr lang="en-US" altLang="en-US" sz="2400" dirty="0"/>
              <a:t>MassHealth Standard</a:t>
            </a:r>
          </a:p>
          <a:p>
            <a:r>
              <a:rPr lang="en-US" altLang="en-US" sz="2600" dirty="0"/>
              <a:t>People 65 and over who are working, or who no longer work but have been on CommonHealth for 10 or more years </a:t>
            </a:r>
          </a:p>
          <a:p>
            <a:pPr lvl="1"/>
            <a:r>
              <a:rPr lang="en-US" altLang="en-US" sz="2400" dirty="0"/>
              <a:t>CommonHealth </a:t>
            </a:r>
          </a:p>
          <a:p>
            <a:pPr lvl="1"/>
            <a:endParaRPr lang="en-US" altLang="en-US" sz="1800" dirty="0"/>
          </a:p>
          <a:p>
            <a:endParaRPr lang="en-US" altLang="en-US" dirty="0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EC849A89-527F-802A-B0EF-ACA7B657A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8FF6D87-4040-41BE-81FC-2A3A67FEFCB1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>
            <a:extLst>
              <a:ext uri="{FF2B5EF4-FFF2-40B4-BE49-F238E27FC236}">
                <a16:creationId xmlns:a16="http://schemas.microsoft.com/office/drawing/2014/main" id="{7DD8A97E-FA66-B387-5E62-F49D41FAE4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763000" cy="1143000"/>
          </a:xfrm>
        </p:spPr>
        <p:txBody>
          <a:bodyPr/>
          <a:lstStyle/>
          <a:p>
            <a:br>
              <a:rPr lang="en-US" altLang="en-US" sz="3200" b="1"/>
            </a:br>
            <a:r>
              <a:rPr lang="en-US" altLang="en-US" sz="3400" b="1"/>
              <a:t>Eligibility for Parents/Working* Disabled 65+ </a:t>
            </a:r>
            <a:r>
              <a:rPr lang="en-US" altLang="en-US" sz="3000"/>
              <a:t>MAGI Financial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09323-E003-BED7-A85B-6439A5270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MassHealth uses MAGI financial rules for some kinds of non-age-based eligibility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id="{7C5AF0BF-EBAC-AD13-A048-4BC7EB3E1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300EABF-A841-4BB3-8B18-1A75EA11359C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en-US" altLang="en-US" sz="1000">
              <a:latin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CA59399-87BC-655E-5BEC-70000DC9A8AF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3276600"/>
          <a:ext cx="6858000" cy="30067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3154">
                <a:tc>
                  <a:txBody>
                    <a:bodyPr/>
                    <a:lstStyle/>
                    <a:p>
                      <a:r>
                        <a:rPr lang="en-US" sz="2400" dirty="0"/>
                        <a:t>Age-based</a:t>
                      </a:r>
                      <a:r>
                        <a:rPr lang="en-US" sz="2400" baseline="0" dirty="0"/>
                        <a:t> Eligibility (65+)</a:t>
                      </a:r>
                      <a:endParaRPr lang="en-US" sz="2400" dirty="0"/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Eligibility</a:t>
                      </a:r>
                      <a:r>
                        <a:rPr lang="en-US" sz="2400" baseline="0" dirty="0"/>
                        <a:t> based on MAGI</a:t>
                      </a:r>
                      <a:endParaRPr lang="en-US" sz="2400" dirty="0"/>
                    </a:p>
                  </a:txBody>
                  <a:tcPr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286">
                <a:tc>
                  <a:txBody>
                    <a:bodyPr/>
                    <a:lstStyle/>
                    <a:p>
                      <a:r>
                        <a:rPr lang="en-US" sz="2400" dirty="0"/>
                        <a:t>Lower</a:t>
                      </a:r>
                      <a:r>
                        <a:rPr lang="en-US" sz="2400" baseline="0" dirty="0"/>
                        <a:t> income limit</a:t>
                      </a:r>
                      <a:endParaRPr lang="en-US" sz="2400" dirty="0"/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Higher income limit</a:t>
                      </a:r>
                    </a:p>
                  </a:txBody>
                  <a:tcPr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998">
                <a:tc>
                  <a:txBody>
                    <a:bodyPr/>
                    <a:lstStyle/>
                    <a:p>
                      <a:r>
                        <a:rPr lang="en-US" sz="2400" dirty="0"/>
                        <a:t>Income</a:t>
                      </a:r>
                      <a:r>
                        <a:rPr lang="en-US" sz="2400" baseline="0" dirty="0"/>
                        <a:t> counting = traditional method based on SSI rules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Income</a:t>
                      </a:r>
                      <a:r>
                        <a:rPr lang="en-US" sz="2400" baseline="0" dirty="0"/>
                        <a:t> counting = Modified Adjusted Gross Income (MAGI)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286">
                <a:tc>
                  <a:txBody>
                    <a:bodyPr/>
                    <a:lstStyle/>
                    <a:p>
                      <a:r>
                        <a:rPr lang="en-US" sz="2400" dirty="0"/>
                        <a:t>Asset</a:t>
                      </a:r>
                      <a:r>
                        <a:rPr lang="en-US" sz="2400" baseline="0" dirty="0"/>
                        <a:t> test</a:t>
                      </a:r>
                      <a:endParaRPr lang="en-US" sz="2400" dirty="0"/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 asset test</a:t>
                      </a:r>
                    </a:p>
                  </a:txBody>
                  <a:tcPr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EF1765B5-18A6-2052-A076-A51887A9FE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8686800" cy="1143000"/>
          </a:xfrm>
        </p:spPr>
        <p:txBody>
          <a:bodyPr/>
          <a:lstStyle/>
          <a:p>
            <a:r>
              <a:rPr lang="en-US" altLang="en-US" sz="3100" b="1"/>
              <a:t>MassHealth Standard: Parent/Caretaker Relative </a:t>
            </a:r>
            <a:br>
              <a:rPr lang="en-US" altLang="en-US" sz="3100" b="1"/>
            </a:br>
            <a:r>
              <a:rPr lang="en-US" altLang="en-US" sz="2400" i="1"/>
              <a:t>(130 CMR 505.002 &amp; 519.005)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4E4D8-449D-DDAA-A34E-E98645D73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8458200" cy="45720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600" u="sng" dirty="0"/>
              <a:t>Qualifications:</a:t>
            </a:r>
          </a:p>
          <a:p>
            <a:pPr>
              <a:defRPr/>
            </a:pPr>
            <a:r>
              <a:rPr lang="en-US" sz="2400" dirty="0"/>
              <a:t>Parents/caretaker relative living with a child under 19</a:t>
            </a:r>
          </a:p>
          <a:p>
            <a:pPr lvl="1">
              <a:defRPr/>
            </a:pPr>
            <a:r>
              <a:rPr lang="en-US" sz="2000" dirty="0"/>
              <a:t>Caretaker relative must have primary responsibility for the child, and neither parent lives in the home</a:t>
            </a:r>
          </a:p>
          <a:p>
            <a:pPr>
              <a:defRPr/>
            </a:pPr>
            <a:r>
              <a:rPr lang="en-US" sz="2400" dirty="0"/>
              <a:t>MA resident; and U.S. Citizen or qualified immigrant </a:t>
            </a:r>
          </a:p>
          <a:p>
            <a:pPr>
              <a:defRPr/>
            </a:pPr>
            <a:r>
              <a:rPr lang="en-US" sz="2400" dirty="0"/>
              <a:t>MAGI ≤ 133% FPL</a:t>
            </a:r>
          </a:p>
          <a:p>
            <a:pPr>
              <a:defRPr/>
            </a:pPr>
            <a:r>
              <a:rPr lang="en-US" sz="2400" dirty="0"/>
              <a:t>No asset test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u="sng" dirty="0"/>
              <a:t>Compare with age-based eligibility: </a:t>
            </a:r>
          </a:p>
          <a:p>
            <a:pPr>
              <a:defRPr/>
            </a:pPr>
            <a:r>
              <a:rPr lang="en-US" sz="2400" dirty="0"/>
              <a:t>Apply with </a:t>
            </a:r>
            <a:r>
              <a:rPr lang="en-US" sz="2400" dirty="0">
                <a:hlinkClick r:id="rId3"/>
              </a:rPr>
              <a:t>ACA-3</a:t>
            </a:r>
            <a:r>
              <a:rPr lang="en-US" sz="2400" dirty="0"/>
              <a:t> </a:t>
            </a:r>
            <a:r>
              <a:rPr lang="en-US" sz="2000" dirty="0"/>
              <a:t>(can create online account)</a:t>
            </a:r>
            <a:endParaRPr lang="en-US" sz="2000" i="1" dirty="0"/>
          </a:p>
          <a:p>
            <a:pPr>
              <a:defRPr/>
            </a:pPr>
            <a:r>
              <a:rPr lang="en-US" sz="2400" dirty="0"/>
              <a:t>Only 10 day retro (</a:t>
            </a:r>
            <a:r>
              <a:rPr lang="en-US" sz="2000" dirty="0"/>
              <a:t>MassHealth plans to start offering 3 month retro </a:t>
            </a:r>
          </a:p>
          <a:p>
            <a:pPr marL="0" indent="0">
              <a:buNone/>
              <a:tabLst>
                <a:tab pos="457200" algn="l"/>
              </a:tabLst>
              <a:defRPr/>
            </a:pPr>
            <a:r>
              <a:rPr lang="en-US" sz="2000" dirty="0"/>
              <a:t>	for all MassHealth members starting January, 2026)</a:t>
            </a:r>
          </a:p>
          <a:p>
            <a:pPr lvl="1">
              <a:defRPr/>
            </a:pPr>
            <a:endParaRPr lang="en-US" sz="2200" dirty="0"/>
          </a:p>
          <a:p>
            <a:pPr marL="471487" lvl="1" indent="0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EC9BE5B1-CCA7-D9F7-A3F5-EBA0CA92A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55015E8-3024-452B-A620-855B0E9C30BD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>
            <a:extLst>
              <a:ext uri="{FF2B5EF4-FFF2-40B4-BE49-F238E27FC236}">
                <a16:creationId xmlns:a16="http://schemas.microsoft.com/office/drawing/2014/main" id="{06AC6009-002C-1698-5A69-6B6BE04C16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/>
              <a:t>CommonHealth: Working Disabled</a:t>
            </a:r>
            <a:br>
              <a:rPr lang="en-US" altLang="en-US" sz="3600" b="1"/>
            </a:br>
            <a:r>
              <a:rPr lang="en-US" altLang="en-US" sz="2400" i="1"/>
              <a:t>(130 CMR 519.012)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4B71-FD98-F787-EF76-5B6D10497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8458200" cy="43021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800" u="sng" dirty="0"/>
              <a:t>Qualifications:</a:t>
            </a:r>
          </a:p>
          <a:p>
            <a:pPr>
              <a:defRPr/>
            </a:pPr>
            <a:r>
              <a:rPr lang="en-US" sz="2800" dirty="0"/>
              <a:t>MA resident; and U.S. Citizen or qualified immigrant </a:t>
            </a:r>
          </a:p>
          <a:p>
            <a:pPr>
              <a:defRPr/>
            </a:pPr>
            <a:r>
              <a:rPr lang="en-US" sz="2800" dirty="0"/>
              <a:t>Permanently and totally disabled</a:t>
            </a:r>
          </a:p>
          <a:p>
            <a:pPr>
              <a:defRPr/>
            </a:pPr>
            <a:r>
              <a:rPr lang="en-US" sz="2800" dirty="0"/>
              <a:t>Employment requirement: </a:t>
            </a:r>
          </a:p>
          <a:p>
            <a:pPr lvl="1">
              <a:defRPr/>
            </a:pPr>
            <a:r>
              <a:rPr lang="en-US" sz="2400" dirty="0"/>
              <a:t>Working at least 40 hours/month (or if less, have been employed at least 240 hours in prior 6 months); OR</a:t>
            </a:r>
          </a:p>
          <a:p>
            <a:pPr lvl="1">
              <a:defRPr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As of July 2023: If enrolled in CommonHealth for 10+ years, do not need to meet employment requirement  </a:t>
            </a:r>
          </a:p>
          <a:p>
            <a:pPr>
              <a:defRPr/>
            </a:pPr>
            <a:r>
              <a:rPr lang="en-US" sz="2800" dirty="0"/>
              <a:t>Ineligible for MassHealth Standard </a:t>
            </a:r>
          </a:p>
          <a:p>
            <a:pPr lvl="1">
              <a:defRPr/>
            </a:pPr>
            <a:r>
              <a:rPr lang="en-US" sz="2400" dirty="0"/>
              <a:t>no upper income limit; premiums for MAGI &gt; 150% FPL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8E6D72C7-E3C8-61F0-278C-0CAF3DEC3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2B80B2E-2DAA-4FFA-B19D-1F38BC58F908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en-US" altLang="en-US" sz="1000">
              <a:latin typeface="Arial" panose="020B0604020202020204" pitchFamily="34" charset="0"/>
            </a:endParaRPr>
          </a:p>
        </p:txBody>
      </p:sp>
      <p:pic>
        <p:nvPicPr>
          <p:cNvPr id="82949" name="Graphic 3" descr="Megaphone1 outline">
            <a:extLst>
              <a:ext uri="{FF2B5EF4-FFF2-40B4-BE49-F238E27FC236}">
                <a16:creationId xmlns:a16="http://schemas.microsoft.com/office/drawing/2014/main" id="{04AE560C-4EB9-C2A7-B0C5-8D976EE1D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4724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>
            <a:extLst>
              <a:ext uri="{FF2B5EF4-FFF2-40B4-BE49-F238E27FC236}">
                <a16:creationId xmlns:a16="http://schemas.microsoft.com/office/drawing/2014/main" id="{B1A315DA-E4A7-FC97-C866-D930F88EE3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/>
              <a:t>CommonHealth: Working Disabled</a:t>
            </a:r>
            <a:br>
              <a:rPr lang="en-US" altLang="en-US" sz="3600" b="1" dirty="0"/>
            </a:br>
            <a:r>
              <a:rPr lang="en-US" altLang="en-US" sz="2400" i="1" dirty="0"/>
              <a:t>(130 CMR 519.012)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B0BBF-D7D2-5833-70F3-5698C9EAA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8458200" cy="43021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u="sng" dirty="0"/>
              <a:t>Compare with age-based eligibility: </a:t>
            </a:r>
          </a:p>
          <a:p>
            <a:pPr>
              <a:defRPr/>
            </a:pPr>
            <a:r>
              <a:rPr lang="en-US" sz="2800" dirty="0"/>
              <a:t>Apply with </a:t>
            </a:r>
            <a:r>
              <a:rPr lang="en-US" sz="2800" dirty="0">
                <a:hlinkClick r:id="rId4"/>
              </a:rPr>
              <a:t>SACA-2</a:t>
            </a:r>
            <a:r>
              <a:rPr lang="en-US" sz="2800" dirty="0"/>
              <a:t> (same as age-based)</a:t>
            </a:r>
          </a:p>
          <a:p>
            <a:pPr>
              <a:defRPr/>
            </a:pPr>
            <a:r>
              <a:rPr lang="en-US" sz="2800" dirty="0"/>
              <a:t>Only 10 day retro </a:t>
            </a:r>
          </a:p>
          <a:p>
            <a:pPr lvl="1">
              <a:defRPr/>
            </a:pPr>
            <a:r>
              <a:rPr lang="en-US" sz="2400" dirty="0"/>
              <a:t>BUT MassHealth plans to start offering 3 month retro for all MassHealth members starting January, 2026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84996" name="Slide Number Placeholder 3">
            <a:extLst>
              <a:ext uri="{FF2B5EF4-FFF2-40B4-BE49-F238E27FC236}">
                <a16:creationId xmlns:a16="http://schemas.microsoft.com/office/drawing/2014/main" id="{45B301D7-759C-8517-1EB5-709676D95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318A09B-5F22-480D-A8C4-5CB67DDFF635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id="{7614ADB5-378F-87B3-D3B1-1EE0325E1E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20675"/>
            <a:ext cx="8229600" cy="1397000"/>
          </a:xfrm>
        </p:spPr>
        <p:txBody>
          <a:bodyPr/>
          <a:lstStyle/>
          <a:p>
            <a:r>
              <a:rPr lang="en-US" altLang="en-US" sz="4800" b="1" dirty="0"/>
              <a:t>Agenda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FEE9A97D-77C5-6848-5D83-074275388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31975"/>
            <a:ext cx="8458200" cy="4302125"/>
          </a:xfrm>
        </p:spPr>
        <p:txBody>
          <a:bodyPr/>
          <a:lstStyle/>
          <a:p>
            <a:pPr>
              <a:defRPr/>
            </a:pPr>
            <a:r>
              <a:rPr lang="en-US" altLang="en-US" sz="3600" dirty="0"/>
              <a:t>What is MassHealth?</a:t>
            </a:r>
          </a:p>
          <a:p>
            <a:pPr>
              <a:defRPr/>
            </a:pPr>
            <a:r>
              <a:rPr lang="en-US" altLang="en-US" sz="3600" dirty="0"/>
              <a:t>Updates</a:t>
            </a:r>
          </a:p>
          <a:p>
            <a:pPr>
              <a:defRPr/>
            </a:pPr>
            <a:r>
              <a:rPr lang="en-US" altLang="en-US" sz="3600" dirty="0"/>
              <a:t>MassHealth eligibility pathways </a:t>
            </a:r>
          </a:p>
          <a:p>
            <a:pPr>
              <a:defRPr/>
            </a:pPr>
            <a:r>
              <a:rPr lang="en-US" altLang="en-US" sz="3600" dirty="0"/>
              <a:t>Age-based eligibility (65+)</a:t>
            </a:r>
          </a:p>
          <a:p>
            <a:pPr>
              <a:defRPr/>
            </a:pPr>
            <a:r>
              <a:rPr lang="en-US" altLang="en-US" sz="3600" dirty="0"/>
              <a:t>Eligibility based on other factors </a:t>
            </a:r>
          </a:p>
          <a:p>
            <a:pPr>
              <a:defRPr/>
            </a:pPr>
            <a:r>
              <a:rPr lang="en-US" altLang="en-US" sz="3600" dirty="0">
                <a:solidFill>
                  <a:schemeClr val="bg2">
                    <a:lumMod val="75000"/>
                  </a:schemeClr>
                </a:solidFill>
              </a:rPr>
              <a:t>How to renew and apply </a:t>
            </a:r>
          </a:p>
          <a:p>
            <a:pPr>
              <a:defRPr/>
            </a:pPr>
            <a:r>
              <a:rPr lang="en-US" altLang="en-US" sz="3600" dirty="0">
                <a:solidFill>
                  <a:schemeClr val="accent4"/>
                </a:solidFill>
              </a:rPr>
              <a:t>Other MassHealth programs </a:t>
            </a:r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88C65976-7BD5-8615-4777-5A21C057C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8A65EF2-E55A-4538-BBE3-E3FF9E69562C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en-US" altLang="en-US" sz="1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2"/>
          <p:cNvSpPr txBox="1">
            <a:spLocks noGrp="1"/>
          </p:cNvSpPr>
          <p:nvPr>
            <p:ph type="title"/>
          </p:nvPr>
        </p:nvSpPr>
        <p:spPr>
          <a:xfrm>
            <a:off x="291675" y="533400"/>
            <a:ext cx="87303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 sz="4000" b="1" dirty="0"/>
              <a:t>How to Renew and Apply</a:t>
            </a:r>
            <a:endParaRPr sz="4000" b="1" dirty="0"/>
          </a:p>
        </p:txBody>
      </p:sp>
      <p:sp>
        <p:nvSpPr>
          <p:cNvPr id="267" name="Google Shape;267;p1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dirty="0"/>
              <a:t>Members 65 and over can both apply and renew by </a:t>
            </a:r>
            <a:r>
              <a:rPr lang="en-US" sz="32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fax, mail, or in person, and now also:</a:t>
            </a:r>
            <a:endParaRPr dirty="0"/>
          </a:p>
          <a:p>
            <a:pPr marL="1392238" marR="0" lvl="1" indent="-45720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2025"/>
              <a:buFont typeface="Wingdings" panose="05000000000000000000" pitchFamily="2" charset="2"/>
              <a:buChar char="q"/>
            </a:pPr>
            <a:r>
              <a:rPr lang="en-US" sz="27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 phone: </a:t>
            </a:r>
            <a:r>
              <a:rPr lang="en-US" sz="27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Call MassHealth Customer Service at (800) 841-2900, TDD/TTY: 711</a:t>
            </a:r>
          </a:p>
          <a:p>
            <a:pPr marL="1392238" marR="0" lvl="1" indent="-45720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2025"/>
              <a:buFont typeface="Wingdings" panose="05000000000000000000" pitchFamily="2" charset="2"/>
              <a:buChar char="q"/>
            </a:pPr>
            <a:endParaRPr dirty="0"/>
          </a:p>
          <a:p>
            <a:pPr marL="1392237" marR="0" lvl="1" indent="-45720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2025"/>
              <a:buFont typeface="Wingdings" panose="05000000000000000000" pitchFamily="2" charset="2"/>
              <a:buChar char="q"/>
            </a:pPr>
            <a:r>
              <a:rPr lang="en-US" sz="27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Online: </a:t>
            </a:r>
            <a:endParaRPr sz="27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28800" marR="0" lvl="3" indent="-36830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Noto Sans Symbols"/>
              <a:buChar char="■"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Applications: </a:t>
            </a:r>
            <a:r>
              <a:rPr lang="en-US" sz="2200" b="0" i="0" u="sng" strike="noStrike" cap="none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Fillable PDF on MassHealth website</a:t>
            </a:r>
            <a:r>
              <a:rPr lang="en-US" sz="2200" dirty="0"/>
              <a:t> (must be completed in one sitting; need valid email address; cannot submit verifications online)</a:t>
            </a:r>
          </a:p>
          <a:p>
            <a:pPr marL="1828800" marR="0" lvl="3" indent="-36830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Noto Sans Symbols"/>
              <a:buChar char="■"/>
            </a:pPr>
            <a:r>
              <a:rPr lang="en-US" sz="2200" b="1" dirty="0"/>
              <a:t>Renewals</a:t>
            </a:r>
            <a:r>
              <a:rPr lang="en-US" sz="2200" dirty="0"/>
              <a:t>: If renewal has a </a:t>
            </a:r>
            <a:r>
              <a:rPr lang="en-US" sz="2200" u="sng" dirty="0">
                <a:solidFill>
                  <a:schemeClr val="hlink"/>
                </a:solidFill>
                <a:hlinkClick r:id="rId4"/>
              </a:rPr>
              <a:t>e-submission number</a:t>
            </a:r>
            <a:r>
              <a:rPr lang="en-US" sz="2200" dirty="0"/>
              <a:t> (can also submit verifications online)</a:t>
            </a:r>
            <a:endParaRPr sz="2200" dirty="0"/>
          </a:p>
          <a:p>
            <a:pPr marL="692150" marR="0" lvl="0" indent="-3810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None/>
            </a:pPr>
            <a:endParaRPr sz="2000" b="0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marR="0" lvl="1" indent="-43656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marR="0" lvl="1" indent="-34131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69900" marR="0" lvl="0" indent="-3810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8" name="Google Shape;268;p12"/>
          <p:cNvSpPr txBox="1"/>
          <p:nvPr/>
        </p:nvSpPr>
        <p:spPr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5609C9-B008-75F6-3ECE-13D659210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11" y="2962099"/>
            <a:ext cx="1042004" cy="1187231"/>
          </a:xfrm>
          <a:prstGeom prst="rect">
            <a:avLst/>
          </a:prstGeom>
        </p:spPr>
      </p:pic>
      <p:pic>
        <p:nvPicPr>
          <p:cNvPr id="5" name="Picture 4" descr="A computer on a table&#10;&#10;AI-generated content may be incorrect.">
            <a:extLst>
              <a:ext uri="{FF2B5EF4-FFF2-40B4-BE49-F238E27FC236}">
                <a16:creationId xmlns:a16="http://schemas.microsoft.com/office/drawing/2014/main" id="{A1214522-E9E8-CA4E-9874-B8CAAA8B7D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5" y="4883545"/>
            <a:ext cx="1510276" cy="14410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2F746E0-E5F2-4FFB-C7DA-8C28DBD541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/>
              <a:t>MassHealth: An Introduction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2BF8945C-A12B-CC9A-E6F2-84F3C754C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28800"/>
            <a:ext cx="8610600" cy="4302125"/>
          </a:xfrm>
        </p:spPr>
        <p:txBody>
          <a:bodyPr/>
          <a:lstStyle/>
          <a:p>
            <a:pPr>
              <a:defRPr/>
            </a:pPr>
            <a:r>
              <a:rPr lang="en-US" altLang="en-US" sz="2800" dirty="0"/>
              <a:t>MassHealth = Medicaid in Massachusetts </a:t>
            </a:r>
          </a:p>
          <a:p>
            <a:pPr>
              <a:defRPr/>
            </a:pPr>
            <a:r>
              <a:rPr lang="en-US" altLang="en-US" sz="2800" dirty="0"/>
              <a:t>Difference between Medicaid and Medicare:</a:t>
            </a:r>
          </a:p>
          <a:p>
            <a:pPr marL="2736850" lvl="1">
              <a:spcBef>
                <a:spcPct val="0"/>
              </a:spcBef>
              <a:defRPr/>
            </a:pPr>
            <a:r>
              <a:rPr lang="en-US" altLang="en-US" b="1" dirty="0">
                <a:solidFill>
                  <a:schemeClr val="bg2">
                    <a:lumMod val="75000"/>
                  </a:schemeClr>
                </a:solidFill>
              </a:rPr>
              <a:t>Medicaid</a:t>
            </a:r>
            <a:r>
              <a:rPr lang="en-US" altLang="en-US" dirty="0"/>
              <a:t> </a:t>
            </a:r>
            <a:r>
              <a:rPr lang="en-US" altLang="en-US" sz="2400" dirty="0"/>
              <a:t>= state and federally funded health coverage for people with low incomes; administered by state Medicaid agency</a:t>
            </a:r>
          </a:p>
          <a:p>
            <a:pPr marL="2736850" lvl="1">
              <a:spcBef>
                <a:spcPct val="0"/>
              </a:spcBef>
              <a:defRPr/>
            </a:pPr>
            <a:r>
              <a:rPr lang="en-US" altLang="en-US" b="1" dirty="0">
                <a:solidFill>
                  <a:schemeClr val="bg2">
                    <a:lumMod val="75000"/>
                  </a:schemeClr>
                </a:solidFill>
              </a:rPr>
              <a:t>Medicare</a:t>
            </a:r>
            <a:r>
              <a:rPr lang="en-US" altLang="en-US" dirty="0"/>
              <a:t> </a:t>
            </a:r>
            <a:r>
              <a:rPr lang="en-US" altLang="en-US" sz="2400" dirty="0"/>
              <a:t>= federally funded health </a:t>
            </a:r>
          </a:p>
          <a:p>
            <a:pPr marL="2736850" lvl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2400" dirty="0"/>
              <a:t>	coverage regardless of income for people with disabilities or 65+; administered by federal agency</a:t>
            </a:r>
          </a:p>
          <a:p>
            <a:pPr marL="2736850" lvl="1">
              <a:defRPr/>
            </a:pPr>
            <a:r>
              <a:rPr lang="en-US" altLang="en-US" sz="2400" dirty="0"/>
              <a:t>Elderly &amp; disabled may  have both Medicaid and Medicare </a:t>
            </a: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EA441CD6-2532-119E-A2F6-C3A334B5D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42646EB-FC2F-4CF6-8DF9-8069707BFBCA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000">
              <a:latin typeface="Arial" panose="020B0604020202020204" pitchFamily="34" charset="0"/>
            </a:endParaRPr>
          </a:p>
        </p:txBody>
      </p:sp>
      <p:pic>
        <p:nvPicPr>
          <p:cNvPr id="11270" name="Picture 5">
            <a:extLst>
              <a:ext uri="{FF2B5EF4-FFF2-40B4-BE49-F238E27FC236}">
                <a16:creationId xmlns:a16="http://schemas.microsoft.com/office/drawing/2014/main" id="{2FDBB632-16F2-9001-39BA-C19A6D996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0" t="33353" r="31731" b="23602"/>
          <a:stretch>
            <a:fillRect/>
          </a:stretch>
        </p:blipFill>
        <p:spPr bwMode="auto">
          <a:xfrm>
            <a:off x="478385" y="4267200"/>
            <a:ext cx="1752600" cy="119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4B4945-04F7-59A9-23D2-89027E1CB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895600"/>
            <a:ext cx="1752600" cy="110466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141CEC98-B0B5-175D-7924-D11C523A45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/>
              <a:t>How to Renew and Apply</a:t>
            </a:r>
            <a:endParaRPr lang="en-US" alt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4699B-846F-3667-33CA-1E4CBF5A7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800" b="1" dirty="0"/>
              <a:t>Schedule an appointment: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dirty="0"/>
              <a:t>telephonic or virtual appointment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dirty="0"/>
              <a:t>with a MassHealth Enrollment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dirty="0"/>
              <a:t>Center (MEC) worker</a:t>
            </a:r>
          </a:p>
          <a:p>
            <a:pPr lvl="1">
              <a:defRPr/>
            </a:pPr>
            <a:r>
              <a:rPr lang="en-US" sz="2400" dirty="0">
                <a:hlinkClick r:id="rId3"/>
              </a:rPr>
              <a:t>Schedule online</a:t>
            </a:r>
            <a:endParaRPr lang="en-US" sz="2400" dirty="0"/>
          </a:p>
          <a:p>
            <a:pPr lvl="1">
              <a:defRPr/>
            </a:pPr>
            <a:r>
              <a:rPr lang="en-US" sz="2400" dirty="0"/>
              <a:t>Call customer service at (800) 841-2900</a:t>
            </a:r>
          </a:p>
          <a:p>
            <a:pPr>
              <a:defRPr/>
            </a:pPr>
            <a:r>
              <a:rPr lang="en-US" sz="2800" b="1" dirty="0"/>
              <a:t>Abbreviated SACA-2 Renewal:</a:t>
            </a:r>
            <a:r>
              <a:rPr lang="en-US" sz="2800" dirty="0"/>
              <a:t> </a:t>
            </a:r>
          </a:p>
          <a:p>
            <a:pPr lvl="1">
              <a:defRPr/>
            </a:pPr>
            <a:r>
              <a:rPr lang="en-US" sz="2400" dirty="0"/>
              <a:t>Member may be sent an abbreviated SACA-2 renewal form: only </a:t>
            </a:r>
            <a:r>
              <a:rPr lang="en-US" sz="2400" dirty="0">
                <a:hlinkClick r:id="rId4"/>
              </a:rPr>
              <a:t>4 pages to fill out</a:t>
            </a:r>
            <a:endParaRPr lang="en-US" sz="2400" dirty="0"/>
          </a:p>
          <a:p>
            <a:pPr>
              <a:defRPr/>
            </a:pPr>
            <a:r>
              <a:rPr lang="en-US" sz="2800" dirty="0"/>
              <a:t>Get help from many organizations</a:t>
            </a:r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dirty="0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4A59C62F-0760-FD0C-E2E9-7506E4A0EC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42950D5-C3C4-4543-91A8-2117A90140A2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en-US" altLang="en-US" sz="1000">
              <a:latin typeface="Arial" panose="020B0604020202020204" pitchFamily="34" charset="0"/>
            </a:endParaRPr>
          </a:p>
        </p:txBody>
      </p:sp>
      <p:pic>
        <p:nvPicPr>
          <p:cNvPr id="4" name="Picture 3" descr="Red marker on a calendar">
            <a:extLst>
              <a:ext uri="{FF2B5EF4-FFF2-40B4-BE49-F238E27FC236}">
                <a16:creationId xmlns:a16="http://schemas.microsoft.com/office/drawing/2014/main" id="{378A2CCE-68C2-23B8-94E5-6004EF655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60" y="1905000"/>
            <a:ext cx="3063240" cy="204216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1E909-7B00-0157-6EA9-46031EAA1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id="{CDC47656-2352-187E-7AA8-5A6AFF8BCA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20675"/>
            <a:ext cx="8229600" cy="1397000"/>
          </a:xfrm>
        </p:spPr>
        <p:txBody>
          <a:bodyPr/>
          <a:lstStyle/>
          <a:p>
            <a:r>
              <a:rPr lang="en-US" altLang="en-US" sz="4800" b="1"/>
              <a:t>Agenda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DE29845A-4C9E-122D-821B-66D867DD2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31975"/>
            <a:ext cx="8458200" cy="4302125"/>
          </a:xfrm>
        </p:spPr>
        <p:txBody>
          <a:bodyPr/>
          <a:lstStyle/>
          <a:p>
            <a:pPr>
              <a:defRPr/>
            </a:pPr>
            <a:r>
              <a:rPr lang="en-US" altLang="en-US" sz="3600" dirty="0"/>
              <a:t>What is MassHealth?</a:t>
            </a:r>
          </a:p>
          <a:p>
            <a:pPr>
              <a:defRPr/>
            </a:pPr>
            <a:r>
              <a:rPr lang="en-US" altLang="en-US" sz="3600" dirty="0"/>
              <a:t>Updates</a:t>
            </a:r>
          </a:p>
          <a:p>
            <a:pPr>
              <a:defRPr/>
            </a:pPr>
            <a:r>
              <a:rPr lang="en-US" altLang="en-US" sz="3600" dirty="0"/>
              <a:t>MassHealth eligibility pathways </a:t>
            </a:r>
          </a:p>
          <a:p>
            <a:pPr>
              <a:defRPr/>
            </a:pPr>
            <a:r>
              <a:rPr lang="en-US" altLang="en-US" sz="3600" dirty="0"/>
              <a:t>Age-based eligibility (65+)</a:t>
            </a:r>
          </a:p>
          <a:p>
            <a:pPr>
              <a:defRPr/>
            </a:pPr>
            <a:r>
              <a:rPr lang="en-US" altLang="en-US" sz="3600" dirty="0"/>
              <a:t>Eligibility based on other factors</a:t>
            </a:r>
          </a:p>
          <a:p>
            <a:pPr>
              <a:defRPr/>
            </a:pPr>
            <a:r>
              <a:rPr lang="en-US" altLang="en-US" sz="3600" dirty="0"/>
              <a:t>How to renew and apply  </a:t>
            </a:r>
          </a:p>
          <a:p>
            <a:pPr>
              <a:defRPr/>
            </a:pPr>
            <a:r>
              <a:rPr lang="en-US" altLang="en-US" sz="3600" dirty="0">
                <a:solidFill>
                  <a:schemeClr val="bg2">
                    <a:lumMod val="75000"/>
                  </a:schemeClr>
                </a:solidFill>
              </a:rPr>
              <a:t>Other MassHealth programs </a:t>
            </a:r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A3DF20E8-D282-3F59-3B47-7AF6E34BC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8A65EF2-E55A-4538-BBE3-E3FF9E69562C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en-US" altLang="en-US" sz="1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54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>
            <a:extLst>
              <a:ext uri="{FF2B5EF4-FFF2-40B4-BE49-F238E27FC236}">
                <a16:creationId xmlns:a16="http://schemas.microsoft.com/office/drawing/2014/main" id="{04A3E6AB-0734-B6A9-D34D-B6E01738E6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305800" cy="1143000"/>
          </a:xfrm>
        </p:spPr>
        <p:txBody>
          <a:bodyPr/>
          <a:lstStyle/>
          <a:p>
            <a:r>
              <a:rPr lang="en-US" altLang="en-US" sz="3600" b="1"/>
              <a:t>MassHealth’s Medicare Savings Program </a:t>
            </a:r>
            <a:r>
              <a:rPr lang="en-US" altLang="en-US" sz="2400" i="1"/>
              <a:t>(130 CMR 519.010- 519.011)</a:t>
            </a:r>
            <a:endParaRPr lang="en-US" altLang="en-US" sz="2400" b="1" i="1"/>
          </a:p>
        </p:txBody>
      </p:sp>
      <p:sp>
        <p:nvSpPr>
          <p:cNvPr id="89091" name="Content Placeholder 2">
            <a:extLst>
              <a:ext uri="{FF2B5EF4-FFF2-40B4-BE49-F238E27FC236}">
                <a16:creationId xmlns:a16="http://schemas.microsoft.com/office/drawing/2014/main" id="{BF58C657-EB35-D601-A79D-A79E3666EC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855788"/>
            <a:ext cx="8229600" cy="4302125"/>
          </a:xfrm>
        </p:spPr>
        <p:txBody>
          <a:bodyPr/>
          <a:lstStyle/>
          <a:p>
            <a:r>
              <a:rPr lang="en-US" altLang="en-US" sz="3000" dirty="0"/>
              <a:t>MassHealth’s Medicare Savings Program helps MA residents pay for Medicare costs. </a:t>
            </a:r>
          </a:p>
          <a:p>
            <a:r>
              <a:rPr lang="en-US" altLang="en-US" sz="3000" dirty="0"/>
              <a:t>Expanded income limits effective Jan 1, 2023</a:t>
            </a:r>
          </a:p>
          <a:p>
            <a:r>
              <a:rPr lang="en-US" altLang="en-US" sz="3000" dirty="0"/>
              <a:t>Asset test eliminated effective March 1, 2024</a:t>
            </a:r>
          </a:p>
          <a:p>
            <a:r>
              <a:rPr lang="en-US" altLang="en-US" sz="3000" dirty="0"/>
              <a:t>CommonHealth and MSP: Was limited to members up to 135% FPL, but now members with up to 225% FPL can now also get MSP </a:t>
            </a:r>
          </a:p>
          <a:p>
            <a:pPr lvl="1"/>
            <a:r>
              <a:rPr lang="en-US" altLang="en-US" sz="2600" dirty="0"/>
              <a:t>Starting in May, thousands of CommonHealth members will get put into appropriate MSP category</a:t>
            </a:r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89092" name="Slide Number Placeholder 3">
            <a:extLst>
              <a:ext uri="{FF2B5EF4-FFF2-40B4-BE49-F238E27FC236}">
                <a16:creationId xmlns:a16="http://schemas.microsoft.com/office/drawing/2014/main" id="{9E8002C2-1103-ABFD-26D0-620DBEE5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6B90D7D-344C-476F-90EF-0B6C16462D40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8CDF2F7D-6C07-FE2D-45D3-62BED406E3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400" b="1"/>
              <a:t>Higher Financial Limits Based on Medical Need </a:t>
            </a:r>
            <a:r>
              <a:rPr lang="en-US" altLang="en-US" sz="2400" i="1"/>
              <a:t>(130 CMR 519.007)</a:t>
            </a:r>
            <a:endParaRPr lang="en-US" altLang="en-US" sz="2400"/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4283D09B-C739-A84E-B25A-D6DA9C351F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458200" cy="4419600"/>
          </a:xfrm>
        </p:spPr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r>
              <a:rPr lang="en-US" altLang="en-US" dirty="0"/>
              <a:t>MassHealth programs designed </a:t>
            </a:r>
          </a:p>
          <a:p>
            <a:pPr marL="0" indent="0" eaLnBrk="1" hangingPunct="1">
              <a:spcBef>
                <a:spcPts val="0"/>
              </a:spcBef>
              <a:buNone/>
              <a:tabLst>
                <a:tab pos="457200" algn="l"/>
              </a:tabLst>
              <a:defRPr/>
            </a:pPr>
            <a:r>
              <a:rPr lang="en-US" altLang="en-US" dirty="0"/>
              <a:t>	to help people live at home </a:t>
            </a:r>
          </a:p>
          <a:p>
            <a:pPr marL="0" indent="0" eaLnBrk="1" hangingPunct="1">
              <a:spcBef>
                <a:spcPts val="0"/>
              </a:spcBef>
              <a:buNone/>
              <a:tabLst>
                <a:tab pos="457200" algn="l"/>
              </a:tabLst>
              <a:defRPr/>
            </a:pPr>
            <a:r>
              <a:rPr lang="en-US" altLang="en-US" dirty="0"/>
              <a:t>	instead of a long-term-care </a:t>
            </a:r>
          </a:p>
          <a:p>
            <a:pPr marL="0" indent="0" eaLnBrk="1" hangingPunct="1">
              <a:spcBef>
                <a:spcPts val="0"/>
              </a:spcBef>
              <a:buNone/>
              <a:tabLst>
                <a:tab pos="457200" algn="l"/>
              </a:tabLst>
              <a:defRPr/>
            </a:pPr>
            <a:r>
              <a:rPr lang="en-US" altLang="en-US" dirty="0"/>
              <a:t>	facility: </a:t>
            </a:r>
          </a:p>
          <a:p>
            <a:pPr marL="0" indent="0" eaLnBrk="1" hangingPunct="1">
              <a:spcBef>
                <a:spcPts val="0"/>
              </a:spcBef>
              <a:buNone/>
              <a:tabLst>
                <a:tab pos="509588" algn="l"/>
              </a:tabLst>
              <a:defRPr/>
            </a:pPr>
            <a:endParaRPr lang="en-US" altLang="en-US" sz="1200" dirty="0"/>
          </a:p>
          <a:p>
            <a:pPr marL="977900" lvl="1" defTabSz="4114800" eaLnBrk="1" hangingPunct="1">
              <a:defRPr/>
            </a:pPr>
            <a:r>
              <a:rPr lang="en-US" altLang="en-US" sz="2600" dirty="0"/>
              <a:t>Program of All-Inclusive Care for the Elderly (PACE)</a:t>
            </a:r>
          </a:p>
          <a:p>
            <a:pPr marL="977900" lvl="1" eaLnBrk="1" hangingPunct="1">
              <a:defRPr/>
            </a:pPr>
            <a:r>
              <a:rPr lang="en-US" altLang="en-US" sz="2600" dirty="0"/>
              <a:t>Home and Community Based Services Waivers (HCBS)</a:t>
            </a:r>
          </a:p>
          <a:p>
            <a:pPr marL="977900" lvl="1" eaLnBrk="1" hangingPunct="1">
              <a:defRPr/>
            </a:pPr>
            <a:r>
              <a:rPr lang="en-US" altLang="en-US" sz="2600" dirty="0"/>
              <a:t>Higher income limits; asset limit of $2000 and application of spousal impoverishment rules</a:t>
            </a:r>
          </a:p>
          <a:p>
            <a:pPr lvl="1" eaLnBrk="1" hangingPunct="1">
              <a:defRPr/>
            </a:pPr>
            <a:endParaRPr lang="en-US" altLang="en-US" sz="26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altLang="en-US" dirty="0"/>
          </a:p>
          <a:p>
            <a:pPr eaLnBrk="1" hangingPunct="1">
              <a:defRPr/>
            </a:pPr>
            <a:endParaRPr lang="en-US" altLang="en-US" dirty="0"/>
          </a:p>
        </p:txBody>
      </p:sp>
      <p:sp>
        <p:nvSpPr>
          <p:cNvPr id="91140" name="Slide Number Placeholder 5">
            <a:extLst>
              <a:ext uri="{FF2B5EF4-FFF2-40B4-BE49-F238E27FC236}">
                <a16:creationId xmlns:a16="http://schemas.microsoft.com/office/drawing/2014/main" id="{6D042577-AB5C-075E-84D9-E49B2DC1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5F6BCE4-508C-4E54-8934-F2BB390BA38B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en-US" sz="1000">
              <a:latin typeface="Arial" panose="020B0604020202020204" pitchFamily="34" charset="0"/>
            </a:endParaRPr>
          </a:p>
        </p:txBody>
      </p:sp>
      <p:pic>
        <p:nvPicPr>
          <p:cNvPr id="3" name="Picture 2" descr="A person in a wheelchair talking to a person&#10;&#10;AI-generated content may be incorrect.">
            <a:extLst>
              <a:ext uri="{FF2B5EF4-FFF2-40B4-BE49-F238E27FC236}">
                <a16:creationId xmlns:a16="http://schemas.microsoft.com/office/drawing/2014/main" id="{F83489A7-608E-91D5-CB11-846DE27FD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r="3334" b="4996"/>
          <a:stretch/>
        </p:blipFill>
        <p:spPr>
          <a:xfrm>
            <a:off x="6208361" y="1981200"/>
            <a:ext cx="2707039" cy="190486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3ED6F319-E52E-4AA1-8F31-95B4FF5003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400" b="1"/>
              <a:t>Program of All-Inclusive Care for the Elderly (PACE)</a:t>
            </a:r>
            <a:r>
              <a:rPr lang="en-US" altLang="en-US" sz="3400"/>
              <a:t>  </a:t>
            </a:r>
            <a:r>
              <a:rPr lang="en-US" altLang="en-US" sz="2400" i="1"/>
              <a:t>(130 C.M.R. 519.007)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91AB2F8F-2CF7-30B2-334B-BECE4C19B0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382000" cy="4724400"/>
          </a:xfrm>
        </p:spPr>
        <p:txBody>
          <a:bodyPr/>
          <a:lstStyle/>
          <a:p>
            <a:pPr eaLnBrk="1" hangingPunct="1"/>
            <a:r>
              <a:rPr lang="en-US" altLang="en-US" sz="3000" dirty="0"/>
              <a:t>Type of managed care program with access to all services covered by Medicare and MassHealth </a:t>
            </a:r>
            <a:r>
              <a:rPr lang="en-US" altLang="en-US" sz="3000" i="1" dirty="0"/>
              <a:t>plus</a:t>
            </a:r>
            <a:r>
              <a:rPr lang="en-US" altLang="en-US" sz="3000" dirty="0"/>
              <a:t> services to help member live in community </a:t>
            </a:r>
          </a:p>
          <a:p>
            <a:pPr lvl="1" eaLnBrk="1" hangingPunct="1"/>
            <a:r>
              <a:rPr lang="en-US" altLang="en-US" sz="2600" dirty="0"/>
              <a:t>Additional services may include: meal delivery, social services, in-home services, etc.  </a:t>
            </a:r>
          </a:p>
          <a:p>
            <a:pPr eaLnBrk="1" hangingPunct="1"/>
            <a:r>
              <a:rPr lang="en-US" altLang="en-US" sz="3000" dirty="0"/>
              <a:t>Center-based services provided at a PACE Center </a:t>
            </a:r>
          </a:p>
          <a:p>
            <a:pPr lvl="1" eaLnBrk="1" hangingPunct="1"/>
            <a:r>
              <a:rPr lang="en-US" altLang="en-US" sz="2600" dirty="0"/>
              <a:t>Must live in service area</a:t>
            </a:r>
          </a:p>
          <a:p>
            <a:pPr lvl="1" eaLnBrk="1" hangingPunct="1"/>
            <a:r>
              <a:rPr lang="en-US" altLang="en-US" sz="2600" dirty="0"/>
              <a:t>Services provided at PACE Center include doctor’s offices, rehabilitation gym, social work officers, activities center, etc. </a:t>
            </a:r>
          </a:p>
        </p:txBody>
      </p:sp>
      <p:sp>
        <p:nvSpPr>
          <p:cNvPr id="93188" name="Slide Number Placeholder 5">
            <a:extLst>
              <a:ext uri="{FF2B5EF4-FFF2-40B4-BE49-F238E27FC236}">
                <a16:creationId xmlns:a16="http://schemas.microsoft.com/office/drawing/2014/main" id="{E99E7F99-5E23-E3D3-5CFD-EB0C81983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69DFC7A-D462-4D95-A72B-D094CC139ADC}" type="slidenum"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en-US" altLang="en-US" sz="1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4A5B07E5-385A-1687-03E2-E4778D0301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400" b="1"/>
              <a:t>Program of All-Inclusive Care for the Elderly (PACE)</a:t>
            </a:r>
            <a:r>
              <a:rPr lang="en-US" altLang="en-US" sz="3400"/>
              <a:t>  </a:t>
            </a:r>
            <a:r>
              <a:rPr lang="en-US" altLang="en-US" sz="2400" i="1"/>
              <a:t>(130 C.M.R. 519.007)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D12F40DB-C117-94E8-223B-CFEEF9FA75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000" dirty="0"/>
              <a:t>Eligibility: </a:t>
            </a:r>
          </a:p>
          <a:p>
            <a:pPr lvl="1" eaLnBrk="1" hangingPunct="1">
              <a:defRPr/>
            </a:pPr>
            <a:r>
              <a:rPr lang="en-US" altLang="en-US" sz="2600" dirty="0"/>
              <a:t>Must be eligible for nursing home level of care</a:t>
            </a:r>
          </a:p>
          <a:p>
            <a:pPr lvl="1" eaLnBrk="1" hangingPunct="1">
              <a:defRPr/>
            </a:pPr>
            <a:r>
              <a:rPr lang="en-US" altLang="en-US" sz="2600" dirty="0"/>
              <a:t>Must be able to safely live in community </a:t>
            </a:r>
          </a:p>
          <a:p>
            <a:pPr lvl="1" eaLnBrk="1" hangingPunct="1">
              <a:defRPr/>
            </a:pPr>
            <a:r>
              <a:rPr lang="en-US" altLang="en-US" sz="2600" dirty="0"/>
              <a:t>Age 55 or older (must be disabled if 55-64)</a:t>
            </a:r>
          </a:p>
          <a:p>
            <a:pPr lvl="1" eaLnBrk="1" hangingPunct="1">
              <a:defRPr/>
            </a:pPr>
            <a:r>
              <a:rPr lang="en-US" altLang="en-US" sz="2600" dirty="0"/>
              <a:t>Income  ≤ $2,901/month (2025); ≤ assets $2000; spousal finances not counted </a:t>
            </a:r>
          </a:p>
          <a:p>
            <a:pPr lvl="2" eaLnBrk="1" hangingPunct="1">
              <a:defRPr/>
            </a:pPr>
            <a:r>
              <a:rPr lang="en-US" altLang="en-US" dirty="0"/>
              <a:t>* </a:t>
            </a:r>
            <a:r>
              <a:rPr lang="en-US" altLang="en-US" sz="2200" dirty="0"/>
              <a:t>5 year lookback- expected Fall 2025; spousal assets counted- expected Spring 2026</a:t>
            </a:r>
          </a:p>
          <a:p>
            <a:pPr eaLnBrk="1" hangingPunct="1">
              <a:defRPr/>
            </a:pPr>
            <a:r>
              <a:rPr lang="en-US" altLang="en-US" sz="3000" dirty="0"/>
              <a:t>How to apply: </a:t>
            </a:r>
          </a:p>
          <a:p>
            <a:pPr lvl="1" eaLnBrk="1" hangingPunct="1">
              <a:defRPr/>
            </a:pPr>
            <a:r>
              <a:rPr lang="en-US" altLang="en-US" sz="2600" dirty="0"/>
              <a:t>Contact </a:t>
            </a:r>
            <a:r>
              <a:rPr lang="en-US" altLang="en-US" sz="2600" dirty="0">
                <a:hlinkClick r:id="rId3"/>
              </a:rPr>
              <a:t>PACE organization </a:t>
            </a:r>
            <a:r>
              <a:rPr lang="en-US" altLang="en-US" sz="2600" dirty="0"/>
              <a:t>for your service area</a:t>
            </a:r>
          </a:p>
          <a:p>
            <a:pPr marL="471487" lvl="1" indent="0" eaLnBrk="1" hangingPunct="1">
              <a:buFont typeface="Wingdings" panose="05000000000000000000" pitchFamily="2" charset="2"/>
              <a:buNone/>
              <a:defRPr/>
            </a:pPr>
            <a:endParaRPr lang="en-US" altLang="en-US" dirty="0"/>
          </a:p>
          <a:p>
            <a:pPr lvl="1" eaLnBrk="1" hangingPunct="1">
              <a:defRPr/>
            </a:pPr>
            <a:endParaRPr lang="en-US" altLang="en-US" dirty="0"/>
          </a:p>
          <a:p>
            <a:pPr marL="471487" lvl="1" indent="0" eaLnBrk="1" hangingPunct="1">
              <a:buFont typeface="Wingdings" panose="05000000000000000000" pitchFamily="2" charset="2"/>
              <a:buNone/>
              <a:defRPr/>
            </a:pPr>
            <a:endParaRPr lang="en-US" altLang="en-US" dirty="0"/>
          </a:p>
        </p:txBody>
      </p:sp>
      <p:sp>
        <p:nvSpPr>
          <p:cNvPr id="95236" name="Slide Number Placeholder 5">
            <a:extLst>
              <a:ext uri="{FF2B5EF4-FFF2-40B4-BE49-F238E27FC236}">
                <a16:creationId xmlns:a16="http://schemas.microsoft.com/office/drawing/2014/main" id="{CB6A52EB-3D65-178A-35D3-92FEEF14A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39A51CE-99B2-4880-92D6-3DC40A26DE23}" type="slidenum"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en-US" altLang="en-US" sz="1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E75A8FCE-C537-501E-4FE6-80CEC551E4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400" b="1"/>
              <a:t>Home and Community Based Services Waivers (HCBS) </a:t>
            </a:r>
            <a:r>
              <a:rPr lang="en-US" altLang="en-US" sz="2400" i="1"/>
              <a:t>(130 C.M.R. 519.007)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D00C860F-E4F9-C91C-AF6D-5240271D3F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300" dirty="0"/>
              <a:t>Provides MassHealth Standard services </a:t>
            </a:r>
            <a:r>
              <a:rPr lang="en-US" altLang="en-US" sz="2300" i="1" dirty="0"/>
              <a:t>plus </a:t>
            </a:r>
            <a:r>
              <a:rPr lang="en-US" altLang="en-US" sz="2300" dirty="0"/>
              <a:t>expanded range of community-based services </a:t>
            </a:r>
          </a:p>
          <a:p>
            <a:pPr eaLnBrk="1" hangingPunct="1"/>
            <a:r>
              <a:rPr lang="en-US" altLang="en-US" sz="2300" dirty="0"/>
              <a:t>Different eligibility criteria:</a:t>
            </a:r>
          </a:p>
          <a:p>
            <a:pPr marL="685800" lvl="1" indent="-342900" eaLnBrk="1" hangingPunct="1"/>
            <a:r>
              <a:rPr lang="en-US" altLang="en-US" sz="2100" dirty="0"/>
              <a:t>Must be clinically eligible (ASAP will do clinical assessment)</a:t>
            </a:r>
          </a:p>
          <a:p>
            <a:pPr marL="1028700" lvl="2" indent="-342900" eaLnBrk="1" hangingPunct="1"/>
            <a:r>
              <a:rPr lang="en-US" altLang="en-US" sz="1900" dirty="0"/>
              <a:t>Some waivers require specific diagnosis, or 90-day nursing facility stay </a:t>
            </a:r>
          </a:p>
          <a:p>
            <a:pPr marL="685800" lvl="1" indent="-342900" eaLnBrk="1" hangingPunct="1"/>
            <a:r>
              <a:rPr lang="en-US" altLang="en-US" sz="2100" dirty="0"/>
              <a:t>Lower age limits for some HCBS waivers</a:t>
            </a:r>
          </a:p>
          <a:p>
            <a:pPr marL="1028700" lvl="2" indent="-342900" eaLnBrk="1" hangingPunct="1"/>
            <a:r>
              <a:rPr lang="en-US" altLang="en-US" sz="1900" dirty="0"/>
              <a:t>Frail Elder Waiver age limit is 65+</a:t>
            </a:r>
          </a:p>
          <a:p>
            <a:pPr marL="685800" lvl="1" indent="-342900" eaLnBrk="1" hangingPunct="1"/>
            <a:r>
              <a:rPr lang="en-US" altLang="en-US" sz="2100" dirty="0"/>
              <a:t>Expanded financial eligibility: $2901 in 2025 </a:t>
            </a:r>
          </a:p>
          <a:p>
            <a:pPr marL="685800" lvl="1" indent="-342900" eaLnBrk="1" hangingPunct="1"/>
            <a:r>
              <a:rPr lang="en-US" altLang="en-US" sz="2100" dirty="0"/>
              <a:t>Asset limit: $2000 - application of spousal impoverishment rules</a:t>
            </a:r>
          </a:p>
          <a:p>
            <a:pPr marL="1155700" lvl="2" indent="-342900" eaLnBrk="1" hangingPunct="1"/>
            <a:r>
              <a:rPr lang="en-US" altLang="en-US" sz="1800" dirty="0"/>
              <a:t>* But 5 year look-back expected Fall 2025</a:t>
            </a:r>
            <a:endParaRPr lang="en-US" altLang="en-US" sz="1700" dirty="0"/>
          </a:p>
          <a:p>
            <a:pPr marL="247650" indent="-342900" eaLnBrk="1" hangingPunct="1">
              <a:tabLst>
                <a:tab pos="339725" algn="l"/>
              </a:tabLst>
            </a:pPr>
            <a:r>
              <a:rPr lang="en-US" altLang="en-US" sz="2300" dirty="0"/>
              <a:t>To apply: check HCBS box on SACA-2 and complete long term 	care supplement </a:t>
            </a:r>
          </a:p>
        </p:txBody>
      </p:sp>
      <p:sp>
        <p:nvSpPr>
          <p:cNvPr id="97284" name="Slide Number Placeholder 5">
            <a:extLst>
              <a:ext uri="{FF2B5EF4-FFF2-40B4-BE49-F238E27FC236}">
                <a16:creationId xmlns:a16="http://schemas.microsoft.com/office/drawing/2014/main" id="{1E064B83-E827-E291-B877-F289D3D0A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6FD9901-3FC5-41EB-9F17-5A6F732C28CF}" type="slidenum"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en-US" altLang="en-US" sz="1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587AA965-D257-3D96-9B98-4115219B84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pPr eaLnBrk="1" hangingPunct="1"/>
            <a:r>
              <a:rPr lang="en-US" altLang="en-US" sz="3600" b="1"/>
              <a:t>Senior Care Options (SCO)</a:t>
            </a:r>
            <a:br>
              <a:rPr lang="en-US" altLang="en-US" b="1"/>
            </a:br>
            <a:r>
              <a:rPr lang="en-US" altLang="en-US" sz="2400" i="1"/>
              <a:t>(130 CMR 508.008)</a:t>
            </a:r>
            <a:endParaRPr lang="en-US" altLang="en-US" sz="2800" i="1"/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0F47F1AE-78CA-16F4-851B-34B8D0E6DCA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828800"/>
            <a:ext cx="8382000" cy="4648200"/>
          </a:xfrm>
        </p:spPr>
        <p:txBody>
          <a:bodyPr/>
          <a:lstStyle/>
          <a:p>
            <a:pPr eaLnBrk="1" hangingPunct="1"/>
            <a:r>
              <a:rPr lang="en-US" altLang="en-US" sz="2600" dirty="0"/>
              <a:t>Voluntary managed care plan for seniors</a:t>
            </a:r>
          </a:p>
          <a:p>
            <a:pPr eaLnBrk="1" hangingPunct="1"/>
            <a:r>
              <a:rPr lang="en-US" altLang="en-US" sz="2600" dirty="0"/>
              <a:t>Combines health services with social support services</a:t>
            </a:r>
          </a:p>
          <a:p>
            <a:pPr eaLnBrk="1" hangingPunct="1"/>
            <a:r>
              <a:rPr lang="en-US" altLang="en-US" sz="2600" dirty="0"/>
              <a:t>For duals, integrates Medicare/Medicaid </a:t>
            </a:r>
          </a:p>
          <a:p>
            <a:pPr eaLnBrk="1" hangingPunct="1"/>
            <a:r>
              <a:rPr lang="en-US" altLang="en-US" sz="2600" dirty="0"/>
              <a:t>No copays</a:t>
            </a:r>
          </a:p>
          <a:p>
            <a:pPr eaLnBrk="1" hangingPunct="1"/>
            <a:r>
              <a:rPr lang="en-US" altLang="en-US" sz="2600" dirty="0"/>
              <a:t>Eligibility: </a:t>
            </a:r>
          </a:p>
          <a:p>
            <a:pPr lvl="1" eaLnBrk="1" hangingPunct="1"/>
            <a:r>
              <a:rPr lang="en-US" altLang="en-US" sz="2600" dirty="0"/>
              <a:t>Age 65 or older </a:t>
            </a:r>
          </a:p>
          <a:p>
            <a:pPr lvl="1" eaLnBrk="1" hangingPunct="1"/>
            <a:r>
              <a:rPr lang="en-US" altLang="en-US" sz="2600" dirty="0"/>
              <a:t>MassHealth Standard member </a:t>
            </a:r>
          </a:p>
          <a:p>
            <a:pPr lvl="2" eaLnBrk="1" hangingPunct="1"/>
            <a:r>
              <a:rPr lang="en-US" altLang="en-US" sz="2200" dirty="0"/>
              <a:t>* Starting Winter 2026: must </a:t>
            </a:r>
            <a:r>
              <a:rPr lang="en-US" altLang="en-US" sz="2200" i="1" dirty="0"/>
              <a:t>also </a:t>
            </a:r>
            <a:r>
              <a:rPr lang="en-US" altLang="en-US" sz="2200" dirty="0"/>
              <a:t>be enrolled in Medicare</a:t>
            </a:r>
          </a:p>
          <a:p>
            <a:pPr lvl="1" eaLnBrk="1" hangingPunct="1"/>
            <a:r>
              <a:rPr lang="en-US" altLang="en-US" sz="2600" dirty="0"/>
              <a:t>Not diagnosed with end-stage renal disease</a:t>
            </a:r>
          </a:p>
          <a:p>
            <a:pPr lvl="1" eaLnBrk="1" hangingPunct="1"/>
            <a:r>
              <a:rPr lang="en-US" altLang="en-US" sz="2600" dirty="0"/>
              <a:t>Live in an area serviced by a </a:t>
            </a:r>
            <a:r>
              <a:rPr lang="en-US" altLang="en-US" sz="2600" dirty="0">
                <a:hlinkClick r:id="rId3"/>
              </a:rPr>
              <a:t>SCO plan</a:t>
            </a:r>
            <a:endParaRPr lang="en-US" altLang="en-US" sz="2600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sp>
        <p:nvSpPr>
          <p:cNvPr id="101380" name="Slide Number Placeholder 5">
            <a:extLst>
              <a:ext uri="{FF2B5EF4-FFF2-40B4-BE49-F238E27FC236}">
                <a16:creationId xmlns:a16="http://schemas.microsoft.com/office/drawing/2014/main" id="{7CE19C59-A53B-E69B-3D8D-54B5F8829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9BE1270-1966-4AE0-BA8D-A59A8B83488B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4">
            <a:extLst>
              <a:ext uri="{FF2B5EF4-FFF2-40B4-BE49-F238E27FC236}">
                <a16:creationId xmlns:a16="http://schemas.microsoft.com/office/drawing/2014/main" id="{46A272ED-ADFE-72C3-ABCC-C57F988820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Medicaid/MassHealth- Federal Law</a:t>
            </a:r>
          </a:p>
        </p:txBody>
      </p:sp>
      <p:sp>
        <p:nvSpPr>
          <p:cNvPr id="103427" name="Content Placeholder 5">
            <a:extLst>
              <a:ext uri="{FF2B5EF4-FFF2-40B4-BE49-F238E27FC236}">
                <a16:creationId xmlns:a16="http://schemas.microsoft.com/office/drawing/2014/main" id="{3122E7FF-9EE3-1F85-928C-75A0CB64B48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42 USC §1396 et seq.</a:t>
            </a:r>
          </a:p>
          <a:p>
            <a:r>
              <a:rPr lang="en-US" altLang="en-US"/>
              <a:t>42 CFR Part 430 et seq.</a:t>
            </a:r>
          </a:p>
          <a:p>
            <a:r>
              <a:rPr lang="en-US" altLang="en-US"/>
              <a:t>Federal agency: Centers for Medicare and Medicaid Services (CMS)</a:t>
            </a:r>
          </a:p>
          <a:p>
            <a:r>
              <a:rPr lang="en-US" altLang="en-US"/>
              <a:t>Federal website: Medicaid.gov</a:t>
            </a:r>
          </a:p>
          <a:p>
            <a:r>
              <a:rPr lang="en-US" altLang="en-US"/>
              <a:t>Secondary sources: National Health Law Program, healthlaw.org</a:t>
            </a:r>
          </a:p>
          <a:p>
            <a:pPr lvl="1"/>
            <a:endParaRPr lang="en-US" alt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>
            <a:extLst>
              <a:ext uri="{FF2B5EF4-FFF2-40B4-BE49-F238E27FC236}">
                <a16:creationId xmlns:a16="http://schemas.microsoft.com/office/drawing/2014/main" id="{CE84D714-FC62-C2FD-9051-AF00CD8121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MassHealth – State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4D8E9-C652-E7DB-2018-0E63F0D7F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MGL c. 118E</a:t>
            </a:r>
          </a:p>
          <a:p>
            <a:pPr>
              <a:defRPr/>
            </a:pPr>
            <a:r>
              <a:rPr lang="en-US" dirty="0"/>
              <a:t>130 Code of Mass. </a:t>
            </a:r>
            <a:r>
              <a:rPr lang="en-US" dirty="0" err="1"/>
              <a:t>Regs</a:t>
            </a:r>
            <a:r>
              <a:rPr lang="en-US" dirty="0"/>
              <a:t>. 515-522 and 610</a:t>
            </a:r>
          </a:p>
          <a:p>
            <a:pPr>
              <a:defRPr/>
            </a:pPr>
            <a:r>
              <a:rPr lang="en-US" dirty="0"/>
              <a:t>State agency: Executive Office of Health and Human Services</a:t>
            </a:r>
          </a:p>
          <a:p>
            <a:pPr lvl="1">
              <a:defRPr/>
            </a:pPr>
            <a:r>
              <a:rPr lang="en-US" dirty="0"/>
              <a:t>Office of Medicaid </a:t>
            </a:r>
          </a:p>
          <a:p>
            <a:pPr lvl="1">
              <a:defRPr/>
            </a:pPr>
            <a:r>
              <a:rPr lang="en-US" dirty="0"/>
              <a:t>Executive Office of Aging </a:t>
            </a:r>
            <a:r>
              <a:rPr lang="en-US"/>
              <a:t>and Independence, </a:t>
            </a:r>
            <a:r>
              <a:rPr lang="en-US" dirty="0"/>
              <a:t>Office of Long Term Services &amp; Supports (OLTSS) </a:t>
            </a:r>
          </a:p>
          <a:p>
            <a:pPr>
              <a:defRPr/>
            </a:pPr>
            <a:r>
              <a:rPr lang="en-US" dirty="0"/>
              <a:t>State website: Mass.gov/</a:t>
            </a:r>
            <a:r>
              <a:rPr lang="en-US" dirty="0" err="1"/>
              <a:t>masshealth</a:t>
            </a:r>
            <a:endParaRPr lang="en-US" dirty="0"/>
          </a:p>
          <a:p>
            <a:pPr marL="471487" lvl="1" indent="0"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sp>
        <p:nvSpPr>
          <p:cNvPr id="105476" name="Slide Number Placeholder 3">
            <a:extLst>
              <a:ext uri="{FF2B5EF4-FFF2-40B4-BE49-F238E27FC236}">
                <a16:creationId xmlns:a16="http://schemas.microsoft.com/office/drawing/2014/main" id="{A0C94F19-EEF3-3276-7401-5DD8D50C8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10AE21-40C7-4828-A310-7638E151FA73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49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97B36EA2-B12C-EF58-60C4-AB4615EF10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20675"/>
            <a:ext cx="8229600" cy="1397000"/>
          </a:xfrm>
        </p:spPr>
        <p:txBody>
          <a:bodyPr/>
          <a:lstStyle/>
          <a:p>
            <a:r>
              <a:rPr lang="en-US" altLang="en-US" sz="4800" b="1" dirty="0"/>
              <a:t>Agenda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2E50221F-014B-A716-71F0-A790189B1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31975"/>
            <a:ext cx="8458200" cy="4302125"/>
          </a:xfrm>
        </p:spPr>
        <p:txBody>
          <a:bodyPr/>
          <a:lstStyle/>
          <a:p>
            <a:pPr>
              <a:defRPr/>
            </a:pPr>
            <a:r>
              <a:rPr lang="en-US" altLang="en-US" sz="3600" dirty="0"/>
              <a:t>What is MassHealth?</a:t>
            </a:r>
          </a:p>
          <a:p>
            <a:pPr>
              <a:defRPr/>
            </a:pPr>
            <a:r>
              <a:rPr lang="en-US" altLang="en-US" sz="3600" dirty="0">
                <a:solidFill>
                  <a:schemeClr val="bg2">
                    <a:lumMod val="75000"/>
                  </a:schemeClr>
                </a:solidFill>
              </a:rPr>
              <a:t>Updates</a:t>
            </a:r>
          </a:p>
          <a:p>
            <a:pPr>
              <a:defRPr/>
            </a:pPr>
            <a:r>
              <a:rPr lang="en-US" altLang="en-US" sz="3600" dirty="0"/>
              <a:t>MassHealth eligibility pathways </a:t>
            </a:r>
          </a:p>
          <a:p>
            <a:pPr>
              <a:defRPr/>
            </a:pPr>
            <a:r>
              <a:rPr lang="en-US" altLang="en-US" sz="3600" dirty="0"/>
              <a:t>Age-based eligibility (65+)</a:t>
            </a:r>
          </a:p>
          <a:p>
            <a:pPr>
              <a:defRPr/>
            </a:pPr>
            <a:r>
              <a:rPr lang="en-US" altLang="en-US" sz="3600" dirty="0"/>
              <a:t>Eligibility based on other factors</a:t>
            </a:r>
          </a:p>
          <a:p>
            <a:pPr>
              <a:defRPr/>
            </a:pPr>
            <a:r>
              <a:rPr lang="en-US" altLang="en-US" sz="3600" dirty="0"/>
              <a:t>How to renew and apply </a:t>
            </a:r>
          </a:p>
          <a:p>
            <a:pPr>
              <a:defRPr/>
            </a:pPr>
            <a:r>
              <a:rPr lang="en-US" altLang="en-US" sz="3600" dirty="0"/>
              <a:t>Other MassHealth programs </a:t>
            </a: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C4525A36-B391-CFA3-C7A8-79529C0DF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A005D66-E09E-4A41-AB78-682F783A90F7}" type="slidenum">
              <a:rPr lang="en-US" altLang="en-US" sz="1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2F1A3AF-1C55-4236-73EC-4CD783D9B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 wrap="square" anchor="b">
            <a:normAutofit/>
          </a:bodyPr>
          <a:lstStyle/>
          <a:p>
            <a:r>
              <a:rPr lang="en-US" b="1" dirty="0"/>
              <a:t>MassHealth Updates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10C466A-1D7E-5125-0AFD-C308CE7FF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 wrap="square" anchor="t">
            <a:normAutofit/>
          </a:bodyPr>
          <a:lstStyle/>
          <a:p>
            <a:r>
              <a:rPr lang="en-US" sz="3000" dirty="0"/>
              <a:t>Some MassHealth changes planned... but subject to change</a:t>
            </a:r>
            <a:r>
              <a:rPr lang="en-US" sz="3000" i="1" dirty="0"/>
              <a:t> </a:t>
            </a:r>
            <a:endParaRPr lang="en-US" sz="3000" dirty="0"/>
          </a:p>
          <a:p>
            <a:r>
              <a:rPr lang="en-US" sz="3000" dirty="0"/>
              <a:t>Federal Medicaid cuts almost certain to cause significant disruption </a:t>
            </a:r>
          </a:p>
          <a:p>
            <a:r>
              <a:rPr lang="en-US" sz="3000" dirty="0"/>
              <a:t>Don’t panic </a:t>
            </a:r>
          </a:p>
          <a:p>
            <a:endParaRPr lang="en-US" dirty="0"/>
          </a:p>
        </p:txBody>
      </p:sp>
      <p:pic>
        <p:nvPicPr>
          <p:cNvPr id="6" name="Content Placeholder 5" descr="Thought squiggles of little boy">
            <a:extLst>
              <a:ext uri="{FF2B5EF4-FFF2-40B4-BE49-F238E27FC236}">
                <a16:creationId xmlns:a16="http://schemas.microsoft.com/office/drawing/2014/main" id="{36443CDB-1461-F768-2048-DFB29F6781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6" r="12770" b="2"/>
          <a:stretch/>
        </p:blipFill>
        <p:spPr>
          <a:xfrm>
            <a:off x="4648200" y="1828800"/>
            <a:ext cx="4038600" cy="4302125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C7898-6A65-27D3-31CA-FED74888E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D9394BAA-B282-4BE4-8AB5-367BCC234CB0}" type="slidenum">
              <a:rPr lang="en-US" altLang="en-US" smtClean="0"/>
              <a:pPr>
                <a:spcAft>
                  <a:spcPts val="600"/>
                </a:spcAft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6511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9"/>
          <p:cNvSpPr txBox="1">
            <a:spLocks noGrp="1"/>
          </p:cNvSpPr>
          <p:nvPr>
            <p:ph idx="1"/>
          </p:nvPr>
        </p:nvSpPr>
        <p:spPr>
          <a:xfrm>
            <a:off x="457200" y="1857374"/>
            <a:ext cx="8229600" cy="430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" marR="0" lvl="0" indent="-12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240"/>
              <a:buFont typeface="Noto Sans Symbols"/>
              <a:buNone/>
            </a:pPr>
            <a:r>
              <a:rPr lang="en-US" sz="30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MassHealth members who are eligible for Medicare must enroll </a:t>
            </a:r>
            <a:r>
              <a:rPr lang="en-US" sz="3000" b="0" i="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there is no additional cost to them</a:t>
            </a:r>
            <a:r>
              <a:rPr lang="en-US" sz="30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3000" dirty="0"/>
          </a:p>
          <a:p>
            <a:pPr marL="958850" lvl="1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40"/>
              <a:buFont typeface="Wingdings" panose="05000000000000000000" pitchFamily="2" charset="2"/>
              <a:buChar char="q"/>
            </a:pP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April 2025: Members may receive letters about this initiative and how to sign up for Medicare </a:t>
            </a:r>
          </a:p>
          <a:p>
            <a:pPr marL="958850" lvl="1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40"/>
              <a:buFont typeface="Wingdings" panose="05000000000000000000" pitchFamily="2" charset="2"/>
              <a:buChar char="q"/>
            </a:pP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SFY 2026: MassHealth plans to start sending notices to Medicare-eligible members requiring them to </a:t>
            </a: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5"/>
                  </a:ext>
                </a:extLst>
              </a:rPr>
              <a:t>enroll</a:t>
            </a: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1428750" lvl="2" indent="-457200">
              <a:spcBef>
                <a:spcPts val="640"/>
              </a:spcBef>
              <a:spcAft>
                <a:spcPts val="0"/>
              </a:spcAft>
              <a:buSzPts val="2240"/>
              <a:buFont typeface="Wingdings" panose="05000000000000000000" pitchFamily="2" charset="2"/>
              <a:buChar char="§"/>
            </a:pPr>
            <a:r>
              <a:rPr lang="en-US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member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does not comply with this notice,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they will be disenrolled from MassHealth</a:t>
            </a:r>
            <a:endParaRPr lang="en-US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6" name="Google Shape;296;p29"/>
          <p:cNvSpPr txBox="1">
            <a:spLocks noGrp="1"/>
          </p:cNvSpPr>
          <p:nvPr>
            <p:ph type="title"/>
          </p:nvPr>
        </p:nvSpPr>
        <p:spPr>
          <a:xfrm>
            <a:off x="457200" y="6270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sz="4000" b="1" dirty="0"/>
              <a:t>MassHealth Updates: Medicare Enrollment Required</a:t>
            </a:r>
            <a:endParaRPr sz="4000" b="1" dirty="0"/>
          </a:p>
        </p:txBody>
      </p:sp>
      <p:sp>
        <p:nvSpPr>
          <p:cNvPr id="298" name="Google Shape;298;p29"/>
          <p:cNvSpPr txBox="1"/>
          <p:nvPr/>
        </p:nvSpPr>
        <p:spPr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raphic 2" descr="Warning outline">
            <a:extLst>
              <a:ext uri="{FF2B5EF4-FFF2-40B4-BE49-F238E27FC236}">
                <a16:creationId xmlns:a16="http://schemas.microsoft.com/office/drawing/2014/main" id="{2EA645C1-FF5A-52D5-14A6-0E4D3A094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21600" y="698501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FB6A04CA-BD89-95ED-ECB3-22E74676C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9">
            <a:extLst>
              <a:ext uri="{FF2B5EF4-FFF2-40B4-BE49-F238E27FC236}">
                <a16:creationId xmlns:a16="http://schemas.microsoft.com/office/drawing/2014/main" id="{96DAFF24-2181-DFA7-6519-0C71A51E16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6270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sz="4000" b="1" dirty="0"/>
              <a:t>MassHealth Updates: Restricting Access</a:t>
            </a:r>
            <a:endParaRPr sz="4000" b="1" dirty="0"/>
          </a:p>
        </p:txBody>
      </p:sp>
      <p:sp>
        <p:nvSpPr>
          <p:cNvPr id="297" name="Google Shape;297;p29">
            <a:extLst>
              <a:ext uri="{FF2B5EF4-FFF2-40B4-BE49-F238E27FC236}">
                <a16:creationId xmlns:a16="http://schemas.microsoft.com/office/drawing/2014/main" id="{ED12028E-FA35-3F72-55D0-88F3817FF85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" marR="0" lvl="0" indent="-12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240"/>
              <a:buFont typeface="Noto Sans Symbols"/>
              <a:buNone/>
            </a:pPr>
            <a:r>
              <a:rPr lang="en-US" sz="30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Some MassHealth updates would make it harder to become eligible for some programs: </a:t>
            </a:r>
            <a:endParaRPr lang="en-US" sz="1200" dirty="0">
              <a:solidFill>
                <a:schemeClr val="dk1"/>
              </a:solidFill>
              <a:latin typeface="Times New Roman"/>
              <a:cs typeface="Times New Roman"/>
              <a:sym typeface="Times New Roman"/>
            </a:endParaRPr>
          </a:p>
          <a:p>
            <a:pPr marL="730250" lvl="1" indent="-501650">
              <a:spcBef>
                <a:spcPts val="640"/>
              </a:spcBef>
              <a:spcAft>
                <a:spcPts val="0"/>
              </a:spcAft>
              <a:buSzPts val="2240"/>
              <a:buFont typeface="Wingdings" panose="05000000000000000000" pitchFamily="2" charset="2"/>
              <a:buChar char="q"/>
            </a:pPr>
            <a:r>
              <a:rPr lang="en-US" sz="2600" dirty="0">
                <a:ea typeface="Times New Roman"/>
                <a:cs typeface="Times New Roman"/>
                <a:sym typeface="Times New Roman"/>
              </a:rPr>
              <a:t>Fall 2025: Implement 5 year look-back for applicants of Home and Community Based Services (HCBS) and Program of All Inclusive Care for the Elderly (PACE)</a:t>
            </a:r>
            <a:endParaRPr lang="en-US" sz="1200" dirty="0">
              <a:ea typeface="Times New Roman"/>
              <a:cs typeface="Times New Roman"/>
              <a:sym typeface="Times New Roman"/>
            </a:endParaRPr>
          </a:p>
          <a:p>
            <a:pPr marL="730250" lvl="1" indent="-501650">
              <a:spcBef>
                <a:spcPts val="640"/>
              </a:spcBef>
              <a:spcAft>
                <a:spcPts val="0"/>
              </a:spcAft>
              <a:buSzPts val="2240"/>
              <a:buFont typeface="Wingdings" panose="05000000000000000000" pitchFamily="2" charset="2"/>
              <a:buChar char="q"/>
            </a:pP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Spring 2026: Begin counting spousal assets in </a:t>
            </a:r>
            <a:r>
              <a:rPr lang="en-US" sz="2600" dirty="0">
                <a:ea typeface="Times New Roman"/>
                <a:cs typeface="Times New Roman"/>
                <a:sym typeface="Times New Roman"/>
              </a:rPr>
              <a:t>PACE</a:t>
            </a:r>
            <a:endParaRPr lang="en-US"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30250" lvl="1" indent="-5016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40"/>
              <a:buFont typeface="Wingdings" panose="05000000000000000000" pitchFamily="2" charset="2"/>
              <a:buChar char="q"/>
            </a:pP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Winter 2026: Require enrollment in Medicare to be eligible for Senior Care Options (SCO)</a:t>
            </a:r>
            <a:endParaRPr lang="en-US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8" name="Google Shape;298;p29">
            <a:extLst>
              <a:ext uri="{FF2B5EF4-FFF2-40B4-BE49-F238E27FC236}">
                <a16:creationId xmlns:a16="http://schemas.microsoft.com/office/drawing/2014/main" id="{265AD85D-BAC4-E7BE-0D6F-3A0193C64C25}"/>
              </a:ext>
            </a:extLst>
          </p:cNvPr>
          <p:cNvSpPr txBox="1"/>
          <p:nvPr/>
        </p:nvSpPr>
        <p:spPr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raphic 3" descr="Warning outline">
            <a:extLst>
              <a:ext uri="{FF2B5EF4-FFF2-40B4-BE49-F238E27FC236}">
                <a16:creationId xmlns:a16="http://schemas.microsoft.com/office/drawing/2014/main" id="{EABB4278-C922-AE6E-152A-08350E01A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0500" y="7524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66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29B5F257-5933-C781-68CC-08524DB83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9">
            <a:extLst>
              <a:ext uri="{FF2B5EF4-FFF2-40B4-BE49-F238E27FC236}">
                <a16:creationId xmlns:a16="http://schemas.microsoft.com/office/drawing/2014/main" id="{B461387A-D998-61C3-97CF-A289EE2969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6270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sz="4000" b="1" dirty="0"/>
              <a:t>MassHealth Updates: Improving Access </a:t>
            </a:r>
            <a:endParaRPr sz="4000" b="1" dirty="0"/>
          </a:p>
        </p:txBody>
      </p:sp>
      <p:sp>
        <p:nvSpPr>
          <p:cNvPr id="297" name="Google Shape;297;p29">
            <a:extLst>
              <a:ext uri="{FF2B5EF4-FFF2-40B4-BE49-F238E27FC236}">
                <a16:creationId xmlns:a16="http://schemas.microsoft.com/office/drawing/2014/main" id="{C501AFD3-372F-030A-CA6C-ADC7C88E5FF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" marR="0" lvl="0" indent="-12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240"/>
              <a:buFont typeface="Noto Sans Symbols"/>
              <a:buNone/>
            </a:pPr>
            <a:r>
              <a:rPr lang="en-US" sz="30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Some MassHealth updates would make it easier to access certain benefits </a:t>
            </a:r>
          </a:p>
          <a:p>
            <a:pPr marL="958850" lvl="1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40"/>
              <a:buFont typeface="Wingdings" panose="05000000000000000000" pitchFamily="2" charset="2"/>
              <a:buChar char="q"/>
            </a:pP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July 2025: MassHealth plans to increase asset test to $5k (single)/ $7.5k (couple), and index to inflation</a:t>
            </a:r>
          </a:p>
          <a:p>
            <a:pPr marL="958850" lvl="1" indent="-457200">
              <a:spcBef>
                <a:spcPts val="640"/>
              </a:spcBef>
              <a:spcAft>
                <a:spcPts val="0"/>
              </a:spcAft>
              <a:buSzPts val="2240"/>
              <a:buFont typeface="Wingdings" panose="05000000000000000000" pitchFamily="2" charset="2"/>
              <a:buChar char="q"/>
            </a:pPr>
            <a:r>
              <a:rPr lang="en-US" sz="2600" dirty="0">
                <a:ea typeface="Times New Roman"/>
                <a:cs typeface="Times New Roman"/>
                <a:sym typeface="Times New Roman"/>
              </a:rPr>
              <a:t>July 2025: Disregard $10k cash surrender value of whole life insurance policies (i.e. first 10K not counted as asset)</a:t>
            </a:r>
            <a:endParaRPr lang="en-US" sz="2400" dirty="0">
              <a:ea typeface="Times New Roman"/>
              <a:cs typeface="Times New Roman"/>
              <a:sym typeface="Times New Roman"/>
            </a:endParaRPr>
          </a:p>
          <a:p>
            <a:pPr marL="958850" lvl="1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40"/>
              <a:buFont typeface="Wingdings" panose="05000000000000000000" pitchFamily="2" charset="2"/>
              <a:buChar char="q"/>
            </a:pP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Spring 2026: Make it easier to spend down to become eligible for HCBS and PACE </a:t>
            </a:r>
          </a:p>
        </p:txBody>
      </p:sp>
      <p:sp>
        <p:nvSpPr>
          <p:cNvPr id="298" name="Google Shape;298;p29">
            <a:extLst>
              <a:ext uri="{FF2B5EF4-FFF2-40B4-BE49-F238E27FC236}">
                <a16:creationId xmlns:a16="http://schemas.microsoft.com/office/drawing/2014/main" id="{3FE49333-6726-24AE-BC51-B08C4E46E5DA}"/>
              </a:ext>
            </a:extLst>
          </p:cNvPr>
          <p:cNvSpPr txBox="1"/>
          <p:nvPr/>
        </p:nvSpPr>
        <p:spPr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raphic 1" descr="Warning outline">
            <a:extLst>
              <a:ext uri="{FF2B5EF4-FFF2-40B4-BE49-F238E27FC236}">
                <a16:creationId xmlns:a16="http://schemas.microsoft.com/office/drawing/2014/main" id="{AB9975B2-DE25-6DBE-CB6A-F376CBF21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34300" y="6270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49599"/>
      </p:ext>
    </p:extLst>
  </p:cSld>
  <p:clrMapOvr>
    <a:masterClrMapping/>
  </p:clrMapOvr>
</p:sld>
</file>

<file path=ppt/theme/theme1.xml><?xml version="1.0" encoding="utf-8"?>
<a:theme xmlns:a="http://schemas.openxmlformats.org/drawingml/2006/main" name="Quadrant">
  <a:themeElements>
    <a:clrScheme name="Quadrant 8">
      <a:dk1>
        <a:srgbClr val="000033"/>
      </a:dk1>
      <a:lt1>
        <a:srgbClr val="FFFFFF"/>
      </a:lt1>
      <a:dk2>
        <a:srgbClr val="003366"/>
      </a:dk2>
      <a:lt2>
        <a:srgbClr val="275C6D"/>
      </a:lt2>
      <a:accent1>
        <a:srgbClr val="A7D2DF"/>
      </a:accent1>
      <a:accent2>
        <a:srgbClr val="108DA6"/>
      </a:accent2>
      <a:accent3>
        <a:srgbClr val="FFFFFF"/>
      </a:accent3>
      <a:accent4>
        <a:srgbClr val="00002A"/>
      </a:accent4>
      <a:accent5>
        <a:srgbClr val="D0E5EC"/>
      </a:accent5>
      <a:accent6>
        <a:srgbClr val="0D7F96"/>
      </a:accent6>
      <a:hlink>
        <a:srgbClr val="666699"/>
      </a:hlink>
      <a:folHlink>
        <a:srgbClr val="9999FF"/>
      </a:folHlink>
    </a:clrScheme>
    <a:fontScheme name="Quadra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39247</TotalTime>
  <Words>3043</Words>
  <Application>Microsoft Office PowerPoint</Application>
  <PresentationFormat>On-screen Show (4:3)</PresentationFormat>
  <Paragraphs>456</Paragraphs>
  <Slides>49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Noto Sans Symbols</vt:lpstr>
      <vt:lpstr>Times New Roman</vt:lpstr>
      <vt:lpstr>Wingdings</vt:lpstr>
      <vt:lpstr>Quadrant</vt:lpstr>
      <vt:lpstr>MassHealth for Older Adults in the Community</vt:lpstr>
      <vt:lpstr> </vt:lpstr>
      <vt:lpstr>Agenda</vt:lpstr>
      <vt:lpstr>MassHealth: An Introduction</vt:lpstr>
      <vt:lpstr>Agenda</vt:lpstr>
      <vt:lpstr>MassHealth Updates</vt:lpstr>
      <vt:lpstr>MassHealth Updates: Medicare Enrollment Required</vt:lpstr>
      <vt:lpstr>MassHealth Updates: Restricting Access</vt:lpstr>
      <vt:lpstr>MassHealth Updates: Improving Access </vt:lpstr>
      <vt:lpstr>Agenda</vt:lpstr>
      <vt:lpstr>MassHealth Benefits</vt:lpstr>
      <vt:lpstr>MassHealth Eligibility Pathways</vt:lpstr>
      <vt:lpstr>Types of MassHealth Available to People 65+ Age-based Eligibility </vt:lpstr>
      <vt:lpstr>Types of MassHealth Available to People 65+ Eligibility Based on Factors Other than Age</vt:lpstr>
      <vt:lpstr>Agenda</vt:lpstr>
      <vt:lpstr>Age-based Eligibility Who Qualifies? </vt:lpstr>
      <vt:lpstr>Age-based Eligibility  Income Counting</vt:lpstr>
      <vt:lpstr>Age-based Eligibility  Income Counting (130 CMR 520.009)</vt:lpstr>
      <vt:lpstr>Age-based Eligibility  Income Counting (130 CMR 520.015)</vt:lpstr>
      <vt:lpstr>Age-based Eligibility  Income Counting (130 CMR 520.010-520.013)</vt:lpstr>
      <vt:lpstr>Age-based Eligibility  Income Counting Example: Irene</vt:lpstr>
      <vt:lpstr>Age-based Eligibility  Income Counting Example: Mary</vt:lpstr>
      <vt:lpstr>Age-based Eligibility  Deductible/ Income Spenddown (130 CMR 520.030)</vt:lpstr>
      <vt:lpstr>Age-based Eligibility  Deductible/ Income Spenddown Example: Michael</vt:lpstr>
      <vt:lpstr>Age-based Eligibility  Asset Limits (130 CMR 520.003)</vt:lpstr>
      <vt:lpstr>Age-based Eligibility  Countable Assets (130 CMR 520.007)</vt:lpstr>
      <vt:lpstr>Age-based Eligibility  Noncountable Assets (130 CMR 520.007- 520.008)</vt:lpstr>
      <vt:lpstr>Age-based Eligibility  Assets Counting Example: Rob</vt:lpstr>
      <vt:lpstr>Age-based Eligibility  Asset Spend-down (130 CMR 520.004)</vt:lpstr>
      <vt:lpstr>Age-based Eligibility  Reducing Assets (130 CMR 520.008(f))</vt:lpstr>
      <vt:lpstr>Age-based Eligibility How to Apply </vt:lpstr>
      <vt:lpstr>Agenda</vt:lpstr>
      <vt:lpstr>Eligibility Based on Factors Other than Age </vt:lpstr>
      <vt:lpstr> Eligibility for Parents/Working* Disabled 65+ MAGI Financial Rules</vt:lpstr>
      <vt:lpstr>MassHealth Standard: Parent/Caretaker Relative  (130 CMR 505.002 &amp; 519.005)</vt:lpstr>
      <vt:lpstr>CommonHealth: Working Disabled (130 CMR 519.012) </vt:lpstr>
      <vt:lpstr>CommonHealth: Working Disabled (130 CMR 519.012) </vt:lpstr>
      <vt:lpstr>Agenda</vt:lpstr>
      <vt:lpstr>How to Renew and Apply</vt:lpstr>
      <vt:lpstr>How to Renew and Apply</vt:lpstr>
      <vt:lpstr>Agenda</vt:lpstr>
      <vt:lpstr>MassHealth’s Medicare Savings Program (130 CMR 519.010- 519.011)</vt:lpstr>
      <vt:lpstr>Higher Financial Limits Based on Medical Need (130 CMR 519.007)</vt:lpstr>
      <vt:lpstr>Program of All-Inclusive Care for the Elderly (PACE)  (130 C.M.R. 519.007)</vt:lpstr>
      <vt:lpstr>Program of All-Inclusive Care for the Elderly (PACE)  (130 C.M.R. 519.007)</vt:lpstr>
      <vt:lpstr>Home and Community Based Services Waivers (HCBS) (130 C.M.R. 519.007)</vt:lpstr>
      <vt:lpstr>Senior Care Options (SCO) (130 CMR 508.008)</vt:lpstr>
      <vt:lpstr>Medicaid/MassHealth- Federal Law</vt:lpstr>
      <vt:lpstr>MassHealth – State Law</vt:lpstr>
    </vt:vector>
  </TitlesOfParts>
  <Company>Peregrine Energy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MassHealth</dc:title>
  <dc:creator>Deborah Thomson</dc:creator>
  <cp:lastModifiedBy>Katherine Symmonds</cp:lastModifiedBy>
  <cp:revision>617</cp:revision>
  <cp:lastPrinted>2025-04-15T15:53:45Z</cp:lastPrinted>
  <dcterms:created xsi:type="dcterms:W3CDTF">2006-11-13T20:41:56Z</dcterms:created>
  <dcterms:modified xsi:type="dcterms:W3CDTF">2025-04-15T16:25:06Z</dcterms:modified>
</cp:coreProperties>
</file>