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82" r:id="rId5"/>
    <p:sldId id="259" r:id="rId6"/>
    <p:sldId id="260" r:id="rId7"/>
    <p:sldId id="261" r:id="rId8"/>
    <p:sldId id="262" r:id="rId9"/>
    <p:sldId id="263" r:id="rId10"/>
    <p:sldId id="264" r:id="rId11"/>
    <p:sldId id="265" r:id="rId12"/>
    <p:sldId id="281" r:id="rId13"/>
    <p:sldId id="267" r:id="rId14"/>
    <p:sldId id="268" r:id="rId15"/>
    <p:sldId id="269" r:id="rId16"/>
    <p:sldId id="270" r:id="rId17"/>
    <p:sldId id="271" r:id="rId18"/>
    <p:sldId id="272" r:id="rId19"/>
    <p:sldId id="280" r:id="rId20"/>
    <p:sldId id="276" r:id="rId21"/>
    <p:sldId id="277" r:id="rId22"/>
    <p:sldId id="278" r:id="rId23"/>
  </p:sldIdLst>
  <p:sldSz cx="9144000" cy="5143500" type="screen16x9"/>
  <p:notesSz cx="9144000" cy="5143500"/>
  <p:embeddedFontLst>
    <p:embeddedFont>
      <p:font typeface="CLSWDO+Wingdings 3" panose="020B0604020202020204" charset="2"/>
      <p:regular r:id="rId24"/>
    </p:embeddedFont>
    <p:embeddedFont>
      <p:font typeface="EBLMNJ+Georgia" panose="020B0604020202020204" charset="0"/>
      <p:regular r:id="rId25"/>
    </p:embeddedFont>
    <p:embeddedFont>
      <p:font typeface="EVOITV+ArialMT" panose="020B0604020202020204" charset="0"/>
      <p:regular r:id="rId26"/>
    </p:embeddedFont>
    <p:embeddedFont>
      <p:font typeface="JOINKA+Arial-ItalicMT" panose="020B0604020202020204" charset="0"/>
      <p:regular r:id="rId27"/>
    </p:embeddedFont>
    <p:embeddedFont>
      <p:font typeface="RHJLWW+ArialMT"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809A5-FB32-4AD6-B1BC-4D661111580F}" v="15" dt="2025-04-10T15:05:27.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08" y="924"/>
      </p:cViewPr>
      <p:guideLst>
        <p:guide orient="horz" pos="3168"/>
        <p:guide pos="24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ller, Deborah" userId="7e0517fe-9e0b-4813-8b49-fa2c3f935c62" providerId="ADAL" clId="{02B809A5-FB32-4AD6-B1BC-4D661111580F}"/>
    <pc:docChg chg="undo custSel addSld delSld modSld sldOrd">
      <pc:chgData name="Filler, Deborah" userId="7e0517fe-9e0b-4813-8b49-fa2c3f935c62" providerId="ADAL" clId="{02B809A5-FB32-4AD6-B1BC-4D661111580F}" dt="2025-04-10T15:13:40.678" v="2924" actId="20577"/>
      <pc:docMkLst>
        <pc:docMk/>
      </pc:docMkLst>
      <pc:sldChg chg="modSp mod">
        <pc:chgData name="Filler, Deborah" userId="7e0517fe-9e0b-4813-8b49-fa2c3f935c62" providerId="ADAL" clId="{02B809A5-FB32-4AD6-B1BC-4D661111580F}" dt="2025-03-27T20:48:02.688" v="2065" actId="122"/>
        <pc:sldMkLst>
          <pc:docMk/>
          <pc:sldMk cId="0" sldId="256"/>
        </pc:sldMkLst>
        <pc:spChg chg="mod">
          <ac:chgData name="Filler, Deborah" userId="7e0517fe-9e0b-4813-8b49-fa2c3f935c62" providerId="ADAL" clId="{02B809A5-FB32-4AD6-B1BC-4D661111580F}" dt="2025-03-27T20:48:02.688" v="2065" actId="122"/>
          <ac:spMkLst>
            <pc:docMk/>
            <pc:sldMk cId="0" sldId="256"/>
            <ac:spMk id="4" creationId="{00000000-0000-0000-0000-000000000000}"/>
          </ac:spMkLst>
        </pc:spChg>
      </pc:sldChg>
      <pc:sldChg chg="modSp mod">
        <pc:chgData name="Filler, Deborah" userId="7e0517fe-9e0b-4813-8b49-fa2c3f935c62" providerId="ADAL" clId="{02B809A5-FB32-4AD6-B1BC-4D661111580F}" dt="2025-03-27T20:46:08.665" v="2031" actId="1076"/>
        <pc:sldMkLst>
          <pc:docMk/>
          <pc:sldMk cId="0" sldId="257"/>
        </pc:sldMkLst>
        <pc:spChg chg="mod">
          <ac:chgData name="Filler, Deborah" userId="7e0517fe-9e0b-4813-8b49-fa2c3f935c62" providerId="ADAL" clId="{02B809A5-FB32-4AD6-B1BC-4D661111580F}" dt="2025-03-27T20:13:14.945" v="1140" actId="1076"/>
          <ac:spMkLst>
            <pc:docMk/>
            <pc:sldMk cId="0" sldId="257"/>
            <ac:spMk id="3" creationId="{00000000-0000-0000-0000-000000000000}"/>
          </ac:spMkLst>
        </pc:spChg>
        <pc:spChg chg="mod">
          <ac:chgData name="Filler, Deborah" userId="7e0517fe-9e0b-4813-8b49-fa2c3f935c62" providerId="ADAL" clId="{02B809A5-FB32-4AD6-B1BC-4D661111580F}" dt="2025-03-27T20:46:08.665" v="2031" actId="1076"/>
          <ac:spMkLst>
            <pc:docMk/>
            <pc:sldMk cId="0" sldId="257"/>
            <ac:spMk id="4" creationId="{00000000-0000-0000-0000-000000000000}"/>
          </ac:spMkLst>
        </pc:spChg>
      </pc:sldChg>
      <pc:sldChg chg="delSp modSp mod">
        <pc:chgData name="Filler, Deborah" userId="7e0517fe-9e0b-4813-8b49-fa2c3f935c62" providerId="ADAL" clId="{02B809A5-FB32-4AD6-B1BC-4D661111580F}" dt="2025-03-27T20:12:00.382" v="1138"/>
        <pc:sldMkLst>
          <pc:docMk/>
          <pc:sldMk cId="0" sldId="258"/>
        </pc:sldMkLst>
        <pc:spChg chg="mod">
          <ac:chgData name="Filler, Deborah" userId="7e0517fe-9e0b-4813-8b49-fa2c3f935c62" providerId="ADAL" clId="{02B809A5-FB32-4AD6-B1BC-4D661111580F}" dt="2025-03-27T20:11:32.076" v="1133" actId="1076"/>
          <ac:spMkLst>
            <pc:docMk/>
            <pc:sldMk cId="0" sldId="258"/>
            <ac:spMk id="2" creationId="{00000000-0000-0000-0000-000000000000}"/>
          </ac:spMkLst>
        </pc:spChg>
        <pc:spChg chg="mod">
          <ac:chgData name="Filler, Deborah" userId="7e0517fe-9e0b-4813-8b49-fa2c3f935c62" providerId="ADAL" clId="{02B809A5-FB32-4AD6-B1BC-4D661111580F}" dt="2025-03-27T20:11:58.392" v="1136" actId="2711"/>
          <ac:spMkLst>
            <pc:docMk/>
            <pc:sldMk cId="0" sldId="258"/>
            <ac:spMk id="3" creationId="{00000000-0000-0000-0000-000000000000}"/>
          </ac:spMkLst>
        </pc:spChg>
        <pc:spChg chg="mod">
          <ac:chgData name="Filler, Deborah" userId="7e0517fe-9e0b-4813-8b49-fa2c3f935c62" providerId="ADAL" clId="{02B809A5-FB32-4AD6-B1BC-4D661111580F}" dt="2025-03-27T20:11:40.026" v="1135" actId="1076"/>
          <ac:spMkLst>
            <pc:docMk/>
            <pc:sldMk cId="0" sldId="258"/>
            <ac:spMk id="5" creationId="{00000000-0000-0000-0000-000000000000}"/>
          </ac:spMkLst>
        </pc:spChg>
      </pc:sldChg>
      <pc:sldChg chg="modSp mod">
        <pc:chgData name="Filler, Deborah" userId="7e0517fe-9e0b-4813-8b49-fa2c3f935c62" providerId="ADAL" clId="{02B809A5-FB32-4AD6-B1BC-4D661111580F}" dt="2025-03-27T20:14:40.224" v="1149" actId="2711"/>
        <pc:sldMkLst>
          <pc:docMk/>
          <pc:sldMk cId="0" sldId="259"/>
        </pc:sldMkLst>
        <pc:spChg chg="mod">
          <ac:chgData name="Filler, Deborah" userId="7e0517fe-9e0b-4813-8b49-fa2c3f935c62" providerId="ADAL" clId="{02B809A5-FB32-4AD6-B1BC-4D661111580F}" dt="2025-03-27T20:14:40.224" v="1149" actId="2711"/>
          <ac:spMkLst>
            <pc:docMk/>
            <pc:sldMk cId="0" sldId="259"/>
            <ac:spMk id="3" creationId="{00000000-0000-0000-0000-000000000000}"/>
          </ac:spMkLst>
        </pc:spChg>
        <pc:spChg chg="mod">
          <ac:chgData name="Filler, Deborah" userId="7e0517fe-9e0b-4813-8b49-fa2c3f935c62" providerId="ADAL" clId="{02B809A5-FB32-4AD6-B1BC-4D661111580F}" dt="2025-03-27T20:14:02.326" v="1145" actId="1076"/>
          <ac:spMkLst>
            <pc:docMk/>
            <pc:sldMk cId="0" sldId="259"/>
            <ac:spMk id="4" creationId="{00000000-0000-0000-0000-000000000000}"/>
          </ac:spMkLst>
        </pc:spChg>
        <pc:spChg chg="mod">
          <ac:chgData name="Filler, Deborah" userId="7e0517fe-9e0b-4813-8b49-fa2c3f935c62" providerId="ADAL" clId="{02B809A5-FB32-4AD6-B1BC-4D661111580F}" dt="2025-03-27T20:14:05.087" v="1146" actId="1076"/>
          <ac:spMkLst>
            <pc:docMk/>
            <pc:sldMk cId="0" sldId="259"/>
            <ac:spMk id="5" creationId="{00000000-0000-0000-0000-000000000000}"/>
          </ac:spMkLst>
        </pc:spChg>
        <pc:spChg chg="mod">
          <ac:chgData name="Filler, Deborah" userId="7e0517fe-9e0b-4813-8b49-fa2c3f935c62" providerId="ADAL" clId="{02B809A5-FB32-4AD6-B1BC-4D661111580F}" dt="2025-03-27T20:14:09.358" v="1147" actId="1076"/>
          <ac:spMkLst>
            <pc:docMk/>
            <pc:sldMk cId="0" sldId="259"/>
            <ac:spMk id="6" creationId="{00000000-0000-0000-0000-000000000000}"/>
          </ac:spMkLst>
        </pc:spChg>
      </pc:sldChg>
      <pc:sldChg chg="modSp mod">
        <pc:chgData name="Filler, Deborah" userId="7e0517fe-9e0b-4813-8b49-fa2c3f935c62" providerId="ADAL" clId="{02B809A5-FB32-4AD6-B1BC-4D661111580F}" dt="2025-03-27T20:15:39.706" v="1160" actId="2711"/>
        <pc:sldMkLst>
          <pc:docMk/>
          <pc:sldMk cId="0" sldId="260"/>
        </pc:sldMkLst>
        <pc:spChg chg="mod">
          <ac:chgData name="Filler, Deborah" userId="7e0517fe-9e0b-4813-8b49-fa2c3f935c62" providerId="ADAL" clId="{02B809A5-FB32-4AD6-B1BC-4D661111580F}" dt="2025-03-27T20:15:33.493" v="1159" actId="1076"/>
          <ac:spMkLst>
            <pc:docMk/>
            <pc:sldMk cId="0" sldId="260"/>
            <ac:spMk id="3" creationId="{00000000-0000-0000-0000-000000000000}"/>
          </ac:spMkLst>
        </pc:spChg>
        <pc:spChg chg="mod">
          <ac:chgData name="Filler, Deborah" userId="7e0517fe-9e0b-4813-8b49-fa2c3f935c62" providerId="ADAL" clId="{02B809A5-FB32-4AD6-B1BC-4D661111580F}" dt="2025-03-27T20:15:39.706" v="1160" actId="2711"/>
          <ac:spMkLst>
            <pc:docMk/>
            <pc:sldMk cId="0" sldId="260"/>
            <ac:spMk id="4" creationId="{00000000-0000-0000-0000-000000000000}"/>
          </ac:spMkLst>
        </pc:spChg>
      </pc:sldChg>
      <pc:sldChg chg="modSp mod">
        <pc:chgData name="Filler, Deborah" userId="7e0517fe-9e0b-4813-8b49-fa2c3f935c62" providerId="ADAL" clId="{02B809A5-FB32-4AD6-B1BC-4D661111580F}" dt="2025-03-27T20:17:49.275" v="1184" actId="255"/>
        <pc:sldMkLst>
          <pc:docMk/>
          <pc:sldMk cId="0" sldId="261"/>
        </pc:sldMkLst>
        <pc:spChg chg="mod">
          <ac:chgData name="Filler, Deborah" userId="7e0517fe-9e0b-4813-8b49-fa2c3f935c62" providerId="ADAL" clId="{02B809A5-FB32-4AD6-B1BC-4D661111580F}" dt="2025-03-27T20:16:00.946" v="1162" actId="255"/>
          <ac:spMkLst>
            <pc:docMk/>
            <pc:sldMk cId="0" sldId="261"/>
            <ac:spMk id="3" creationId="{00000000-0000-0000-0000-000000000000}"/>
          </ac:spMkLst>
        </pc:spChg>
        <pc:spChg chg="mod">
          <ac:chgData name="Filler, Deborah" userId="7e0517fe-9e0b-4813-8b49-fa2c3f935c62" providerId="ADAL" clId="{02B809A5-FB32-4AD6-B1BC-4D661111580F}" dt="2025-03-27T20:17:40.782" v="1183" actId="1076"/>
          <ac:spMkLst>
            <pc:docMk/>
            <pc:sldMk cId="0" sldId="261"/>
            <ac:spMk id="4" creationId="{00000000-0000-0000-0000-000000000000}"/>
          </ac:spMkLst>
        </pc:spChg>
        <pc:spChg chg="mod">
          <ac:chgData name="Filler, Deborah" userId="7e0517fe-9e0b-4813-8b49-fa2c3f935c62" providerId="ADAL" clId="{02B809A5-FB32-4AD6-B1BC-4D661111580F}" dt="2025-03-27T20:17:29.034" v="1180" actId="14100"/>
          <ac:spMkLst>
            <pc:docMk/>
            <pc:sldMk cId="0" sldId="261"/>
            <ac:spMk id="6" creationId="{00000000-0000-0000-0000-000000000000}"/>
          </ac:spMkLst>
        </pc:spChg>
        <pc:spChg chg="mod">
          <ac:chgData name="Filler, Deborah" userId="7e0517fe-9e0b-4813-8b49-fa2c3f935c62" providerId="ADAL" clId="{02B809A5-FB32-4AD6-B1BC-4D661111580F}" dt="2025-03-27T20:16:06.713" v="1163" actId="2711"/>
          <ac:spMkLst>
            <pc:docMk/>
            <pc:sldMk cId="0" sldId="261"/>
            <ac:spMk id="7" creationId="{00000000-0000-0000-0000-000000000000}"/>
          </ac:spMkLst>
        </pc:spChg>
        <pc:spChg chg="mod">
          <ac:chgData name="Filler, Deborah" userId="7e0517fe-9e0b-4813-8b49-fa2c3f935c62" providerId="ADAL" clId="{02B809A5-FB32-4AD6-B1BC-4D661111580F}" dt="2025-03-27T20:17:08.143" v="1174" actId="1076"/>
          <ac:spMkLst>
            <pc:docMk/>
            <pc:sldMk cId="0" sldId="261"/>
            <ac:spMk id="8" creationId="{00000000-0000-0000-0000-000000000000}"/>
          </ac:spMkLst>
        </pc:spChg>
        <pc:spChg chg="mod">
          <ac:chgData name="Filler, Deborah" userId="7e0517fe-9e0b-4813-8b49-fa2c3f935c62" providerId="ADAL" clId="{02B809A5-FB32-4AD6-B1BC-4D661111580F}" dt="2025-03-27T20:17:49.275" v="1184" actId="255"/>
          <ac:spMkLst>
            <pc:docMk/>
            <pc:sldMk cId="0" sldId="261"/>
            <ac:spMk id="9" creationId="{00000000-0000-0000-0000-000000000000}"/>
          </ac:spMkLst>
        </pc:spChg>
      </pc:sldChg>
      <pc:sldChg chg="delSp modSp mod">
        <pc:chgData name="Filler, Deborah" userId="7e0517fe-9e0b-4813-8b49-fa2c3f935c62" providerId="ADAL" clId="{02B809A5-FB32-4AD6-B1BC-4D661111580F}" dt="2025-03-27T20:46:22.524" v="2032" actId="1076"/>
        <pc:sldMkLst>
          <pc:docMk/>
          <pc:sldMk cId="0" sldId="262"/>
        </pc:sldMkLst>
        <pc:spChg chg="mod">
          <ac:chgData name="Filler, Deborah" userId="7e0517fe-9e0b-4813-8b49-fa2c3f935c62" providerId="ADAL" clId="{02B809A5-FB32-4AD6-B1BC-4D661111580F}" dt="2025-03-27T20:46:22.524" v="2032" actId="1076"/>
          <ac:spMkLst>
            <pc:docMk/>
            <pc:sldMk cId="0" sldId="262"/>
            <ac:spMk id="3" creationId="{00000000-0000-0000-0000-000000000000}"/>
          </ac:spMkLst>
        </pc:spChg>
        <pc:spChg chg="mod">
          <ac:chgData name="Filler, Deborah" userId="7e0517fe-9e0b-4813-8b49-fa2c3f935c62" providerId="ADAL" clId="{02B809A5-FB32-4AD6-B1BC-4D661111580F}" dt="2025-03-27T19:43:03.957" v="765" actId="20577"/>
          <ac:spMkLst>
            <pc:docMk/>
            <pc:sldMk cId="0" sldId="262"/>
            <ac:spMk id="4" creationId="{00000000-0000-0000-0000-000000000000}"/>
          </ac:spMkLst>
        </pc:spChg>
      </pc:sldChg>
      <pc:sldChg chg="modSp mod">
        <pc:chgData name="Filler, Deborah" userId="7e0517fe-9e0b-4813-8b49-fa2c3f935c62" providerId="ADAL" clId="{02B809A5-FB32-4AD6-B1BC-4D661111580F}" dt="2025-03-27T20:19:42.315" v="1207" actId="1076"/>
        <pc:sldMkLst>
          <pc:docMk/>
          <pc:sldMk cId="0" sldId="263"/>
        </pc:sldMkLst>
        <pc:spChg chg="mod">
          <ac:chgData name="Filler, Deborah" userId="7e0517fe-9e0b-4813-8b49-fa2c3f935c62" providerId="ADAL" clId="{02B809A5-FB32-4AD6-B1BC-4D661111580F}" dt="2025-03-27T20:18:13.619" v="1187" actId="1076"/>
          <ac:spMkLst>
            <pc:docMk/>
            <pc:sldMk cId="0" sldId="263"/>
            <ac:spMk id="2" creationId="{00000000-0000-0000-0000-000000000000}"/>
          </ac:spMkLst>
        </pc:spChg>
        <pc:spChg chg="mod">
          <ac:chgData name="Filler, Deborah" userId="7e0517fe-9e0b-4813-8b49-fa2c3f935c62" providerId="ADAL" clId="{02B809A5-FB32-4AD6-B1BC-4D661111580F}" dt="2025-03-27T20:18:07.439" v="1185" actId="2711"/>
          <ac:spMkLst>
            <pc:docMk/>
            <pc:sldMk cId="0" sldId="263"/>
            <ac:spMk id="3" creationId="{00000000-0000-0000-0000-000000000000}"/>
          </ac:spMkLst>
        </pc:spChg>
        <pc:spChg chg="mod">
          <ac:chgData name="Filler, Deborah" userId="7e0517fe-9e0b-4813-8b49-fa2c3f935c62" providerId="ADAL" clId="{02B809A5-FB32-4AD6-B1BC-4D661111580F}" dt="2025-03-27T20:19:25.681" v="1206" actId="20577"/>
          <ac:spMkLst>
            <pc:docMk/>
            <pc:sldMk cId="0" sldId="263"/>
            <ac:spMk id="4" creationId="{00000000-0000-0000-0000-000000000000}"/>
          </ac:spMkLst>
        </pc:spChg>
        <pc:spChg chg="mod">
          <ac:chgData name="Filler, Deborah" userId="7e0517fe-9e0b-4813-8b49-fa2c3f935c62" providerId="ADAL" clId="{02B809A5-FB32-4AD6-B1BC-4D661111580F}" dt="2025-03-27T20:19:21.910" v="1204" actId="1076"/>
          <ac:spMkLst>
            <pc:docMk/>
            <pc:sldMk cId="0" sldId="263"/>
            <ac:spMk id="5" creationId="{00000000-0000-0000-0000-000000000000}"/>
          </ac:spMkLst>
        </pc:spChg>
        <pc:spChg chg="mod">
          <ac:chgData name="Filler, Deborah" userId="7e0517fe-9e0b-4813-8b49-fa2c3f935c62" providerId="ADAL" clId="{02B809A5-FB32-4AD6-B1BC-4D661111580F}" dt="2025-03-27T20:19:42.315" v="1207" actId="1076"/>
          <ac:spMkLst>
            <pc:docMk/>
            <pc:sldMk cId="0" sldId="263"/>
            <ac:spMk id="6" creationId="{00000000-0000-0000-0000-000000000000}"/>
          </ac:spMkLst>
        </pc:spChg>
      </pc:sldChg>
      <pc:sldChg chg="modSp mod">
        <pc:chgData name="Filler, Deborah" userId="7e0517fe-9e0b-4813-8b49-fa2c3f935c62" providerId="ADAL" clId="{02B809A5-FB32-4AD6-B1BC-4D661111580F}" dt="2025-03-27T20:20:30.527" v="1216" actId="2711"/>
        <pc:sldMkLst>
          <pc:docMk/>
          <pc:sldMk cId="0" sldId="264"/>
        </pc:sldMkLst>
        <pc:spChg chg="mod">
          <ac:chgData name="Filler, Deborah" userId="7e0517fe-9e0b-4813-8b49-fa2c3f935c62" providerId="ADAL" clId="{02B809A5-FB32-4AD6-B1BC-4D661111580F}" dt="2025-03-27T20:20:26.550" v="1215" actId="1076"/>
          <ac:spMkLst>
            <pc:docMk/>
            <pc:sldMk cId="0" sldId="264"/>
            <ac:spMk id="2" creationId="{00000000-0000-0000-0000-000000000000}"/>
          </ac:spMkLst>
        </pc:spChg>
        <pc:spChg chg="mod">
          <ac:chgData name="Filler, Deborah" userId="7e0517fe-9e0b-4813-8b49-fa2c3f935c62" providerId="ADAL" clId="{02B809A5-FB32-4AD6-B1BC-4D661111580F}" dt="2025-03-27T20:19:51.031" v="1208" actId="2711"/>
          <ac:spMkLst>
            <pc:docMk/>
            <pc:sldMk cId="0" sldId="264"/>
            <ac:spMk id="3" creationId="{00000000-0000-0000-0000-000000000000}"/>
          </ac:spMkLst>
        </pc:spChg>
        <pc:spChg chg="mod">
          <ac:chgData name="Filler, Deborah" userId="7e0517fe-9e0b-4813-8b49-fa2c3f935c62" providerId="ADAL" clId="{02B809A5-FB32-4AD6-B1BC-4D661111580F}" dt="2025-03-27T20:20:15.062" v="1212" actId="2711"/>
          <ac:spMkLst>
            <pc:docMk/>
            <pc:sldMk cId="0" sldId="264"/>
            <ac:spMk id="4" creationId="{00000000-0000-0000-0000-000000000000}"/>
          </ac:spMkLst>
        </pc:spChg>
        <pc:spChg chg="mod">
          <ac:chgData name="Filler, Deborah" userId="7e0517fe-9e0b-4813-8b49-fa2c3f935c62" providerId="ADAL" clId="{02B809A5-FB32-4AD6-B1BC-4D661111580F}" dt="2025-03-27T20:20:23.159" v="1213" actId="2711"/>
          <ac:spMkLst>
            <pc:docMk/>
            <pc:sldMk cId="0" sldId="264"/>
            <ac:spMk id="5" creationId="{00000000-0000-0000-0000-000000000000}"/>
          </ac:spMkLst>
        </pc:spChg>
        <pc:spChg chg="mod">
          <ac:chgData name="Filler, Deborah" userId="7e0517fe-9e0b-4813-8b49-fa2c3f935c62" providerId="ADAL" clId="{02B809A5-FB32-4AD6-B1BC-4D661111580F}" dt="2025-03-27T20:20:30.527" v="1216" actId="2711"/>
          <ac:spMkLst>
            <pc:docMk/>
            <pc:sldMk cId="0" sldId="264"/>
            <ac:spMk id="6" creationId="{00000000-0000-0000-0000-000000000000}"/>
          </ac:spMkLst>
        </pc:spChg>
      </pc:sldChg>
      <pc:sldChg chg="modSp mod">
        <pc:chgData name="Filler, Deborah" userId="7e0517fe-9e0b-4813-8b49-fa2c3f935c62" providerId="ADAL" clId="{02B809A5-FB32-4AD6-B1BC-4D661111580F}" dt="2025-03-27T20:21:08.887" v="1220" actId="2711"/>
        <pc:sldMkLst>
          <pc:docMk/>
          <pc:sldMk cId="0" sldId="265"/>
        </pc:sldMkLst>
        <pc:spChg chg="mod">
          <ac:chgData name="Filler, Deborah" userId="7e0517fe-9e0b-4813-8b49-fa2c3f935c62" providerId="ADAL" clId="{02B809A5-FB32-4AD6-B1BC-4D661111580F}" dt="2025-03-27T20:20:48.999" v="1217" actId="2711"/>
          <ac:spMkLst>
            <pc:docMk/>
            <pc:sldMk cId="0" sldId="265"/>
            <ac:spMk id="4" creationId="{00000000-0000-0000-0000-000000000000}"/>
          </ac:spMkLst>
        </pc:spChg>
        <pc:spChg chg="mod">
          <ac:chgData name="Filler, Deborah" userId="7e0517fe-9e0b-4813-8b49-fa2c3f935c62" providerId="ADAL" clId="{02B809A5-FB32-4AD6-B1BC-4D661111580F}" dt="2025-03-27T20:20:54.378" v="1218" actId="2711"/>
          <ac:spMkLst>
            <pc:docMk/>
            <pc:sldMk cId="0" sldId="265"/>
            <ac:spMk id="5" creationId="{00000000-0000-0000-0000-000000000000}"/>
          </ac:spMkLst>
        </pc:spChg>
        <pc:spChg chg="mod">
          <ac:chgData name="Filler, Deborah" userId="7e0517fe-9e0b-4813-8b49-fa2c3f935c62" providerId="ADAL" clId="{02B809A5-FB32-4AD6-B1BC-4D661111580F}" dt="2025-03-27T20:21:01.723" v="1219" actId="2711"/>
          <ac:spMkLst>
            <pc:docMk/>
            <pc:sldMk cId="0" sldId="265"/>
            <ac:spMk id="6" creationId="{00000000-0000-0000-0000-000000000000}"/>
          </ac:spMkLst>
        </pc:spChg>
        <pc:spChg chg="mod">
          <ac:chgData name="Filler, Deborah" userId="7e0517fe-9e0b-4813-8b49-fa2c3f935c62" providerId="ADAL" clId="{02B809A5-FB32-4AD6-B1BC-4D661111580F}" dt="2025-03-27T20:21:08.887" v="1220" actId="2711"/>
          <ac:spMkLst>
            <pc:docMk/>
            <pc:sldMk cId="0" sldId="265"/>
            <ac:spMk id="7" creationId="{00000000-0000-0000-0000-000000000000}"/>
          </ac:spMkLst>
        </pc:spChg>
      </pc:sldChg>
      <pc:sldChg chg="modSp del mod">
        <pc:chgData name="Filler, Deborah" userId="7e0517fe-9e0b-4813-8b49-fa2c3f935c62" providerId="ADAL" clId="{02B809A5-FB32-4AD6-B1BC-4D661111580F}" dt="2025-03-27T20:24:06.567" v="1287" actId="2696"/>
        <pc:sldMkLst>
          <pc:docMk/>
          <pc:sldMk cId="0" sldId="266"/>
        </pc:sldMkLst>
      </pc:sldChg>
      <pc:sldChg chg="modSp mod">
        <pc:chgData name="Filler, Deborah" userId="7e0517fe-9e0b-4813-8b49-fa2c3f935c62" providerId="ADAL" clId="{02B809A5-FB32-4AD6-B1BC-4D661111580F}" dt="2025-03-27T20:26:16.559" v="1312" actId="1076"/>
        <pc:sldMkLst>
          <pc:docMk/>
          <pc:sldMk cId="0" sldId="267"/>
        </pc:sldMkLst>
        <pc:spChg chg="mod">
          <ac:chgData name="Filler, Deborah" userId="7e0517fe-9e0b-4813-8b49-fa2c3f935c62" providerId="ADAL" clId="{02B809A5-FB32-4AD6-B1BC-4D661111580F}" dt="2025-03-27T20:24:26.528" v="1290" actId="1076"/>
          <ac:spMkLst>
            <pc:docMk/>
            <pc:sldMk cId="0" sldId="267"/>
            <ac:spMk id="2" creationId="{00000000-0000-0000-0000-000000000000}"/>
          </ac:spMkLst>
        </pc:spChg>
        <pc:spChg chg="mod">
          <ac:chgData name="Filler, Deborah" userId="7e0517fe-9e0b-4813-8b49-fa2c3f935c62" providerId="ADAL" clId="{02B809A5-FB32-4AD6-B1BC-4D661111580F}" dt="2025-03-27T20:24:36.519" v="1291" actId="2711"/>
          <ac:spMkLst>
            <pc:docMk/>
            <pc:sldMk cId="0" sldId="267"/>
            <ac:spMk id="3" creationId="{00000000-0000-0000-0000-000000000000}"/>
          </ac:spMkLst>
        </pc:spChg>
        <pc:spChg chg="mod">
          <ac:chgData name="Filler, Deborah" userId="7e0517fe-9e0b-4813-8b49-fa2c3f935c62" providerId="ADAL" clId="{02B809A5-FB32-4AD6-B1BC-4D661111580F}" dt="2025-03-27T20:25:50.579" v="1305" actId="255"/>
          <ac:spMkLst>
            <pc:docMk/>
            <pc:sldMk cId="0" sldId="267"/>
            <ac:spMk id="5" creationId="{00000000-0000-0000-0000-000000000000}"/>
          </ac:spMkLst>
        </pc:spChg>
        <pc:spChg chg="mod">
          <ac:chgData name="Filler, Deborah" userId="7e0517fe-9e0b-4813-8b49-fa2c3f935c62" providerId="ADAL" clId="{02B809A5-FB32-4AD6-B1BC-4D661111580F}" dt="2025-03-27T20:25:59.683" v="1307" actId="255"/>
          <ac:spMkLst>
            <pc:docMk/>
            <pc:sldMk cId="0" sldId="267"/>
            <ac:spMk id="6" creationId="{00000000-0000-0000-0000-000000000000}"/>
          </ac:spMkLst>
        </pc:spChg>
        <pc:spChg chg="mod">
          <ac:chgData name="Filler, Deborah" userId="7e0517fe-9e0b-4813-8b49-fa2c3f935c62" providerId="ADAL" clId="{02B809A5-FB32-4AD6-B1BC-4D661111580F}" dt="2025-03-27T20:26:16.559" v="1312" actId="1076"/>
          <ac:spMkLst>
            <pc:docMk/>
            <pc:sldMk cId="0" sldId="267"/>
            <ac:spMk id="7" creationId="{00000000-0000-0000-0000-000000000000}"/>
          </ac:spMkLst>
        </pc:spChg>
      </pc:sldChg>
      <pc:sldChg chg="modSp mod">
        <pc:chgData name="Filler, Deborah" userId="7e0517fe-9e0b-4813-8b49-fa2c3f935c62" providerId="ADAL" clId="{02B809A5-FB32-4AD6-B1BC-4D661111580F}" dt="2025-03-27T20:27:52.808" v="1337" actId="1076"/>
        <pc:sldMkLst>
          <pc:docMk/>
          <pc:sldMk cId="0" sldId="268"/>
        </pc:sldMkLst>
        <pc:spChg chg="mod">
          <ac:chgData name="Filler, Deborah" userId="7e0517fe-9e0b-4813-8b49-fa2c3f935c62" providerId="ADAL" clId="{02B809A5-FB32-4AD6-B1BC-4D661111580F}" dt="2025-03-27T20:27:10.811" v="1319" actId="2711"/>
          <ac:spMkLst>
            <pc:docMk/>
            <pc:sldMk cId="0" sldId="268"/>
            <ac:spMk id="3" creationId="{00000000-0000-0000-0000-000000000000}"/>
          </ac:spMkLst>
        </pc:spChg>
        <pc:spChg chg="mod">
          <ac:chgData name="Filler, Deborah" userId="7e0517fe-9e0b-4813-8b49-fa2c3f935c62" providerId="ADAL" clId="{02B809A5-FB32-4AD6-B1BC-4D661111580F}" dt="2025-03-27T20:26:47.806" v="1313" actId="2711"/>
          <ac:spMkLst>
            <pc:docMk/>
            <pc:sldMk cId="0" sldId="268"/>
            <ac:spMk id="4" creationId="{00000000-0000-0000-0000-000000000000}"/>
          </ac:spMkLst>
        </pc:spChg>
        <pc:spChg chg="mod">
          <ac:chgData name="Filler, Deborah" userId="7e0517fe-9e0b-4813-8b49-fa2c3f935c62" providerId="ADAL" clId="{02B809A5-FB32-4AD6-B1BC-4D661111580F}" dt="2025-03-27T20:26:54.115" v="1314" actId="2711"/>
          <ac:spMkLst>
            <pc:docMk/>
            <pc:sldMk cId="0" sldId="268"/>
            <ac:spMk id="5" creationId="{00000000-0000-0000-0000-000000000000}"/>
          </ac:spMkLst>
        </pc:spChg>
        <pc:spChg chg="mod">
          <ac:chgData name="Filler, Deborah" userId="7e0517fe-9e0b-4813-8b49-fa2c3f935c62" providerId="ADAL" clId="{02B809A5-FB32-4AD6-B1BC-4D661111580F}" dt="2025-03-27T20:27:52.808" v="1337" actId="1076"/>
          <ac:spMkLst>
            <pc:docMk/>
            <pc:sldMk cId="0" sldId="268"/>
            <ac:spMk id="6" creationId="{00000000-0000-0000-0000-000000000000}"/>
          </ac:spMkLst>
        </pc:spChg>
      </pc:sldChg>
      <pc:sldChg chg="modSp mod">
        <pc:chgData name="Filler, Deborah" userId="7e0517fe-9e0b-4813-8b49-fa2c3f935c62" providerId="ADAL" clId="{02B809A5-FB32-4AD6-B1BC-4D661111580F}" dt="2025-03-27T20:28:34.738" v="1343" actId="2711"/>
        <pc:sldMkLst>
          <pc:docMk/>
          <pc:sldMk cId="0" sldId="269"/>
        </pc:sldMkLst>
        <pc:spChg chg="mod">
          <ac:chgData name="Filler, Deborah" userId="7e0517fe-9e0b-4813-8b49-fa2c3f935c62" providerId="ADAL" clId="{02B809A5-FB32-4AD6-B1BC-4D661111580F}" dt="2025-03-27T20:28:09.151" v="1339" actId="255"/>
          <ac:spMkLst>
            <pc:docMk/>
            <pc:sldMk cId="0" sldId="269"/>
            <ac:spMk id="3" creationId="{00000000-0000-0000-0000-000000000000}"/>
          </ac:spMkLst>
        </pc:spChg>
        <pc:spChg chg="mod">
          <ac:chgData name="Filler, Deborah" userId="7e0517fe-9e0b-4813-8b49-fa2c3f935c62" providerId="ADAL" clId="{02B809A5-FB32-4AD6-B1BC-4D661111580F}" dt="2025-03-27T20:28:19.548" v="1340" actId="2711"/>
          <ac:spMkLst>
            <pc:docMk/>
            <pc:sldMk cId="0" sldId="269"/>
            <ac:spMk id="4" creationId="{00000000-0000-0000-0000-000000000000}"/>
          </ac:spMkLst>
        </pc:spChg>
        <pc:spChg chg="mod">
          <ac:chgData name="Filler, Deborah" userId="7e0517fe-9e0b-4813-8b49-fa2c3f935c62" providerId="ADAL" clId="{02B809A5-FB32-4AD6-B1BC-4D661111580F}" dt="2025-03-27T20:28:23.133" v="1341" actId="2711"/>
          <ac:spMkLst>
            <pc:docMk/>
            <pc:sldMk cId="0" sldId="269"/>
            <ac:spMk id="5" creationId="{00000000-0000-0000-0000-000000000000}"/>
          </ac:spMkLst>
        </pc:spChg>
        <pc:spChg chg="mod">
          <ac:chgData name="Filler, Deborah" userId="7e0517fe-9e0b-4813-8b49-fa2c3f935c62" providerId="ADAL" clId="{02B809A5-FB32-4AD6-B1BC-4D661111580F}" dt="2025-03-27T20:28:28.943" v="1342" actId="2711"/>
          <ac:spMkLst>
            <pc:docMk/>
            <pc:sldMk cId="0" sldId="269"/>
            <ac:spMk id="6" creationId="{00000000-0000-0000-0000-000000000000}"/>
          </ac:spMkLst>
        </pc:spChg>
        <pc:spChg chg="mod">
          <ac:chgData name="Filler, Deborah" userId="7e0517fe-9e0b-4813-8b49-fa2c3f935c62" providerId="ADAL" clId="{02B809A5-FB32-4AD6-B1BC-4D661111580F}" dt="2025-03-27T20:28:34.738" v="1343" actId="2711"/>
          <ac:spMkLst>
            <pc:docMk/>
            <pc:sldMk cId="0" sldId="269"/>
            <ac:spMk id="7" creationId="{00000000-0000-0000-0000-000000000000}"/>
          </ac:spMkLst>
        </pc:spChg>
      </pc:sldChg>
      <pc:sldChg chg="delSp modSp mod">
        <pc:chgData name="Filler, Deborah" userId="7e0517fe-9e0b-4813-8b49-fa2c3f935c62" providerId="ADAL" clId="{02B809A5-FB32-4AD6-B1BC-4D661111580F}" dt="2025-03-27T20:29:57.529" v="1366"/>
        <pc:sldMkLst>
          <pc:docMk/>
          <pc:sldMk cId="0" sldId="270"/>
        </pc:sldMkLst>
        <pc:spChg chg="mod">
          <ac:chgData name="Filler, Deborah" userId="7e0517fe-9e0b-4813-8b49-fa2c3f935c62" providerId="ADAL" clId="{02B809A5-FB32-4AD6-B1BC-4D661111580F}" dt="2025-03-27T20:28:47.422" v="1344" actId="2711"/>
          <ac:spMkLst>
            <pc:docMk/>
            <pc:sldMk cId="0" sldId="270"/>
            <ac:spMk id="3" creationId="{00000000-0000-0000-0000-000000000000}"/>
          </ac:spMkLst>
        </pc:spChg>
        <pc:spChg chg="mod">
          <ac:chgData name="Filler, Deborah" userId="7e0517fe-9e0b-4813-8b49-fa2c3f935c62" providerId="ADAL" clId="{02B809A5-FB32-4AD6-B1BC-4D661111580F}" dt="2025-03-27T20:29:56.898" v="1364" actId="1076"/>
          <ac:spMkLst>
            <pc:docMk/>
            <pc:sldMk cId="0" sldId="270"/>
            <ac:spMk id="4" creationId="{00000000-0000-0000-0000-000000000000}"/>
          </ac:spMkLst>
        </pc:spChg>
      </pc:sldChg>
      <pc:sldChg chg="modSp mod">
        <pc:chgData name="Filler, Deborah" userId="7e0517fe-9e0b-4813-8b49-fa2c3f935c62" providerId="ADAL" clId="{02B809A5-FB32-4AD6-B1BC-4D661111580F}" dt="2025-03-27T20:31:19.250" v="1384" actId="20577"/>
        <pc:sldMkLst>
          <pc:docMk/>
          <pc:sldMk cId="0" sldId="271"/>
        </pc:sldMkLst>
        <pc:spChg chg="mod">
          <ac:chgData name="Filler, Deborah" userId="7e0517fe-9e0b-4813-8b49-fa2c3f935c62" providerId="ADAL" clId="{02B809A5-FB32-4AD6-B1BC-4D661111580F}" dt="2025-03-27T17:34:47.068" v="317" actId="20577"/>
          <ac:spMkLst>
            <pc:docMk/>
            <pc:sldMk cId="0" sldId="271"/>
            <ac:spMk id="2" creationId="{00000000-0000-0000-0000-000000000000}"/>
          </ac:spMkLst>
        </pc:spChg>
        <pc:spChg chg="mod">
          <ac:chgData name="Filler, Deborah" userId="7e0517fe-9e0b-4813-8b49-fa2c3f935c62" providerId="ADAL" clId="{02B809A5-FB32-4AD6-B1BC-4D661111580F}" dt="2025-03-27T20:30:12.500" v="1367" actId="2711"/>
          <ac:spMkLst>
            <pc:docMk/>
            <pc:sldMk cId="0" sldId="271"/>
            <ac:spMk id="3" creationId="{00000000-0000-0000-0000-000000000000}"/>
          </ac:spMkLst>
        </pc:spChg>
        <pc:spChg chg="mod">
          <ac:chgData name="Filler, Deborah" userId="7e0517fe-9e0b-4813-8b49-fa2c3f935c62" providerId="ADAL" clId="{02B809A5-FB32-4AD6-B1BC-4D661111580F}" dt="2025-03-27T20:30:47.417" v="1374" actId="20577"/>
          <ac:spMkLst>
            <pc:docMk/>
            <pc:sldMk cId="0" sldId="271"/>
            <ac:spMk id="4" creationId="{00000000-0000-0000-0000-000000000000}"/>
          </ac:spMkLst>
        </pc:spChg>
        <pc:spChg chg="mod">
          <ac:chgData name="Filler, Deborah" userId="7e0517fe-9e0b-4813-8b49-fa2c3f935c62" providerId="ADAL" clId="{02B809A5-FB32-4AD6-B1BC-4D661111580F}" dt="2025-03-27T20:30:55.916" v="1376" actId="14100"/>
          <ac:spMkLst>
            <pc:docMk/>
            <pc:sldMk cId="0" sldId="271"/>
            <ac:spMk id="5" creationId="{00000000-0000-0000-0000-000000000000}"/>
          </ac:spMkLst>
        </pc:spChg>
        <pc:spChg chg="mod">
          <ac:chgData name="Filler, Deborah" userId="7e0517fe-9e0b-4813-8b49-fa2c3f935c62" providerId="ADAL" clId="{02B809A5-FB32-4AD6-B1BC-4D661111580F}" dt="2025-03-27T20:31:19.250" v="1384" actId="20577"/>
          <ac:spMkLst>
            <pc:docMk/>
            <pc:sldMk cId="0" sldId="271"/>
            <ac:spMk id="6" creationId="{00000000-0000-0000-0000-000000000000}"/>
          </ac:spMkLst>
        </pc:spChg>
      </pc:sldChg>
      <pc:sldChg chg="modSp mod">
        <pc:chgData name="Filler, Deborah" userId="7e0517fe-9e0b-4813-8b49-fa2c3f935c62" providerId="ADAL" clId="{02B809A5-FB32-4AD6-B1BC-4D661111580F}" dt="2025-03-27T20:32:20.865" v="1398" actId="1076"/>
        <pc:sldMkLst>
          <pc:docMk/>
          <pc:sldMk cId="0" sldId="272"/>
        </pc:sldMkLst>
        <pc:spChg chg="mod">
          <ac:chgData name="Filler, Deborah" userId="7e0517fe-9e0b-4813-8b49-fa2c3f935c62" providerId="ADAL" clId="{02B809A5-FB32-4AD6-B1BC-4D661111580F}" dt="2025-03-27T20:32:17.911" v="1397" actId="2711"/>
          <ac:spMkLst>
            <pc:docMk/>
            <pc:sldMk cId="0" sldId="272"/>
            <ac:spMk id="3" creationId="{00000000-0000-0000-0000-000000000000}"/>
          </ac:spMkLst>
        </pc:spChg>
        <pc:spChg chg="mod">
          <ac:chgData name="Filler, Deborah" userId="7e0517fe-9e0b-4813-8b49-fa2c3f935c62" providerId="ADAL" clId="{02B809A5-FB32-4AD6-B1BC-4D661111580F}" dt="2025-03-27T20:31:40.607" v="1385" actId="2711"/>
          <ac:spMkLst>
            <pc:docMk/>
            <pc:sldMk cId="0" sldId="272"/>
            <ac:spMk id="4" creationId="{00000000-0000-0000-0000-000000000000}"/>
          </ac:spMkLst>
        </pc:spChg>
        <pc:spChg chg="mod">
          <ac:chgData name="Filler, Deborah" userId="7e0517fe-9e0b-4813-8b49-fa2c3f935c62" providerId="ADAL" clId="{02B809A5-FB32-4AD6-B1BC-4D661111580F}" dt="2025-03-27T20:32:20.865" v="1398" actId="1076"/>
          <ac:spMkLst>
            <pc:docMk/>
            <pc:sldMk cId="0" sldId="272"/>
            <ac:spMk id="5" creationId="{00000000-0000-0000-0000-000000000000}"/>
          </ac:spMkLst>
        </pc:spChg>
      </pc:sldChg>
      <pc:sldChg chg="addSp delSp modSp del mod">
        <pc:chgData name="Filler, Deborah" userId="7e0517fe-9e0b-4813-8b49-fa2c3f935c62" providerId="ADAL" clId="{02B809A5-FB32-4AD6-B1BC-4D661111580F}" dt="2025-03-27T19:07:59.985" v="564" actId="2696"/>
        <pc:sldMkLst>
          <pc:docMk/>
          <pc:sldMk cId="0" sldId="273"/>
        </pc:sldMkLst>
      </pc:sldChg>
      <pc:sldChg chg="del">
        <pc:chgData name="Filler, Deborah" userId="7e0517fe-9e0b-4813-8b49-fa2c3f935c62" providerId="ADAL" clId="{02B809A5-FB32-4AD6-B1BC-4D661111580F}" dt="2025-03-27T19:08:07.579" v="565" actId="2696"/>
        <pc:sldMkLst>
          <pc:docMk/>
          <pc:sldMk cId="0" sldId="274"/>
        </pc:sldMkLst>
      </pc:sldChg>
      <pc:sldChg chg="del">
        <pc:chgData name="Filler, Deborah" userId="7e0517fe-9e0b-4813-8b49-fa2c3f935c62" providerId="ADAL" clId="{02B809A5-FB32-4AD6-B1BC-4D661111580F}" dt="2025-03-27T19:08:11.826" v="566" actId="2696"/>
        <pc:sldMkLst>
          <pc:docMk/>
          <pc:sldMk cId="0" sldId="275"/>
        </pc:sldMkLst>
      </pc:sldChg>
      <pc:sldChg chg="modSp mod">
        <pc:chgData name="Filler, Deborah" userId="7e0517fe-9e0b-4813-8b49-fa2c3f935c62" providerId="ADAL" clId="{02B809A5-FB32-4AD6-B1BC-4D661111580F}" dt="2025-03-27T20:33:56.590" v="1410" actId="255"/>
        <pc:sldMkLst>
          <pc:docMk/>
          <pc:sldMk cId="0" sldId="276"/>
        </pc:sldMkLst>
        <pc:spChg chg="mod">
          <ac:chgData name="Filler, Deborah" userId="7e0517fe-9e0b-4813-8b49-fa2c3f935c62" providerId="ADAL" clId="{02B809A5-FB32-4AD6-B1BC-4D661111580F}" dt="2025-03-27T20:33:26.562" v="1404" actId="255"/>
          <ac:spMkLst>
            <pc:docMk/>
            <pc:sldMk cId="0" sldId="276"/>
            <ac:spMk id="3" creationId="{00000000-0000-0000-0000-000000000000}"/>
          </ac:spMkLst>
        </pc:spChg>
        <pc:spChg chg="mod">
          <ac:chgData name="Filler, Deborah" userId="7e0517fe-9e0b-4813-8b49-fa2c3f935c62" providerId="ADAL" clId="{02B809A5-FB32-4AD6-B1BC-4D661111580F}" dt="2025-03-27T20:33:49.229" v="1408" actId="255"/>
          <ac:spMkLst>
            <pc:docMk/>
            <pc:sldMk cId="0" sldId="276"/>
            <ac:spMk id="4" creationId="{00000000-0000-0000-0000-000000000000}"/>
          </ac:spMkLst>
        </pc:spChg>
        <pc:spChg chg="mod">
          <ac:chgData name="Filler, Deborah" userId="7e0517fe-9e0b-4813-8b49-fa2c3f935c62" providerId="ADAL" clId="{02B809A5-FB32-4AD6-B1BC-4D661111580F}" dt="2025-03-27T20:33:32.674" v="1405" actId="255"/>
          <ac:spMkLst>
            <pc:docMk/>
            <pc:sldMk cId="0" sldId="276"/>
            <ac:spMk id="5" creationId="{00000000-0000-0000-0000-000000000000}"/>
          </ac:spMkLst>
        </pc:spChg>
        <pc:spChg chg="mod">
          <ac:chgData name="Filler, Deborah" userId="7e0517fe-9e0b-4813-8b49-fa2c3f935c62" providerId="ADAL" clId="{02B809A5-FB32-4AD6-B1BC-4D661111580F}" dt="2025-03-27T20:33:39.149" v="1406" actId="255"/>
          <ac:spMkLst>
            <pc:docMk/>
            <pc:sldMk cId="0" sldId="276"/>
            <ac:spMk id="6" creationId="{00000000-0000-0000-0000-000000000000}"/>
          </ac:spMkLst>
        </pc:spChg>
        <pc:spChg chg="mod">
          <ac:chgData name="Filler, Deborah" userId="7e0517fe-9e0b-4813-8b49-fa2c3f935c62" providerId="ADAL" clId="{02B809A5-FB32-4AD6-B1BC-4D661111580F}" dt="2025-03-27T20:33:56.590" v="1410" actId="255"/>
          <ac:spMkLst>
            <pc:docMk/>
            <pc:sldMk cId="0" sldId="276"/>
            <ac:spMk id="7" creationId="{00000000-0000-0000-0000-000000000000}"/>
          </ac:spMkLst>
        </pc:spChg>
      </pc:sldChg>
      <pc:sldChg chg="addSp delSp modSp mod">
        <pc:chgData name="Filler, Deborah" userId="7e0517fe-9e0b-4813-8b49-fa2c3f935c62" providerId="ADAL" clId="{02B809A5-FB32-4AD6-B1BC-4D661111580F}" dt="2025-03-27T20:44:09.466" v="2017"/>
        <pc:sldMkLst>
          <pc:docMk/>
          <pc:sldMk cId="0" sldId="277"/>
        </pc:sldMkLst>
        <pc:spChg chg="mod">
          <ac:chgData name="Filler, Deborah" userId="7e0517fe-9e0b-4813-8b49-fa2c3f935c62" providerId="ADAL" clId="{02B809A5-FB32-4AD6-B1BC-4D661111580F}" dt="2025-03-27T20:34:12.231" v="1412" actId="122"/>
          <ac:spMkLst>
            <pc:docMk/>
            <pc:sldMk cId="0" sldId="277"/>
            <ac:spMk id="3" creationId="{00000000-0000-0000-0000-000000000000}"/>
          </ac:spMkLst>
        </pc:spChg>
        <pc:spChg chg="mod">
          <ac:chgData name="Filler, Deborah" userId="7e0517fe-9e0b-4813-8b49-fa2c3f935c62" providerId="ADAL" clId="{02B809A5-FB32-4AD6-B1BC-4D661111580F}" dt="2025-03-27T20:44:02.038" v="2007" actId="1076"/>
          <ac:spMkLst>
            <pc:docMk/>
            <pc:sldMk cId="0" sldId="277"/>
            <ac:spMk id="4" creationId="{00000000-0000-0000-0000-000000000000}"/>
          </ac:spMkLst>
        </pc:spChg>
        <pc:spChg chg="add mod">
          <ac:chgData name="Filler, Deborah" userId="7e0517fe-9e0b-4813-8b49-fa2c3f935c62" providerId="ADAL" clId="{02B809A5-FB32-4AD6-B1BC-4D661111580F}" dt="2025-03-27T20:43:31.443" v="1993" actId="1076"/>
          <ac:spMkLst>
            <pc:docMk/>
            <pc:sldMk cId="0" sldId="277"/>
            <ac:spMk id="10" creationId="{7A6AD7DF-8A31-3C58-7B4A-1CFEDC8DEAC8}"/>
          </ac:spMkLst>
        </pc:spChg>
        <pc:spChg chg="add mod">
          <ac:chgData name="Filler, Deborah" userId="7e0517fe-9e0b-4813-8b49-fa2c3f935c62" providerId="ADAL" clId="{02B809A5-FB32-4AD6-B1BC-4D661111580F}" dt="2025-03-27T20:43:03.253" v="1983" actId="1076"/>
          <ac:spMkLst>
            <pc:docMk/>
            <pc:sldMk cId="0" sldId="277"/>
            <ac:spMk id="12" creationId="{B7D46C59-C6F2-F4A3-BD39-96DF1DC17AC6}"/>
          </ac:spMkLst>
        </pc:spChg>
        <pc:spChg chg="add mod">
          <ac:chgData name="Filler, Deborah" userId="7e0517fe-9e0b-4813-8b49-fa2c3f935c62" providerId="ADAL" clId="{02B809A5-FB32-4AD6-B1BC-4D661111580F}" dt="2025-03-27T20:43:36.800" v="1995" actId="1076"/>
          <ac:spMkLst>
            <pc:docMk/>
            <pc:sldMk cId="0" sldId="277"/>
            <ac:spMk id="13" creationId="{D51AC373-B19C-7065-0186-C2250A294499}"/>
          </ac:spMkLst>
        </pc:spChg>
        <pc:spChg chg="add mod">
          <ac:chgData name="Filler, Deborah" userId="7e0517fe-9e0b-4813-8b49-fa2c3f935c62" providerId="ADAL" clId="{02B809A5-FB32-4AD6-B1BC-4D661111580F}" dt="2025-03-27T20:43:33.647" v="1994" actId="1076"/>
          <ac:spMkLst>
            <pc:docMk/>
            <pc:sldMk cId="0" sldId="277"/>
            <ac:spMk id="14" creationId="{1E4588C6-CBC9-7C42-7679-44033751D0F5}"/>
          </ac:spMkLst>
        </pc:spChg>
        <pc:spChg chg="add mod">
          <ac:chgData name="Filler, Deborah" userId="7e0517fe-9e0b-4813-8b49-fa2c3f935c62" providerId="ADAL" clId="{02B809A5-FB32-4AD6-B1BC-4D661111580F}" dt="2025-03-27T20:43:21.889" v="1990" actId="1076"/>
          <ac:spMkLst>
            <pc:docMk/>
            <pc:sldMk cId="0" sldId="277"/>
            <ac:spMk id="15" creationId="{3549EEA1-79DB-AF77-1D7D-A43368892E8F}"/>
          </ac:spMkLst>
        </pc:spChg>
      </pc:sldChg>
      <pc:sldChg chg="modSp mod">
        <pc:chgData name="Filler, Deborah" userId="7e0517fe-9e0b-4813-8b49-fa2c3f935c62" providerId="ADAL" clId="{02B809A5-FB32-4AD6-B1BC-4D661111580F}" dt="2025-03-27T20:45:12.069" v="2030" actId="1076"/>
        <pc:sldMkLst>
          <pc:docMk/>
          <pc:sldMk cId="0" sldId="278"/>
        </pc:sldMkLst>
        <pc:spChg chg="mod">
          <ac:chgData name="Filler, Deborah" userId="7e0517fe-9e0b-4813-8b49-fa2c3f935c62" providerId="ADAL" clId="{02B809A5-FB32-4AD6-B1BC-4D661111580F}" dt="2025-03-27T20:44:25.927" v="2021" actId="1076"/>
          <ac:spMkLst>
            <pc:docMk/>
            <pc:sldMk cId="0" sldId="278"/>
            <ac:spMk id="3" creationId="{00000000-0000-0000-0000-000000000000}"/>
          </ac:spMkLst>
        </pc:spChg>
        <pc:spChg chg="mod">
          <ac:chgData name="Filler, Deborah" userId="7e0517fe-9e0b-4813-8b49-fa2c3f935c62" providerId="ADAL" clId="{02B809A5-FB32-4AD6-B1BC-4D661111580F}" dt="2025-03-27T20:45:08.445" v="2029" actId="1076"/>
          <ac:spMkLst>
            <pc:docMk/>
            <pc:sldMk cId="0" sldId="278"/>
            <ac:spMk id="4" creationId="{00000000-0000-0000-0000-000000000000}"/>
          </ac:spMkLst>
        </pc:spChg>
        <pc:spChg chg="mod">
          <ac:chgData name="Filler, Deborah" userId="7e0517fe-9e0b-4813-8b49-fa2c3f935c62" providerId="ADAL" clId="{02B809A5-FB32-4AD6-B1BC-4D661111580F}" dt="2025-03-27T20:45:12.069" v="2030" actId="1076"/>
          <ac:spMkLst>
            <pc:docMk/>
            <pc:sldMk cId="0" sldId="278"/>
            <ac:spMk id="5" creationId="{00000000-0000-0000-0000-000000000000}"/>
          </ac:spMkLst>
        </pc:spChg>
        <pc:spChg chg="mod">
          <ac:chgData name="Filler, Deborah" userId="7e0517fe-9e0b-4813-8b49-fa2c3f935c62" providerId="ADAL" clId="{02B809A5-FB32-4AD6-B1BC-4D661111580F}" dt="2025-03-27T20:44:51.733" v="2025" actId="2711"/>
          <ac:spMkLst>
            <pc:docMk/>
            <pc:sldMk cId="0" sldId="278"/>
            <ac:spMk id="6" creationId="{00000000-0000-0000-0000-000000000000}"/>
          </ac:spMkLst>
        </pc:spChg>
      </pc:sldChg>
      <pc:sldChg chg="modSp new del mod">
        <pc:chgData name="Filler, Deborah" userId="7e0517fe-9e0b-4813-8b49-fa2c3f935c62" providerId="ADAL" clId="{02B809A5-FB32-4AD6-B1BC-4D661111580F}" dt="2025-03-27T19:11:07.985" v="620" actId="2696"/>
        <pc:sldMkLst>
          <pc:docMk/>
          <pc:sldMk cId="539803052" sldId="279"/>
        </pc:sldMkLst>
      </pc:sldChg>
      <pc:sldChg chg="delSp modSp add del mod ord">
        <pc:chgData name="Filler, Deborah" userId="7e0517fe-9e0b-4813-8b49-fa2c3f935c62" providerId="ADAL" clId="{02B809A5-FB32-4AD6-B1BC-4D661111580F}" dt="2025-03-27T19:10:07.491" v="597" actId="2696"/>
        <pc:sldMkLst>
          <pc:docMk/>
          <pc:sldMk cId="1637926737" sldId="280"/>
        </pc:sldMkLst>
      </pc:sldChg>
      <pc:sldChg chg="addSp modSp add mod ord">
        <pc:chgData name="Filler, Deborah" userId="7e0517fe-9e0b-4813-8b49-fa2c3f935c62" providerId="ADAL" clId="{02B809A5-FB32-4AD6-B1BC-4D661111580F}" dt="2025-03-27T20:33:01.354" v="1400" actId="2711"/>
        <pc:sldMkLst>
          <pc:docMk/>
          <pc:sldMk cId="3519025050" sldId="280"/>
        </pc:sldMkLst>
        <pc:spChg chg="mod">
          <ac:chgData name="Filler, Deborah" userId="7e0517fe-9e0b-4813-8b49-fa2c3f935c62" providerId="ADAL" clId="{02B809A5-FB32-4AD6-B1BC-4D661111580F}" dt="2025-03-27T20:32:54.203" v="1399" actId="2711"/>
          <ac:spMkLst>
            <pc:docMk/>
            <pc:sldMk cId="3519025050" sldId="280"/>
            <ac:spMk id="3" creationId="{6FC2C96A-4F05-7DB5-A611-2EBEAF443E13}"/>
          </ac:spMkLst>
        </pc:spChg>
        <pc:spChg chg="mod">
          <ac:chgData name="Filler, Deborah" userId="7e0517fe-9e0b-4813-8b49-fa2c3f935c62" providerId="ADAL" clId="{02B809A5-FB32-4AD6-B1BC-4D661111580F}" dt="2025-03-27T19:10:35.535" v="616" actId="20577"/>
          <ac:spMkLst>
            <pc:docMk/>
            <pc:sldMk cId="3519025050" sldId="280"/>
            <ac:spMk id="4" creationId="{4F30FFE2-92E2-B628-99FA-3B33BB566E27}"/>
          </ac:spMkLst>
        </pc:spChg>
        <pc:spChg chg="add mod">
          <ac:chgData name="Filler, Deborah" userId="7e0517fe-9e0b-4813-8b49-fa2c3f935c62" providerId="ADAL" clId="{02B809A5-FB32-4AD6-B1BC-4D661111580F}" dt="2025-03-27T20:33:01.354" v="1400" actId="2711"/>
          <ac:spMkLst>
            <pc:docMk/>
            <pc:sldMk cId="3519025050" sldId="280"/>
            <ac:spMk id="5" creationId="{66731018-5FA4-9C8E-FE4D-38372CD54246}"/>
          </ac:spMkLst>
        </pc:spChg>
      </pc:sldChg>
      <pc:sldChg chg="delSp modSp add mod ord">
        <pc:chgData name="Filler, Deborah" userId="7e0517fe-9e0b-4813-8b49-fa2c3f935c62" providerId="ADAL" clId="{02B809A5-FB32-4AD6-B1BC-4D661111580F}" dt="2025-03-27T20:24:16.509" v="1289" actId="255"/>
        <pc:sldMkLst>
          <pc:docMk/>
          <pc:sldMk cId="1975002357" sldId="281"/>
        </pc:sldMkLst>
        <pc:spChg chg="mod">
          <ac:chgData name="Filler, Deborah" userId="7e0517fe-9e0b-4813-8b49-fa2c3f935c62" providerId="ADAL" clId="{02B809A5-FB32-4AD6-B1BC-4D661111580F}" dt="2025-03-27T20:23:39.265" v="1283" actId="255"/>
          <ac:spMkLst>
            <pc:docMk/>
            <pc:sldMk cId="1975002357" sldId="281"/>
            <ac:spMk id="3" creationId="{E3FA539A-76EA-E320-2293-D2A8490AFDD1}"/>
          </ac:spMkLst>
        </pc:spChg>
        <pc:spChg chg="mod">
          <ac:chgData name="Filler, Deborah" userId="7e0517fe-9e0b-4813-8b49-fa2c3f935c62" providerId="ADAL" clId="{02B809A5-FB32-4AD6-B1BC-4D661111580F}" dt="2025-03-27T20:23:04.146" v="1277"/>
          <ac:spMkLst>
            <pc:docMk/>
            <pc:sldMk cId="1975002357" sldId="281"/>
            <ac:spMk id="5" creationId="{3961D237-4B12-19B8-4E3B-52AA27876828}"/>
          </ac:spMkLst>
        </pc:spChg>
        <pc:spChg chg="mod">
          <ac:chgData name="Filler, Deborah" userId="7e0517fe-9e0b-4813-8b49-fa2c3f935c62" providerId="ADAL" clId="{02B809A5-FB32-4AD6-B1BC-4D661111580F}" dt="2025-03-27T20:24:16.509" v="1289" actId="255"/>
          <ac:spMkLst>
            <pc:docMk/>
            <pc:sldMk cId="1975002357" sldId="281"/>
            <ac:spMk id="6" creationId="{112E3FBE-84EB-F083-79D2-7E151624D4BC}"/>
          </ac:spMkLst>
        </pc:spChg>
      </pc:sldChg>
      <pc:sldChg chg="modSp add mod">
        <pc:chgData name="Filler, Deborah" userId="7e0517fe-9e0b-4813-8b49-fa2c3f935c62" providerId="ADAL" clId="{02B809A5-FB32-4AD6-B1BC-4D661111580F}" dt="2025-04-10T15:13:40.678" v="2924" actId="20577"/>
        <pc:sldMkLst>
          <pc:docMk/>
          <pc:sldMk cId="3191442987" sldId="282"/>
        </pc:sldMkLst>
        <pc:spChg chg="mod">
          <ac:chgData name="Filler, Deborah" userId="7e0517fe-9e0b-4813-8b49-fa2c3f935c62" providerId="ADAL" clId="{02B809A5-FB32-4AD6-B1BC-4D661111580F}" dt="2025-04-10T15:00:19.284" v="2225" actId="1076"/>
          <ac:spMkLst>
            <pc:docMk/>
            <pc:sldMk cId="3191442987" sldId="282"/>
            <ac:spMk id="2" creationId="{93F7A69F-AB8C-21EC-BE9B-7C4A899B15AF}"/>
          </ac:spMkLst>
        </pc:spChg>
        <pc:spChg chg="mod">
          <ac:chgData name="Filler, Deborah" userId="7e0517fe-9e0b-4813-8b49-fa2c3f935c62" providerId="ADAL" clId="{02B809A5-FB32-4AD6-B1BC-4D661111580F}" dt="2025-04-10T15:13:30.208" v="2922" actId="20577"/>
          <ac:spMkLst>
            <pc:docMk/>
            <pc:sldMk cId="3191442987" sldId="282"/>
            <ac:spMk id="3" creationId="{32742A37-8F36-1A41-FD42-26D226AA5AFB}"/>
          </ac:spMkLst>
        </pc:spChg>
        <pc:spChg chg="mod">
          <ac:chgData name="Filler, Deborah" userId="7e0517fe-9e0b-4813-8b49-fa2c3f935c62" providerId="ADAL" clId="{02B809A5-FB32-4AD6-B1BC-4D661111580F}" dt="2025-04-10T15:13:40.678" v="2924" actId="20577"/>
          <ac:spMkLst>
            <pc:docMk/>
            <pc:sldMk cId="3191442987" sldId="282"/>
            <ac:spMk id="5" creationId="{D540A563-315F-1075-CA1F-D5706968BE8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4/10/2025</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4/10/2025</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mass.gov/doc/eom-23-17-pathway-to-short-term-and-long-term-care-for-family-assistance-members-at-a-chronic-disease-and-rehabilitation-hospital-or-nursing-facility-updated-0/download"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499"/>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982725" y="989211"/>
            <a:ext cx="7478984" cy="1343352"/>
          </a:xfrm>
          <a:prstGeom prst="rect">
            <a:avLst/>
          </a:prstGeom>
        </p:spPr>
        <p:txBody>
          <a:bodyPr vert="horz" wrap="square" lIns="0" tIns="0" rIns="0" bIns="0" rtlCol="0">
            <a:spAutoFit/>
          </a:bodyPr>
          <a:lstStyle/>
          <a:p>
            <a:pPr marL="0" marR="0">
              <a:lnSpc>
                <a:spcPts val="4997"/>
              </a:lnSpc>
              <a:spcBef>
                <a:spcPts val="0"/>
              </a:spcBef>
              <a:spcAft>
                <a:spcPts val="0"/>
              </a:spcAft>
            </a:pPr>
            <a:r>
              <a:rPr sz="4400" dirty="0">
                <a:solidFill>
                  <a:srgbClr val="FFFFFF"/>
                </a:solidFill>
                <a:latin typeface="EBLMNJ+Georgia"/>
                <a:cs typeface="EBLMNJ+Georgia"/>
              </a:rPr>
              <a:t>MASSHEALTH LONG TERM</a:t>
            </a:r>
          </a:p>
          <a:p>
            <a:pPr marL="2918714" marR="0">
              <a:lnSpc>
                <a:spcPts val="4999"/>
              </a:lnSpc>
              <a:spcBef>
                <a:spcPts val="281"/>
              </a:spcBef>
              <a:spcAft>
                <a:spcPts val="0"/>
              </a:spcAft>
            </a:pPr>
            <a:r>
              <a:rPr sz="4400" dirty="0">
                <a:solidFill>
                  <a:srgbClr val="FFFFFF"/>
                </a:solidFill>
                <a:latin typeface="EBLMNJ+Georgia"/>
                <a:cs typeface="EBLMNJ+Georgia"/>
              </a:rPr>
              <a:t>CARE</a:t>
            </a:r>
          </a:p>
        </p:txBody>
      </p:sp>
      <p:sp>
        <p:nvSpPr>
          <p:cNvPr id="4" name="object 4"/>
          <p:cNvSpPr txBox="1"/>
          <p:nvPr/>
        </p:nvSpPr>
        <p:spPr>
          <a:xfrm>
            <a:off x="2689098" y="3762990"/>
            <a:ext cx="4065913" cy="897682"/>
          </a:xfrm>
          <a:prstGeom prst="rect">
            <a:avLst/>
          </a:prstGeom>
        </p:spPr>
        <p:txBody>
          <a:bodyPr vert="horz" wrap="square" lIns="0" tIns="0" rIns="0" bIns="0" rtlCol="0">
            <a:spAutoFit/>
          </a:bodyPr>
          <a:lstStyle/>
          <a:p>
            <a:pPr marL="610361" marR="0" algn="ctr">
              <a:lnSpc>
                <a:spcPts val="2270"/>
              </a:lnSpc>
              <a:spcBef>
                <a:spcPts val="0"/>
              </a:spcBef>
              <a:spcAft>
                <a:spcPts val="0"/>
              </a:spcAft>
            </a:pPr>
            <a:r>
              <a:rPr sz="2000" dirty="0">
                <a:solidFill>
                  <a:srgbClr val="FFFFFF"/>
                </a:solidFill>
                <a:cs typeface="EBLMNJ+Georgia"/>
              </a:rPr>
              <a:t>Deborah</a:t>
            </a:r>
            <a:r>
              <a:rPr sz="2000" spc="17" dirty="0">
                <a:solidFill>
                  <a:srgbClr val="FFFFFF"/>
                </a:solidFill>
                <a:cs typeface="EBLMNJ+Georgia"/>
              </a:rPr>
              <a:t> </a:t>
            </a:r>
            <a:r>
              <a:rPr sz="2000" dirty="0">
                <a:solidFill>
                  <a:srgbClr val="FFFFFF"/>
                </a:solidFill>
                <a:cs typeface="EBLMNJ+Georgia"/>
              </a:rPr>
              <a:t>Filler</a:t>
            </a:r>
            <a:r>
              <a:rPr sz="2000" spc="22" dirty="0">
                <a:solidFill>
                  <a:srgbClr val="FFFFFF"/>
                </a:solidFill>
                <a:cs typeface="EBLMNJ+Georgia"/>
              </a:rPr>
              <a:t> </a:t>
            </a:r>
            <a:br>
              <a:rPr lang="en-US" sz="2000" spc="22" dirty="0">
                <a:solidFill>
                  <a:srgbClr val="FFFFFF"/>
                </a:solidFill>
                <a:cs typeface="EBLMNJ+Georgia"/>
              </a:rPr>
            </a:br>
            <a:r>
              <a:rPr lang="en-US" sz="2000" spc="22" dirty="0">
                <a:solidFill>
                  <a:srgbClr val="FFFFFF"/>
                </a:solidFill>
                <a:cs typeface="EBLMNJ+Georgia"/>
              </a:rPr>
              <a:t>Senior Staff Attorney</a:t>
            </a:r>
            <a:endParaRPr sz="2000" dirty="0">
              <a:solidFill>
                <a:srgbClr val="FFFFFF"/>
              </a:solidFill>
              <a:cs typeface="EBLMNJ+Georgia"/>
            </a:endParaRPr>
          </a:p>
          <a:p>
            <a:pPr marL="0" marR="0" algn="ctr">
              <a:lnSpc>
                <a:spcPts val="2272"/>
              </a:lnSpc>
              <a:spcBef>
                <a:spcPts val="127"/>
              </a:spcBef>
              <a:spcAft>
                <a:spcPts val="0"/>
              </a:spcAft>
            </a:pPr>
            <a:r>
              <a:rPr sz="2000" dirty="0">
                <a:solidFill>
                  <a:srgbClr val="FFFFFF"/>
                </a:solidFill>
                <a:cs typeface="EBLMNJ+Georgia"/>
              </a:rPr>
              <a:t>Greater</a:t>
            </a:r>
            <a:r>
              <a:rPr sz="2000" spc="18" dirty="0">
                <a:solidFill>
                  <a:srgbClr val="FFFFFF"/>
                </a:solidFill>
                <a:cs typeface="EBLMNJ+Georgia"/>
              </a:rPr>
              <a:t> </a:t>
            </a:r>
            <a:r>
              <a:rPr sz="2000" dirty="0">
                <a:solidFill>
                  <a:srgbClr val="FFFFFF"/>
                </a:solidFill>
                <a:cs typeface="EBLMNJ+Georgia"/>
              </a:rPr>
              <a:t>Boston Legal Services,</a:t>
            </a:r>
            <a:r>
              <a:rPr sz="2000" spc="10" dirty="0">
                <a:solidFill>
                  <a:srgbClr val="FFFFFF"/>
                </a:solidFill>
                <a:cs typeface="EBLMNJ+Georgia"/>
              </a:rPr>
              <a:t> </a:t>
            </a:r>
            <a:r>
              <a:rPr sz="2000" dirty="0">
                <a:solidFill>
                  <a:srgbClr val="FFFFFF"/>
                </a:solidFill>
                <a:cs typeface="EBLMNJ+Georgia"/>
              </a:rPr>
              <a:t>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268730" y="998856"/>
            <a:ext cx="2210023" cy="2524236"/>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FFFFFF"/>
                </a:solidFill>
                <a:latin typeface="+mj-lt"/>
                <a:cs typeface="RHJLWW+ArialMT"/>
              </a:rPr>
              <a:t>Premiums</a:t>
            </a:r>
          </a:p>
          <a:p>
            <a:pPr marL="0" marR="0">
              <a:lnSpc>
                <a:spcPts val="3888"/>
              </a:lnSpc>
              <a:spcBef>
                <a:spcPts val="0"/>
              </a:spcBef>
              <a:spcAft>
                <a:spcPts val="0"/>
              </a:spcAft>
            </a:pPr>
            <a:r>
              <a:rPr sz="3600" dirty="0">
                <a:solidFill>
                  <a:srgbClr val="FFFFFF"/>
                </a:solidFill>
                <a:latin typeface="+mj-lt"/>
                <a:cs typeface="RHJLWW+ArialMT"/>
              </a:rPr>
              <a:t>and</a:t>
            </a:r>
          </a:p>
          <a:p>
            <a:pPr marL="0" marR="0">
              <a:lnSpc>
                <a:spcPts val="3888"/>
              </a:lnSpc>
              <a:spcBef>
                <a:spcPts val="0"/>
              </a:spcBef>
              <a:spcAft>
                <a:spcPts val="0"/>
              </a:spcAft>
            </a:pPr>
            <a:r>
              <a:rPr sz="3600" dirty="0">
                <a:solidFill>
                  <a:srgbClr val="FFFFFF"/>
                </a:solidFill>
                <a:latin typeface="+mj-lt"/>
                <a:cs typeface="RHJLWW+ArialMT"/>
              </a:rPr>
              <a:t>Incurred</a:t>
            </a:r>
          </a:p>
          <a:p>
            <a:pPr marL="0" marR="0">
              <a:lnSpc>
                <a:spcPts val="3889"/>
              </a:lnSpc>
              <a:spcBef>
                <a:spcPts val="0"/>
              </a:spcBef>
              <a:spcAft>
                <a:spcPts val="0"/>
              </a:spcAft>
            </a:pPr>
            <a:r>
              <a:rPr sz="3600" dirty="0">
                <a:solidFill>
                  <a:srgbClr val="FFFFFF"/>
                </a:solidFill>
                <a:latin typeface="+mj-lt"/>
                <a:cs typeface="RHJLWW+ArialMT"/>
              </a:rPr>
              <a:t>Medical</a:t>
            </a:r>
          </a:p>
          <a:p>
            <a:pPr marL="0" marR="0">
              <a:lnSpc>
                <a:spcPts val="3888"/>
              </a:lnSpc>
              <a:spcBef>
                <a:spcPts val="0"/>
              </a:spcBef>
              <a:spcAft>
                <a:spcPts val="0"/>
              </a:spcAft>
            </a:pPr>
            <a:r>
              <a:rPr sz="3600" dirty="0">
                <a:solidFill>
                  <a:srgbClr val="FFFFFF"/>
                </a:solidFill>
                <a:latin typeface="+mj-lt"/>
                <a:cs typeface="RHJLWW+ArialMT"/>
              </a:rPr>
              <a:t>Expenses</a:t>
            </a:r>
          </a:p>
        </p:txBody>
      </p:sp>
      <p:sp>
        <p:nvSpPr>
          <p:cNvPr id="4" name="object 4"/>
          <p:cNvSpPr txBox="1"/>
          <p:nvPr/>
        </p:nvSpPr>
        <p:spPr>
          <a:xfrm>
            <a:off x="4464050" y="1700724"/>
            <a:ext cx="3834996" cy="1115194"/>
          </a:xfrm>
          <a:prstGeom prst="rect">
            <a:avLst/>
          </a:prstGeom>
        </p:spPr>
        <p:txBody>
          <a:bodyPr vert="horz" wrap="square" lIns="0" tIns="0" rIns="0" bIns="0" rtlCol="0">
            <a:spAutoFit/>
          </a:bodyPr>
          <a:lstStyle/>
          <a:p>
            <a:pPr marR="0">
              <a:lnSpc>
                <a:spcPts val="2683"/>
              </a:lnSpc>
              <a:spcBef>
                <a:spcPts val="0"/>
              </a:spcBef>
              <a:spcAft>
                <a:spcPts val="0"/>
              </a:spcAft>
            </a:pPr>
            <a:r>
              <a:rPr sz="2400" dirty="0">
                <a:solidFill>
                  <a:srgbClr val="FFFFFF"/>
                </a:solidFill>
                <a:cs typeface="EVOITV+ArialMT"/>
              </a:rPr>
              <a:t>•</a:t>
            </a:r>
            <a:r>
              <a:rPr sz="2400" spc="293" dirty="0">
                <a:solidFill>
                  <a:srgbClr val="FFFFFF"/>
                </a:solidFill>
                <a:cs typeface="EVOITV+ArialMT"/>
              </a:rPr>
              <a:t> </a:t>
            </a:r>
            <a:r>
              <a:rPr sz="2400" dirty="0">
                <a:solidFill>
                  <a:srgbClr val="FFFFFF"/>
                </a:solidFill>
                <a:cs typeface="RHJLWW+ArialMT"/>
              </a:rPr>
              <a:t>Medigap payments</a:t>
            </a:r>
          </a:p>
          <a:p>
            <a:pPr marR="0">
              <a:lnSpc>
                <a:spcPts val="2681"/>
              </a:lnSpc>
              <a:spcBef>
                <a:spcPts val="218"/>
              </a:spcBef>
              <a:spcAft>
                <a:spcPts val="0"/>
              </a:spcAft>
            </a:pPr>
            <a:r>
              <a:rPr sz="2400" dirty="0">
                <a:solidFill>
                  <a:srgbClr val="FFFFFF"/>
                </a:solidFill>
                <a:cs typeface="EVOITV+ArialMT"/>
              </a:rPr>
              <a:t>•</a:t>
            </a:r>
            <a:r>
              <a:rPr sz="2400" spc="293" dirty="0">
                <a:solidFill>
                  <a:srgbClr val="FFFFFF"/>
                </a:solidFill>
                <a:cs typeface="EVOITV+ArialMT"/>
              </a:rPr>
              <a:t> </a:t>
            </a:r>
            <a:r>
              <a:rPr sz="2400" dirty="0">
                <a:solidFill>
                  <a:srgbClr val="FFFFFF"/>
                </a:solidFill>
                <a:cs typeface="RHJLWW+ArialMT"/>
              </a:rPr>
              <a:t>Medicare Part B premium</a:t>
            </a:r>
          </a:p>
          <a:p>
            <a:pPr marR="0">
              <a:lnSpc>
                <a:spcPts val="2681"/>
              </a:lnSpc>
              <a:spcBef>
                <a:spcPts val="216"/>
              </a:spcBef>
              <a:spcAft>
                <a:spcPts val="0"/>
              </a:spcAft>
            </a:pPr>
            <a:r>
              <a:rPr sz="2400" dirty="0">
                <a:solidFill>
                  <a:srgbClr val="FFFFFF"/>
                </a:solidFill>
                <a:cs typeface="EVOITV+ArialMT"/>
              </a:rPr>
              <a:t>•</a:t>
            </a:r>
            <a:r>
              <a:rPr sz="2400" spc="293" dirty="0">
                <a:solidFill>
                  <a:srgbClr val="FFFFFF"/>
                </a:solidFill>
                <a:cs typeface="EVOITV+ArialMT"/>
              </a:rPr>
              <a:t> </a:t>
            </a:r>
            <a:r>
              <a:rPr sz="2400" dirty="0">
                <a:solidFill>
                  <a:srgbClr val="FFFFFF"/>
                </a:solidFill>
                <a:cs typeface="RHJLWW+ArialMT"/>
              </a:rPr>
              <a:t>Dental</a:t>
            </a:r>
            <a:r>
              <a:rPr sz="2400" spc="11" dirty="0">
                <a:solidFill>
                  <a:srgbClr val="FFFFFF"/>
                </a:solidFill>
                <a:cs typeface="RHJLWW+ArialMT"/>
              </a:rPr>
              <a:t> </a:t>
            </a:r>
            <a:r>
              <a:rPr sz="2400" dirty="0">
                <a:solidFill>
                  <a:srgbClr val="FFFFFF"/>
                </a:solidFill>
                <a:cs typeface="RHJLWW+ArialMT"/>
              </a:rPr>
              <a:t>work</a:t>
            </a:r>
          </a:p>
        </p:txBody>
      </p:sp>
      <p:sp>
        <p:nvSpPr>
          <p:cNvPr id="5" name="object 5"/>
          <p:cNvSpPr txBox="1"/>
          <p:nvPr/>
        </p:nvSpPr>
        <p:spPr>
          <a:xfrm>
            <a:off x="4464050" y="2805346"/>
            <a:ext cx="2024176" cy="346249"/>
          </a:xfrm>
          <a:prstGeom prst="rect">
            <a:avLst/>
          </a:prstGeom>
        </p:spPr>
        <p:txBody>
          <a:bodyPr vert="horz" wrap="square" lIns="0" tIns="0" rIns="0" bIns="0" rtlCol="0">
            <a:spAutoFit/>
          </a:bodyPr>
          <a:lstStyle/>
          <a:p>
            <a:pPr marL="0" marR="0">
              <a:lnSpc>
                <a:spcPts val="2681"/>
              </a:lnSpc>
              <a:spcBef>
                <a:spcPts val="0"/>
              </a:spcBef>
              <a:spcAft>
                <a:spcPts val="0"/>
              </a:spcAft>
            </a:pPr>
            <a:r>
              <a:rPr sz="2400" dirty="0">
                <a:solidFill>
                  <a:srgbClr val="FFFFFF"/>
                </a:solidFill>
                <a:cs typeface="EVOITV+ArialMT"/>
              </a:rPr>
              <a:t>•</a:t>
            </a:r>
            <a:r>
              <a:rPr sz="2400" spc="293" dirty="0">
                <a:solidFill>
                  <a:srgbClr val="FFFFFF"/>
                </a:solidFill>
                <a:cs typeface="EVOITV+ArialMT"/>
              </a:rPr>
              <a:t> </a:t>
            </a:r>
            <a:r>
              <a:rPr sz="2400" dirty="0">
                <a:solidFill>
                  <a:srgbClr val="FFFFFF"/>
                </a:solidFill>
                <a:cs typeface="RHJLWW+ArialMT"/>
              </a:rPr>
              <a:t>Eye glasses</a:t>
            </a:r>
          </a:p>
        </p:txBody>
      </p:sp>
      <p:sp>
        <p:nvSpPr>
          <p:cNvPr id="6" name="object 6"/>
          <p:cNvSpPr txBox="1"/>
          <p:nvPr/>
        </p:nvSpPr>
        <p:spPr>
          <a:xfrm>
            <a:off x="4464050" y="3173392"/>
            <a:ext cx="2092147" cy="346249"/>
          </a:xfrm>
          <a:prstGeom prst="rect">
            <a:avLst/>
          </a:prstGeom>
        </p:spPr>
        <p:txBody>
          <a:bodyPr vert="horz" wrap="square" lIns="0" tIns="0" rIns="0" bIns="0" rtlCol="0">
            <a:spAutoFit/>
          </a:bodyPr>
          <a:lstStyle/>
          <a:p>
            <a:pPr marL="0" marR="0">
              <a:lnSpc>
                <a:spcPts val="2681"/>
              </a:lnSpc>
              <a:spcBef>
                <a:spcPts val="0"/>
              </a:spcBef>
              <a:spcAft>
                <a:spcPts val="0"/>
              </a:spcAft>
            </a:pPr>
            <a:r>
              <a:rPr sz="2400" dirty="0">
                <a:solidFill>
                  <a:srgbClr val="FFFFFF"/>
                </a:solidFill>
                <a:cs typeface="EVOITV+ArialMT"/>
              </a:rPr>
              <a:t>•</a:t>
            </a:r>
            <a:r>
              <a:rPr sz="2400" spc="293" dirty="0">
                <a:solidFill>
                  <a:srgbClr val="FFFFFF"/>
                </a:solidFill>
                <a:cs typeface="EVOITV+ArialMT"/>
              </a:rPr>
              <a:t> </a:t>
            </a:r>
            <a:r>
              <a:rPr sz="2400" dirty="0">
                <a:solidFill>
                  <a:srgbClr val="FFFFFF"/>
                </a:solidFill>
                <a:cs typeface="RHJLWW+ArialMT"/>
              </a:rPr>
              <a:t>Hearing aids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737868" y="538743"/>
            <a:ext cx="353429" cy="298400"/>
          </a:xfrm>
          <a:prstGeom prst="rect">
            <a:avLst/>
          </a:prstGeom>
        </p:spPr>
        <p:txBody>
          <a:bodyPr vert="horz" wrap="square" lIns="0" tIns="0" rIns="0" bIns="0" rtlCol="0">
            <a:spAutoFit/>
          </a:bodyPr>
          <a:lstStyle/>
          <a:p>
            <a:pPr marL="0" marR="0">
              <a:lnSpc>
                <a:spcPts val="2049"/>
              </a:lnSpc>
              <a:spcBef>
                <a:spcPts val="0"/>
              </a:spcBef>
              <a:spcAft>
                <a:spcPts val="0"/>
              </a:spcAft>
            </a:pPr>
            <a:r>
              <a:rPr sz="1800" dirty="0">
                <a:solidFill>
                  <a:srgbClr val="8EC0C1"/>
                </a:solidFill>
                <a:latin typeface="CLSWDO+Wingdings 3"/>
                <a:cs typeface="CLSWDO+Wingdings 3"/>
              </a:rPr>
              <a:t>z</a:t>
            </a:r>
          </a:p>
        </p:txBody>
      </p:sp>
      <p:sp>
        <p:nvSpPr>
          <p:cNvPr id="4" name="object 4"/>
          <p:cNvSpPr txBox="1"/>
          <p:nvPr/>
        </p:nvSpPr>
        <p:spPr>
          <a:xfrm>
            <a:off x="2050542" y="627509"/>
            <a:ext cx="5004206" cy="512961"/>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FFFFFF"/>
                </a:solidFill>
                <a:latin typeface="+mj-lt"/>
                <a:cs typeface="RHJLWW+ArialMT"/>
              </a:rPr>
              <a:t>Guardianship</a:t>
            </a:r>
            <a:r>
              <a:rPr sz="3600" spc="-26" dirty="0">
                <a:solidFill>
                  <a:srgbClr val="FFFFFF"/>
                </a:solidFill>
                <a:latin typeface="+mj-lt"/>
                <a:cs typeface="RHJLWW+ArialMT"/>
              </a:rPr>
              <a:t> </a:t>
            </a:r>
            <a:r>
              <a:rPr sz="3600" dirty="0">
                <a:solidFill>
                  <a:srgbClr val="FFFFFF"/>
                </a:solidFill>
                <a:latin typeface="+mj-lt"/>
                <a:cs typeface="RHJLWW+ArialMT"/>
              </a:rPr>
              <a:t>Expenses</a:t>
            </a:r>
          </a:p>
        </p:txBody>
      </p:sp>
      <p:sp>
        <p:nvSpPr>
          <p:cNvPr id="5" name="object 5"/>
          <p:cNvSpPr txBox="1"/>
          <p:nvPr/>
        </p:nvSpPr>
        <p:spPr>
          <a:xfrm>
            <a:off x="2076704" y="1648146"/>
            <a:ext cx="4048498" cy="667940"/>
          </a:xfrm>
          <a:prstGeom prst="rect">
            <a:avLst/>
          </a:prstGeom>
        </p:spPr>
        <p:txBody>
          <a:bodyPr vert="horz" wrap="square" lIns="0" tIns="0" rIns="0" bIns="0" rtlCol="0">
            <a:spAutoFit/>
          </a:bodyPr>
          <a:lstStyle/>
          <a:p>
            <a:pPr marL="0" marR="0">
              <a:lnSpc>
                <a:spcPts val="2683"/>
              </a:lnSpc>
              <a:spcBef>
                <a:spcPts val="0"/>
              </a:spcBef>
              <a:spcAft>
                <a:spcPts val="0"/>
              </a:spcAft>
            </a:pPr>
            <a:r>
              <a:rPr sz="2400" dirty="0">
                <a:solidFill>
                  <a:srgbClr val="FFFFFF"/>
                </a:solidFill>
                <a:cs typeface="RHJLWW+ArialMT"/>
              </a:rPr>
              <a:t>Costs related to appointment</a:t>
            </a:r>
          </a:p>
          <a:p>
            <a:pPr marL="0" marR="0">
              <a:lnSpc>
                <a:spcPts val="2486"/>
              </a:lnSpc>
              <a:spcBef>
                <a:spcPts val="0"/>
              </a:spcBef>
              <a:spcAft>
                <a:spcPts val="0"/>
              </a:spcAft>
            </a:pPr>
            <a:r>
              <a:rPr sz="2400" dirty="0">
                <a:solidFill>
                  <a:srgbClr val="FFFFFF"/>
                </a:solidFill>
                <a:cs typeface="RHJLWW+ArialMT"/>
              </a:rPr>
              <a:t>of guardian</a:t>
            </a:r>
            <a:r>
              <a:rPr sz="2400" spc="17" dirty="0">
                <a:solidFill>
                  <a:srgbClr val="FFFFFF"/>
                </a:solidFill>
                <a:cs typeface="RHJLWW+ArialMT"/>
              </a:rPr>
              <a:t> </a:t>
            </a:r>
            <a:r>
              <a:rPr sz="2400" dirty="0">
                <a:solidFill>
                  <a:srgbClr val="FFFFFF"/>
                </a:solidFill>
                <a:cs typeface="EVOITV+ArialMT"/>
              </a:rPr>
              <a:t>– </a:t>
            </a:r>
            <a:r>
              <a:rPr sz="2400" dirty="0">
                <a:solidFill>
                  <a:srgbClr val="FFFFFF"/>
                </a:solidFill>
                <a:cs typeface="RHJLWW+ArialMT"/>
              </a:rPr>
              <a:t>up to $500</a:t>
            </a:r>
          </a:p>
        </p:txBody>
      </p:sp>
      <p:sp>
        <p:nvSpPr>
          <p:cNvPr id="6" name="object 6"/>
          <p:cNvSpPr txBox="1"/>
          <p:nvPr/>
        </p:nvSpPr>
        <p:spPr>
          <a:xfrm>
            <a:off x="2524506" y="2698158"/>
            <a:ext cx="3320639" cy="694087"/>
          </a:xfrm>
          <a:prstGeom prst="rect">
            <a:avLst/>
          </a:prstGeom>
        </p:spPr>
        <p:txBody>
          <a:bodyPr vert="horz" wrap="square" lIns="0" tIns="0" rIns="0" bIns="0" rtlCol="0">
            <a:spAutoFit/>
          </a:bodyPr>
          <a:lstStyle/>
          <a:p>
            <a:pPr marL="0" marR="0">
              <a:lnSpc>
                <a:spcPts val="2681"/>
              </a:lnSpc>
              <a:spcBef>
                <a:spcPts val="0"/>
              </a:spcBef>
              <a:spcAft>
                <a:spcPts val="0"/>
              </a:spcAft>
            </a:pPr>
            <a:r>
              <a:rPr sz="2400" dirty="0">
                <a:solidFill>
                  <a:srgbClr val="FFFFFF"/>
                </a:solidFill>
                <a:cs typeface="RHJLWW+ArialMT"/>
              </a:rPr>
              <a:t>Costs for MassHealth</a:t>
            </a:r>
          </a:p>
          <a:p>
            <a:pPr marL="0" marR="0">
              <a:lnSpc>
                <a:spcPts val="2484"/>
              </a:lnSpc>
              <a:spcBef>
                <a:spcPts val="0"/>
              </a:spcBef>
              <a:spcAft>
                <a:spcPts val="0"/>
              </a:spcAft>
            </a:pPr>
            <a:r>
              <a:rPr sz="2400" dirty="0">
                <a:solidFill>
                  <a:srgbClr val="FFFFFF"/>
                </a:solidFill>
                <a:cs typeface="RHJLWW+ArialMT"/>
              </a:rPr>
              <a:t>application</a:t>
            </a:r>
            <a:r>
              <a:rPr sz="2400" spc="11" dirty="0">
                <a:solidFill>
                  <a:srgbClr val="FFFFFF"/>
                </a:solidFill>
                <a:cs typeface="RHJLWW+ArialMT"/>
              </a:rPr>
              <a:t> </a:t>
            </a:r>
            <a:r>
              <a:rPr sz="2400" dirty="0">
                <a:solidFill>
                  <a:srgbClr val="FFFFFF"/>
                </a:solidFill>
                <a:cs typeface="RHJLWW+ArialMT"/>
              </a:rPr>
              <a:t>$500</a:t>
            </a:r>
            <a:r>
              <a:rPr sz="2400" spc="16" dirty="0">
                <a:solidFill>
                  <a:srgbClr val="FFFFFF"/>
                </a:solidFill>
                <a:cs typeface="RHJLWW+ArialMT"/>
              </a:rPr>
              <a:t> </a:t>
            </a:r>
            <a:r>
              <a:rPr sz="2400" dirty="0">
                <a:solidFill>
                  <a:srgbClr val="FFFFFF"/>
                </a:solidFill>
                <a:cs typeface="RHJLWW+ArialMT"/>
              </a:rPr>
              <a:t>- $750</a:t>
            </a:r>
          </a:p>
        </p:txBody>
      </p:sp>
      <p:sp>
        <p:nvSpPr>
          <p:cNvPr id="7" name="object 7"/>
          <p:cNvSpPr txBox="1"/>
          <p:nvPr/>
        </p:nvSpPr>
        <p:spPr>
          <a:xfrm>
            <a:off x="2972054" y="3747686"/>
            <a:ext cx="3914040" cy="694086"/>
          </a:xfrm>
          <a:prstGeom prst="rect">
            <a:avLst/>
          </a:prstGeom>
        </p:spPr>
        <p:txBody>
          <a:bodyPr vert="horz" wrap="square" lIns="0" tIns="0" rIns="0" bIns="0" rtlCol="0">
            <a:spAutoFit/>
          </a:bodyPr>
          <a:lstStyle/>
          <a:p>
            <a:pPr marL="0" marR="0">
              <a:lnSpc>
                <a:spcPts val="2681"/>
              </a:lnSpc>
              <a:spcBef>
                <a:spcPts val="0"/>
              </a:spcBef>
              <a:spcAft>
                <a:spcPts val="0"/>
              </a:spcAft>
            </a:pPr>
            <a:r>
              <a:rPr sz="2400" dirty="0">
                <a:solidFill>
                  <a:srgbClr val="FFFFFF"/>
                </a:solidFill>
                <a:cs typeface="RHJLWW+ArialMT"/>
              </a:rPr>
              <a:t>Monthly</a:t>
            </a:r>
            <a:r>
              <a:rPr sz="2400" spc="10" dirty="0">
                <a:solidFill>
                  <a:srgbClr val="FFFFFF"/>
                </a:solidFill>
                <a:cs typeface="RHJLWW+ArialMT"/>
              </a:rPr>
              <a:t> </a:t>
            </a:r>
            <a:r>
              <a:rPr sz="2400" dirty="0">
                <a:solidFill>
                  <a:srgbClr val="FFFFFF"/>
                </a:solidFill>
                <a:cs typeface="RHJLWW+ArialMT"/>
              </a:rPr>
              <a:t>Guardianship</a:t>
            </a:r>
            <a:r>
              <a:rPr sz="2400" spc="22" dirty="0">
                <a:solidFill>
                  <a:srgbClr val="FFFFFF"/>
                </a:solidFill>
                <a:cs typeface="RHJLWW+ArialMT"/>
              </a:rPr>
              <a:t> </a:t>
            </a:r>
            <a:r>
              <a:rPr sz="2400" dirty="0">
                <a:solidFill>
                  <a:srgbClr val="FFFFFF"/>
                </a:solidFill>
                <a:cs typeface="RHJLWW+ArialMT"/>
              </a:rPr>
              <a:t>Fee</a:t>
            </a:r>
            <a:r>
              <a:rPr sz="2400" spc="-23" dirty="0">
                <a:solidFill>
                  <a:srgbClr val="FFFFFF"/>
                </a:solidFill>
                <a:cs typeface="RHJLWW+ArialMT"/>
              </a:rPr>
              <a:t> </a:t>
            </a:r>
            <a:r>
              <a:rPr sz="2400" dirty="0">
                <a:solidFill>
                  <a:srgbClr val="FFFFFF"/>
                </a:solidFill>
                <a:cs typeface="RHJLWW+ArialMT"/>
              </a:rPr>
              <a:t>-</a:t>
            </a:r>
          </a:p>
          <a:p>
            <a:pPr marL="0" marR="0">
              <a:lnSpc>
                <a:spcPts val="2483"/>
              </a:lnSpc>
              <a:spcBef>
                <a:spcPts val="0"/>
              </a:spcBef>
              <a:spcAft>
                <a:spcPts val="0"/>
              </a:spcAft>
            </a:pPr>
            <a:r>
              <a:rPr sz="2400" dirty="0">
                <a:solidFill>
                  <a:srgbClr val="FFFFFF"/>
                </a:solidFill>
                <a:cs typeface="RHJLWW+ArialMT"/>
              </a:rPr>
              <a:t>$50 per hour</a:t>
            </a:r>
            <a:r>
              <a:rPr sz="2400" spc="10" dirty="0">
                <a:solidFill>
                  <a:srgbClr val="FFFFFF"/>
                </a:solidFill>
                <a:cs typeface="RHJLWW+ArialMT"/>
              </a:rPr>
              <a:t> </a:t>
            </a:r>
            <a:r>
              <a:rPr sz="2400" dirty="0">
                <a:solidFill>
                  <a:srgbClr val="FFFFFF"/>
                </a:solidFill>
                <a:cs typeface="RHJLWW+ArialMT"/>
              </a:rPr>
              <a:t>twice monthly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85E72C5-BC8B-7712-622E-0737E1614BFF}"/>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D9F4CF84-C0D7-05C3-11F2-422A6F21BC3F}"/>
              </a:ext>
            </a:extLst>
          </p:cNvPr>
          <p:cNvSpPr/>
          <p:nvPr/>
        </p:nvSpPr>
        <p:spPr>
          <a:xfrm>
            <a:off x="-12238"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a:extLst>
              <a:ext uri="{FF2B5EF4-FFF2-40B4-BE49-F238E27FC236}">
                <a16:creationId xmlns:a16="http://schemas.microsoft.com/office/drawing/2014/main" id="{E3FA539A-76EA-E320-2293-D2A8490AFDD1}"/>
              </a:ext>
            </a:extLst>
          </p:cNvPr>
          <p:cNvSpPr txBox="1"/>
          <p:nvPr/>
        </p:nvSpPr>
        <p:spPr>
          <a:xfrm>
            <a:off x="4134881" y="1419622"/>
            <a:ext cx="4669772" cy="935769"/>
          </a:xfrm>
          <a:prstGeom prst="rect">
            <a:avLst/>
          </a:prstGeom>
        </p:spPr>
        <p:txBody>
          <a:bodyPr vert="horz" wrap="square" lIns="0" tIns="0" rIns="0" bIns="0" rtlCol="0">
            <a:spAutoFit/>
          </a:bodyPr>
          <a:lstStyle/>
          <a:p>
            <a:pPr>
              <a:lnSpc>
                <a:spcPts val="2462"/>
              </a:lnSpc>
            </a:pPr>
            <a:r>
              <a:rPr lang="en-US" sz="2400" dirty="0">
                <a:solidFill>
                  <a:srgbClr val="000000"/>
                </a:solidFill>
                <a:cs typeface="EVOITV+ArialMT"/>
              </a:rPr>
              <a:t>The resident’s</a:t>
            </a:r>
            <a:r>
              <a:rPr lang="en-US" sz="2400" spc="-10" dirty="0">
                <a:solidFill>
                  <a:srgbClr val="000000"/>
                </a:solidFill>
                <a:cs typeface="EVOITV+ArialMT"/>
              </a:rPr>
              <a:t> </a:t>
            </a:r>
            <a:r>
              <a:rPr lang="en-US" sz="2400" dirty="0">
                <a:solidFill>
                  <a:srgbClr val="000000"/>
                </a:solidFill>
                <a:cs typeface="JOINKA+Arial-ItalicMT"/>
              </a:rPr>
              <a:t>countable</a:t>
            </a:r>
            <a:r>
              <a:rPr lang="en-US" sz="2400" spc="-104" dirty="0">
                <a:solidFill>
                  <a:srgbClr val="000000"/>
                </a:solidFill>
                <a:cs typeface="JOINKA+Arial-ItalicMT"/>
              </a:rPr>
              <a:t> </a:t>
            </a:r>
            <a:r>
              <a:rPr lang="en-US" sz="2400" dirty="0">
                <a:solidFill>
                  <a:srgbClr val="000000"/>
                </a:solidFill>
                <a:cs typeface="RHJLWW+ArialMT"/>
              </a:rPr>
              <a:t>assets must be below $2,000</a:t>
            </a:r>
          </a:p>
          <a:p>
            <a:pPr marL="0" marR="0">
              <a:lnSpc>
                <a:spcPts val="2462"/>
              </a:lnSpc>
              <a:spcBef>
                <a:spcPts val="0"/>
              </a:spcBef>
              <a:spcAft>
                <a:spcPts val="0"/>
              </a:spcAft>
            </a:pPr>
            <a:endParaRPr lang="en-US" sz="1600" dirty="0">
              <a:solidFill>
                <a:srgbClr val="000000"/>
              </a:solidFill>
              <a:cs typeface="RHJLWW+ArialMT"/>
            </a:endParaRPr>
          </a:p>
        </p:txBody>
      </p:sp>
      <p:sp>
        <p:nvSpPr>
          <p:cNvPr id="5" name="object 5">
            <a:extLst>
              <a:ext uri="{FF2B5EF4-FFF2-40B4-BE49-F238E27FC236}">
                <a16:creationId xmlns:a16="http://schemas.microsoft.com/office/drawing/2014/main" id="{3961D237-4B12-19B8-4E3B-52AA27876828}"/>
              </a:ext>
            </a:extLst>
          </p:cNvPr>
          <p:cNvSpPr txBox="1"/>
          <p:nvPr/>
        </p:nvSpPr>
        <p:spPr>
          <a:xfrm>
            <a:off x="539552" y="1347614"/>
            <a:ext cx="2237523" cy="1513235"/>
          </a:xfrm>
          <a:prstGeom prst="rect">
            <a:avLst/>
          </a:prstGeom>
        </p:spPr>
        <p:txBody>
          <a:bodyPr vert="horz" wrap="square" lIns="0" tIns="0" rIns="0" bIns="0" rtlCol="0">
            <a:spAutoFit/>
          </a:bodyPr>
          <a:lstStyle/>
          <a:p>
            <a:pPr marL="0" marR="0">
              <a:lnSpc>
                <a:spcPts val="4021"/>
              </a:lnSpc>
              <a:spcBef>
                <a:spcPts val="0"/>
              </a:spcBef>
              <a:spcAft>
                <a:spcPts val="0"/>
              </a:spcAft>
            </a:pPr>
            <a:r>
              <a:rPr lang="en-US" sz="3600" dirty="0">
                <a:solidFill>
                  <a:srgbClr val="FFFFFF"/>
                </a:solidFill>
                <a:latin typeface="+mj-lt"/>
                <a:cs typeface="RHJLWW+ArialMT"/>
              </a:rPr>
              <a:t>Financial</a:t>
            </a:r>
          </a:p>
          <a:p>
            <a:pPr marL="0" marR="0">
              <a:lnSpc>
                <a:spcPts val="3887"/>
              </a:lnSpc>
              <a:spcBef>
                <a:spcPts val="0"/>
              </a:spcBef>
              <a:spcAft>
                <a:spcPts val="0"/>
              </a:spcAft>
            </a:pPr>
            <a:r>
              <a:rPr lang="en-US" sz="3600" dirty="0">
                <a:solidFill>
                  <a:srgbClr val="FFFFFF"/>
                </a:solidFill>
                <a:latin typeface="+mj-lt"/>
                <a:cs typeface="RHJLWW+ArialMT"/>
              </a:rPr>
              <a:t>Eligibility</a:t>
            </a:r>
          </a:p>
          <a:p>
            <a:pPr marL="0" marR="0">
              <a:lnSpc>
                <a:spcPts val="3888"/>
              </a:lnSpc>
              <a:spcBef>
                <a:spcPts val="0"/>
              </a:spcBef>
              <a:spcAft>
                <a:spcPts val="0"/>
              </a:spcAft>
            </a:pPr>
            <a:r>
              <a:rPr lang="en-US" sz="3600" dirty="0">
                <a:solidFill>
                  <a:srgbClr val="FFFFFF"/>
                </a:solidFill>
                <a:latin typeface="+mj-lt"/>
                <a:cs typeface="RHJLWW+ArialMT"/>
              </a:rPr>
              <a:t>-</a:t>
            </a:r>
            <a:r>
              <a:rPr lang="en-US" sz="3600" spc="-195" dirty="0">
                <a:solidFill>
                  <a:srgbClr val="FFFFFF"/>
                </a:solidFill>
                <a:latin typeface="+mj-lt"/>
                <a:cs typeface="RHJLWW+ArialMT"/>
              </a:rPr>
              <a:t> </a:t>
            </a:r>
            <a:r>
              <a:rPr lang="en-US" sz="3600" dirty="0">
                <a:solidFill>
                  <a:srgbClr val="FFFFFF"/>
                </a:solidFill>
                <a:latin typeface="+mj-lt"/>
                <a:cs typeface="RHJLWW+ArialMT"/>
              </a:rPr>
              <a:t>Assets</a:t>
            </a:r>
          </a:p>
        </p:txBody>
      </p:sp>
      <p:sp>
        <p:nvSpPr>
          <p:cNvPr id="6" name="object 6">
            <a:extLst>
              <a:ext uri="{FF2B5EF4-FFF2-40B4-BE49-F238E27FC236}">
                <a16:creationId xmlns:a16="http://schemas.microsoft.com/office/drawing/2014/main" id="{112E3FBE-84EB-F083-79D2-7E151624D4BC}"/>
              </a:ext>
            </a:extLst>
          </p:cNvPr>
          <p:cNvSpPr txBox="1"/>
          <p:nvPr/>
        </p:nvSpPr>
        <p:spPr>
          <a:xfrm>
            <a:off x="4139951" y="2571750"/>
            <a:ext cx="4664701" cy="2116349"/>
          </a:xfrm>
          <a:prstGeom prst="rect">
            <a:avLst/>
          </a:prstGeom>
        </p:spPr>
        <p:txBody>
          <a:bodyPr vert="horz" wrap="square" lIns="0" tIns="0" rIns="0" bIns="0" rtlCol="0">
            <a:spAutoFit/>
          </a:bodyPr>
          <a:lstStyle/>
          <a:p>
            <a:pPr marL="0" marR="0">
              <a:lnSpc>
                <a:spcPts val="2232"/>
              </a:lnSpc>
              <a:spcBef>
                <a:spcPts val="0"/>
              </a:spcBef>
              <a:spcAft>
                <a:spcPts val="0"/>
              </a:spcAft>
            </a:pPr>
            <a:endParaRPr lang="en-US" sz="2000" dirty="0">
              <a:solidFill>
                <a:srgbClr val="000000"/>
              </a:solidFill>
              <a:latin typeface="RHJLWW+ArialMT"/>
              <a:cs typeface="RHJLWW+ArialMT"/>
            </a:endParaRPr>
          </a:p>
          <a:p>
            <a:pPr marL="0" marR="0">
              <a:lnSpc>
                <a:spcPts val="2460"/>
              </a:lnSpc>
              <a:spcBef>
                <a:spcPts val="0"/>
              </a:spcBef>
              <a:spcAft>
                <a:spcPts val="0"/>
              </a:spcAft>
            </a:pPr>
            <a:r>
              <a:rPr lang="en-US" sz="2400" dirty="0">
                <a:solidFill>
                  <a:srgbClr val="000000"/>
                </a:solidFill>
                <a:cs typeface="JOINKA+Arial-ItalicMT"/>
              </a:rPr>
              <a:t>Countable</a:t>
            </a:r>
            <a:r>
              <a:rPr lang="en-US" sz="2400" spc="-93" dirty="0">
                <a:solidFill>
                  <a:srgbClr val="000000"/>
                </a:solidFill>
                <a:cs typeface="JOINKA+Arial-ItalicMT"/>
              </a:rPr>
              <a:t> </a:t>
            </a:r>
            <a:r>
              <a:rPr lang="en-US" sz="2400" dirty="0">
                <a:solidFill>
                  <a:srgbClr val="000000"/>
                </a:solidFill>
                <a:cs typeface="RHJLWW+ArialMT"/>
              </a:rPr>
              <a:t>assets</a:t>
            </a:r>
            <a:r>
              <a:rPr lang="en-US" sz="2400" spc="-10" dirty="0">
                <a:solidFill>
                  <a:srgbClr val="000000"/>
                </a:solidFill>
                <a:cs typeface="RHJLWW+ArialMT"/>
              </a:rPr>
              <a:t> </a:t>
            </a:r>
            <a:r>
              <a:rPr lang="en-US" sz="2400" dirty="0">
                <a:solidFill>
                  <a:srgbClr val="000000"/>
                </a:solidFill>
                <a:cs typeface="RHJLWW+ArialMT"/>
              </a:rPr>
              <a:t>include:</a:t>
            </a:r>
          </a:p>
          <a:p>
            <a:pPr marL="0" marR="0">
              <a:lnSpc>
                <a:spcPts val="2460"/>
              </a:lnSpc>
              <a:spcBef>
                <a:spcPts val="0"/>
              </a:spcBef>
              <a:spcAft>
                <a:spcPts val="0"/>
              </a:spcAft>
            </a:pPr>
            <a:r>
              <a:rPr lang="en-US" sz="2400" dirty="0">
                <a:solidFill>
                  <a:srgbClr val="000000"/>
                </a:solidFill>
                <a:cs typeface="RHJLWW+ArialMT"/>
              </a:rPr>
              <a:t>Money in bank; stocks,</a:t>
            </a:r>
            <a:r>
              <a:rPr lang="en-US" sz="2400" spc="-13" dirty="0">
                <a:solidFill>
                  <a:srgbClr val="000000"/>
                </a:solidFill>
                <a:cs typeface="RHJLWW+ArialMT"/>
              </a:rPr>
              <a:t> </a:t>
            </a:r>
            <a:r>
              <a:rPr lang="en-US" sz="2400" dirty="0">
                <a:solidFill>
                  <a:srgbClr val="000000"/>
                </a:solidFill>
                <a:cs typeface="RHJLWW+ArialMT"/>
              </a:rPr>
              <a:t>bonds;</a:t>
            </a:r>
          </a:p>
          <a:p>
            <a:pPr marL="0" marR="0">
              <a:lnSpc>
                <a:spcPts val="2273"/>
              </a:lnSpc>
              <a:spcBef>
                <a:spcPts val="0"/>
              </a:spcBef>
              <a:spcAft>
                <a:spcPts val="0"/>
              </a:spcAft>
            </a:pPr>
            <a:r>
              <a:rPr lang="en-US" sz="2400" dirty="0">
                <a:solidFill>
                  <a:srgbClr val="000000"/>
                </a:solidFill>
                <a:cs typeface="RHJLWW+ArialMT"/>
              </a:rPr>
              <a:t>property other</a:t>
            </a:r>
            <a:r>
              <a:rPr lang="en-US" sz="2400" spc="-11" dirty="0">
                <a:solidFill>
                  <a:srgbClr val="000000"/>
                </a:solidFill>
                <a:cs typeface="RHJLWW+ArialMT"/>
              </a:rPr>
              <a:t> </a:t>
            </a:r>
            <a:r>
              <a:rPr lang="en-US" sz="2400" dirty="0">
                <a:solidFill>
                  <a:srgbClr val="000000"/>
                </a:solidFill>
                <a:cs typeface="RHJLWW+ArialMT"/>
              </a:rPr>
              <a:t>than principal</a:t>
            </a:r>
            <a:r>
              <a:rPr lang="en-US" sz="2400" spc="-16" dirty="0">
                <a:solidFill>
                  <a:srgbClr val="000000"/>
                </a:solidFill>
                <a:cs typeface="RHJLWW+ArialMT"/>
              </a:rPr>
              <a:t> </a:t>
            </a:r>
            <a:r>
              <a:rPr lang="en-US" sz="2400" dirty="0">
                <a:solidFill>
                  <a:srgbClr val="000000"/>
                </a:solidFill>
                <a:cs typeface="RHJLWW+ArialMT"/>
              </a:rPr>
              <a:t>place</a:t>
            </a:r>
          </a:p>
          <a:p>
            <a:pPr marL="0" marR="0">
              <a:lnSpc>
                <a:spcPts val="2279"/>
              </a:lnSpc>
              <a:spcBef>
                <a:spcPts val="0"/>
              </a:spcBef>
              <a:spcAft>
                <a:spcPts val="0"/>
              </a:spcAft>
            </a:pPr>
            <a:r>
              <a:rPr lang="en-US" sz="2400" dirty="0">
                <a:solidFill>
                  <a:srgbClr val="000000"/>
                </a:solidFill>
                <a:cs typeface="RHJLWW+ArialMT"/>
              </a:rPr>
              <a:t>of residence;</a:t>
            </a:r>
            <a:r>
              <a:rPr lang="en-US" sz="2400" spc="-10" dirty="0">
                <a:solidFill>
                  <a:srgbClr val="000000"/>
                </a:solidFill>
                <a:cs typeface="RHJLWW+ArialMT"/>
              </a:rPr>
              <a:t> </a:t>
            </a:r>
            <a:r>
              <a:rPr lang="en-US" sz="2400" dirty="0">
                <a:solidFill>
                  <a:srgbClr val="000000"/>
                </a:solidFill>
                <a:cs typeface="RHJLWW+ArialMT"/>
              </a:rPr>
              <a:t>cash surrender</a:t>
            </a:r>
          </a:p>
          <a:p>
            <a:pPr marL="0" marR="0">
              <a:lnSpc>
                <a:spcPts val="2273"/>
              </a:lnSpc>
              <a:spcBef>
                <a:spcPts val="0"/>
              </a:spcBef>
              <a:spcAft>
                <a:spcPts val="0"/>
              </a:spcAft>
            </a:pPr>
            <a:r>
              <a:rPr lang="en-US" sz="2400" dirty="0">
                <a:solidFill>
                  <a:srgbClr val="000000"/>
                </a:solidFill>
                <a:cs typeface="RHJLWW+ArialMT"/>
              </a:rPr>
              <a:t>value of life insurance</a:t>
            </a:r>
            <a:r>
              <a:rPr lang="en-US" sz="2400" spc="-10" dirty="0">
                <a:solidFill>
                  <a:srgbClr val="000000"/>
                </a:solidFill>
                <a:cs typeface="RHJLWW+ArialMT"/>
              </a:rPr>
              <a:t> </a:t>
            </a:r>
            <a:r>
              <a:rPr lang="en-US" sz="2400" dirty="0">
                <a:solidFill>
                  <a:srgbClr val="000000"/>
                </a:solidFill>
                <a:cs typeface="RHJLWW+ArialMT"/>
              </a:rPr>
              <a:t>policy</a:t>
            </a:r>
          </a:p>
          <a:p>
            <a:pPr marL="0" marR="0">
              <a:lnSpc>
                <a:spcPts val="2460"/>
              </a:lnSpc>
              <a:spcBef>
                <a:spcPts val="0"/>
              </a:spcBef>
              <a:spcAft>
                <a:spcPts val="0"/>
              </a:spcAft>
            </a:pPr>
            <a:endParaRPr lang="en-US" sz="2000" dirty="0">
              <a:solidFill>
                <a:srgbClr val="000000"/>
              </a:solidFill>
              <a:cs typeface="RHJLWW+ArialMT"/>
            </a:endParaRPr>
          </a:p>
        </p:txBody>
      </p:sp>
    </p:spTree>
    <p:extLst>
      <p:ext uri="{BB962C8B-B14F-4D97-AF65-F5344CB8AC3E}">
        <p14:creationId xmlns:p14="http://schemas.microsoft.com/office/powerpoint/2010/main" val="197500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242058" y="249581"/>
            <a:ext cx="4701839" cy="512961"/>
          </a:xfrm>
          <a:prstGeom prst="rect">
            <a:avLst/>
          </a:prstGeom>
        </p:spPr>
        <p:txBody>
          <a:bodyPr vert="horz" wrap="square" lIns="0" tIns="0" rIns="0" bIns="0" rtlCol="0">
            <a:spAutoFit/>
          </a:bodyPr>
          <a:lstStyle/>
          <a:p>
            <a:pPr marL="0" marR="0">
              <a:lnSpc>
                <a:spcPts val="4024"/>
              </a:lnSpc>
              <a:spcBef>
                <a:spcPts val="0"/>
              </a:spcBef>
              <a:spcAft>
                <a:spcPts val="0"/>
              </a:spcAft>
            </a:pPr>
            <a:r>
              <a:rPr sz="3600" dirty="0">
                <a:solidFill>
                  <a:srgbClr val="FFFFFF"/>
                </a:solidFill>
                <a:latin typeface="+mj-lt"/>
                <a:cs typeface="RHJLWW+ArialMT"/>
              </a:rPr>
              <a:t>Non-Countable</a:t>
            </a:r>
            <a:r>
              <a:rPr sz="3600" spc="-215" dirty="0">
                <a:solidFill>
                  <a:srgbClr val="FFFFFF"/>
                </a:solidFill>
                <a:latin typeface="+mj-lt"/>
                <a:cs typeface="RHJLWW+ArialMT"/>
              </a:rPr>
              <a:t> </a:t>
            </a:r>
            <a:r>
              <a:rPr sz="3600" dirty="0">
                <a:solidFill>
                  <a:srgbClr val="FFFFFF"/>
                </a:solidFill>
                <a:latin typeface="+mj-lt"/>
                <a:cs typeface="RHJLWW+ArialMT"/>
              </a:rPr>
              <a:t>Assets</a:t>
            </a:r>
          </a:p>
        </p:txBody>
      </p:sp>
      <p:sp>
        <p:nvSpPr>
          <p:cNvPr id="4" name="object 4"/>
          <p:cNvSpPr txBox="1"/>
          <p:nvPr/>
        </p:nvSpPr>
        <p:spPr>
          <a:xfrm>
            <a:off x="1737868" y="538743"/>
            <a:ext cx="353429" cy="298400"/>
          </a:xfrm>
          <a:prstGeom prst="rect">
            <a:avLst/>
          </a:prstGeom>
        </p:spPr>
        <p:txBody>
          <a:bodyPr vert="horz" wrap="square" lIns="0" tIns="0" rIns="0" bIns="0" rtlCol="0">
            <a:spAutoFit/>
          </a:bodyPr>
          <a:lstStyle/>
          <a:p>
            <a:pPr marL="0" marR="0">
              <a:lnSpc>
                <a:spcPts val="2049"/>
              </a:lnSpc>
              <a:spcBef>
                <a:spcPts val="0"/>
              </a:spcBef>
              <a:spcAft>
                <a:spcPts val="0"/>
              </a:spcAft>
            </a:pPr>
            <a:r>
              <a:rPr sz="1800" dirty="0">
                <a:solidFill>
                  <a:srgbClr val="8EC0C1"/>
                </a:solidFill>
                <a:latin typeface="CLSWDO+Wingdings 3"/>
                <a:cs typeface="CLSWDO+Wingdings 3"/>
              </a:rPr>
              <a:t>z</a:t>
            </a:r>
          </a:p>
        </p:txBody>
      </p:sp>
      <p:sp>
        <p:nvSpPr>
          <p:cNvPr id="5" name="object 5"/>
          <p:cNvSpPr txBox="1"/>
          <p:nvPr/>
        </p:nvSpPr>
        <p:spPr>
          <a:xfrm>
            <a:off x="2051556" y="1568792"/>
            <a:ext cx="3960603" cy="260071"/>
          </a:xfrm>
          <a:prstGeom prst="rect">
            <a:avLst/>
          </a:prstGeom>
        </p:spPr>
        <p:txBody>
          <a:bodyPr vert="horz" wrap="square" lIns="0" tIns="0" rIns="0" bIns="0" rtlCol="0">
            <a:spAutoFit/>
          </a:bodyPr>
          <a:lstStyle/>
          <a:p>
            <a:pPr marL="0" marR="0">
              <a:lnSpc>
                <a:spcPts val="2013"/>
              </a:lnSpc>
              <a:spcBef>
                <a:spcPts val="0"/>
              </a:spcBef>
              <a:spcAft>
                <a:spcPts val="0"/>
              </a:spcAft>
            </a:pPr>
            <a:r>
              <a:rPr sz="2000" dirty="0">
                <a:solidFill>
                  <a:srgbClr val="FFFFFF"/>
                </a:solidFill>
                <a:cs typeface="RHJLWW+ArialMT"/>
              </a:rPr>
              <a:t>Irrevocable Burial or Funeral</a:t>
            </a:r>
            <a:r>
              <a:rPr lang="en-US" sz="2000" dirty="0">
                <a:solidFill>
                  <a:srgbClr val="FFFFFF"/>
                </a:solidFill>
                <a:cs typeface="RHJLWW+ArialMT"/>
              </a:rPr>
              <a:t> </a:t>
            </a:r>
            <a:r>
              <a:rPr sz="2000" dirty="0">
                <a:solidFill>
                  <a:srgbClr val="FFFFFF"/>
                </a:solidFill>
                <a:cs typeface="RHJLWW+ArialMT"/>
              </a:rPr>
              <a:t>Contract</a:t>
            </a:r>
          </a:p>
        </p:txBody>
      </p:sp>
      <p:sp>
        <p:nvSpPr>
          <p:cNvPr id="6" name="object 6"/>
          <p:cNvSpPr txBox="1"/>
          <p:nvPr/>
        </p:nvSpPr>
        <p:spPr>
          <a:xfrm>
            <a:off x="2367026" y="2634068"/>
            <a:ext cx="3429110" cy="1273875"/>
          </a:xfrm>
          <a:prstGeom prst="rect">
            <a:avLst/>
          </a:prstGeom>
        </p:spPr>
        <p:txBody>
          <a:bodyPr vert="horz" wrap="square" lIns="0" tIns="0" rIns="0" bIns="0" rtlCol="0">
            <a:spAutoFit/>
          </a:bodyPr>
          <a:lstStyle/>
          <a:p>
            <a:pPr marL="0" marR="0">
              <a:lnSpc>
                <a:spcPts val="2013"/>
              </a:lnSpc>
              <a:spcBef>
                <a:spcPts val="0"/>
              </a:spcBef>
              <a:spcAft>
                <a:spcPts val="0"/>
              </a:spcAft>
            </a:pPr>
            <a:r>
              <a:rPr sz="2000" dirty="0">
                <a:solidFill>
                  <a:srgbClr val="FFFFFF"/>
                </a:solidFill>
                <a:cs typeface="RHJLWW+ArialMT"/>
              </a:rPr>
              <a:t>$1,500 Burial</a:t>
            </a:r>
            <a:r>
              <a:rPr lang="en-US" sz="2000" spc="-101" dirty="0">
                <a:solidFill>
                  <a:srgbClr val="FFFFFF"/>
                </a:solidFill>
                <a:cs typeface="RHJLWW+ArialMT"/>
              </a:rPr>
              <a:t> </a:t>
            </a:r>
            <a:r>
              <a:rPr sz="2000" dirty="0">
                <a:solidFill>
                  <a:srgbClr val="FFFFFF"/>
                </a:solidFill>
                <a:cs typeface="RHJLWW+ArialMT"/>
              </a:rPr>
              <a:t>Account</a:t>
            </a:r>
          </a:p>
          <a:p>
            <a:pPr marL="478535" marR="0">
              <a:lnSpc>
                <a:spcPts val="2010"/>
              </a:lnSpc>
              <a:spcBef>
                <a:spcPts val="5806"/>
              </a:spcBef>
              <a:spcAft>
                <a:spcPts val="0"/>
              </a:spcAft>
            </a:pPr>
            <a:r>
              <a:rPr sz="2000" dirty="0">
                <a:solidFill>
                  <a:srgbClr val="FFFFFF"/>
                </a:solidFill>
                <a:cs typeface="RHJLWW+ArialMT"/>
              </a:rPr>
              <a:t>One </a:t>
            </a:r>
            <a:r>
              <a:rPr sz="2000" spc="-17" dirty="0">
                <a:solidFill>
                  <a:srgbClr val="FFFFFF"/>
                </a:solidFill>
                <a:cs typeface="RHJLWW+ArialMT"/>
              </a:rPr>
              <a:t>Vehicle</a:t>
            </a:r>
          </a:p>
        </p:txBody>
      </p:sp>
      <p:sp>
        <p:nvSpPr>
          <p:cNvPr id="7" name="object 7"/>
          <p:cNvSpPr txBox="1"/>
          <p:nvPr/>
        </p:nvSpPr>
        <p:spPr>
          <a:xfrm>
            <a:off x="3275856" y="4515966"/>
            <a:ext cx="4134954" cy="516552"/>
          </a:xfrm>
          <a:prstGeom prst="rect">
            <a:avLst/>
          </a:prstGeom>
        </p:spPr>
        <p:txBody>
          <a:bodyPr vert="horz" wrap="square" lIns="0" tIns="0" rIns="0" bIns="0" rtlCol="0">
            <a:spAutoFit/>
          </a:bodyPr>
          <a:lstStyle/>
          <a:p>
            <a:pPr marL="0" marR="0">
              <a:lnSpc>
                <a:spcPts val="2010"/>
              </a:lnSpc>
              <a:spcBef>
                <a:spcPts val="0"/>
              </a:spcBef>
              <a:spcAft>
                <a:spcPts val="0"/>
              </a:spcAft>
            </a:pPr>
            <a:r>
              <a:rPr sz="2000" dirty="0">
                <a:solidFill>
                  <a:srgbClr val="FFFFFF"/>
                </a:solidFill>
                <a:cs typeface="RHJLWW+ArialMT"/>
              </a:rPr>
              <a:t>The Home </a:t>
            </a:r>
            <a:r>
              <a:rPr sz="2000" dirty="0">
                <a:solidFill>
                  <a:srgbClr val="FFFFFF"/>
                </a:solidFill>
                <a:cs typeface="EVOITV+ArialMT"/>
              </a:rPr>
              <a:t>– </a:t>
            </a:r>
            <a:r>
              <a:rPr sz="2000" dirty="0">
                <a:solidFill>
                  <a:srgbClr val="FFFFFF"/>
                </a:solidFill>
                <a:cs typeface="RHJLWW+ArialMT"/>
              </a:rPr>
              <a:t>Primary Residence</a:t>
            </a:r>
            <a:r>
              <a:rPr lang="en-US" sz="2000" dirty="0">
                <a:solidFill>
                  <a:srgbClr val="FFFFFF"/>
                </a:solidFill>
                <a:cs typeface="RHJLWW+ArialMT"/>
              </a:rPr>
              <a:t> </a:t>
            </a:r>
            <a:r>
              <a:rPr sz="2000" dirty="0">
                <a:solidFill>
                  <a:srgbClr val="FFFFFF"/>
                </a:solidFill>
                <a:cs typeface="JOINKA+Arial-ItalicMT"/>
              </a:rPr>
              <a:t>and</a:t>
            </a:r>
            <a:r>
              <a:rPr sz="2000" spc="-74" dirty="0">
                <a:solidFill>
                  <a:srgbClr val="FFFFFF"/>
                </a:solidFill>
                <a:cs typeface="JOINKA+Arial-ItalicMT"/>
              </a:rPr>
              <a:t> </a:t>
            </a:r>
            <a:r>
              <a:rPr sz="2000" dirty="0">
                <a:solidFill>
                  <a:srgbClr val="FFFFFF"/>
                </a:solidFill>
                <a:cs typeface="RHJLWW+ArialMT"/>
              </a:rPr>
              <a:t>equity of less than $1,0</a:t>
            </a:r>
            <a:r>
              <a:rPr lang="en-US" sz="2000" dirty="0">
                <a:solidFill>
                  <a:srgbClr val="FFFFFF"/>
                </a:solidFill>
                <a:cs typeface="RHJLWW+ArialMT"/>
              </a:rPr>
              <a:t>97</a:t>
            </a:r>
            <a:r>
              <a:rPr sz="2000" dirty="0">
                <a:solidFill>
                  <a:srgbClr val="FFFFFF"/>
                </a:solidFill>
                <a:cs typeface="RHJLWW+ArialMT"/>
              </a:rPr>
              <a:t>,000</a:t>
            </a:r>
            <a:r>
              <a:rPr lang="en-US" sz="2000" dirty="0">
                <a:solidFill>
                  <a:srgbClr val="FFFFFF"/>
                </a:solidFill>
                <a:cs typeface="RHJLWW+ArialMT"/>
              </a:rPr>
              <a:t> in 2025</a:t>
            </a:r>
            <a:endParaRPr sz="2000" dirty="0">
              <a:solidFill>
                <a:srgbClr val="FFFFFF"/>
              </a:solidFill>
              <a:cs typeface="RHJLWW+Arial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2238"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063300" y="786204"/>
            <a:ext cx="4680520" cy="1668918"/>
          </a:xfrm>
          <a:prstGeom prst="rect">
            <a:avLst/>
          </a:prstGeom>
        </p:spPr>
        <p:txBody>
          <a:bodyPr vert="horz" wrap="square" lIns="0" tIns="0" rIns="0" bIns="0" rtlCol="0">
            <a:spAutoFit/>
          </a:bodyPr>
          <a:lstStyle/>
          <a:p>
            <a:pPr marL="0" marR="0">
              <a:lnSpc>
                <a:spcPts val="2232"/>
              </a:lnSpc>
              <a:spcBef>
                <a:spcPts val="0"/>
              </a:spcBef>
              <a:spcAft>
                <a:spcPts val="0"/>
              </a:spcAft>
            </a:pPr>
            <a:r>
              <a:rPr sz="1600" dirty="0">
                <a:solidFill>
                  <a:srgbClr val="000000"/>
                </a:solidFill>
                <a:cs typeface="RHJLWW+ArialMT"/>
              </a:rPr>
              <a:t>C</a:t>
            </a:r>
            <a:r>
              <a:rPr lang="en-US" sz="1600" dirty="0">
                <a:solidFill>
                  <a:srgbClr val="000000"/>
                </a:solidFill>
                <a:cs typeface="RHJLWW+ArialMT"/>
              </a:rPr>
              <a:t>ommunity </a:t>
            </a:r>
            <a:r>
              <a:rPr sz="1600" dirty="0">
                <a:solidFill>
                  <a:srgbClr val="000000"/>
                </a:solidFill>
                <a:cs typeface="RHJLWW+ArialMT"/>
              </a:rPr>
              <a:t>S</a:t>
            </a:r>
            <a:r>
              <a:rPr lang="en-US" sz="1600" dirty="0">
                <a:solidFill>
                  <a:srgbClr val="000000"/>
                </a:solidFill>
                <a:cs typeface="RHJLWW+ArialMT"/>
              </a:rPr>
              <a:t>pouse</a:t>
            </a:r>
            <a:r>
              <a:rPr sz="1600" dirty="0">
                <a:solidFill>
                  <a:srgbClr val="000000"/>
                </a:solidFill>
                <a:cs typeface="RHJLWW+ArialMT"/>
              </a:rPr>
              <a:t> can keep </a:t>
            </a:r>
            <a:r>
              <a:rPr lang="en-US" sz="1600" dirty="0">
                <a:solidFill>
                  <a:srgbClr val="000000"/>
                </a:solidFill>
                <a:cs typeface="RHJLWW+ArialMT"/>
              </a:rPr>
              <a:t>50% of the couple’s assets, </a:t>
            </a:r>
            <a:r>
              <a:rPr sz="1600" dirty="0">
                <a:solidFill>
                  <a:srgbClr val="000000"/>
                </a:solidFill>
                <a:cs typeface="RHJLWW+ArialMT"/>
              </a:rPr>
              <a:t>up to $1</a:t>
            </a:r>
            <a:r>
              <a:rPr lang="en-US" sz="1600" dirty="0">
                <a:solidFill>
                  <a:srgbClr val="000000"/>
                </a:solidFill>
                <a:cs typeface="RHJLWW+ArialMT"/>
              </a:rPr>
              <a:t>54,920</a:t>
            </a:r>
            <a:r>
              <a:rPr sz="1600" dirty="0">
                <a:solidFill>
                  <a:srgbClr val="000000"/>
                </a:solidFill>
                <a:cs typeface="RHJLWW+ArialMT"/>
              </a:rPr>
              <a:t> </a:t>
            </a:r>
            <a:r>
              <a:rPr lang="en-US" sz="1600" dirty="0">
                <a:solidFill>
                  <a:srgbClr val="000000"/>
                </a:solidFill>
                <a:cs typeface="RHJLWW+ArialMT"/>
              </a:rPr>
              <a:t>in 2025, </a:t>
            </a:r>
            <a:r>
              <a:rPr sz="1600" dirty="0">
                <a:solidFill>
                  <a:srgbClr val="000000"/>
                </a:solidFill>
                <a:cs typeface="RHJLWW+ArialMT"/>
              </a:rPr>
              <a:t>of</a:t>
            </a:r>
            <a:r>
              <a:rPr lang="en-US" sz="1600" dirty="0">
                <a:solidFill>
                  <a:srgbClr val="000000"/>
                </a:solidFill>
                <a:cs typeface="RHJLWW+ArialMT"/>
              </a:rPr>
              <a:t> </a:t>
            </a:r>
            <a:r>
              <a:rPr sz="1600" i="1" dirty="0">
                <a:solidFill>
                  <a:srgbClr val="000000"/>
                </a:solidFill>
                <a:cs typeface="RHJLWW+ArialMT"/>
              </a:rPr>
              <a:t>countable</a:t>
            </a:r>
            <a:r>
              <a:rPr sz="1600" dirty="0">
                <a:solidFill>
                  <a:srgbClr val="000000"/>
                </a:solidFill>
                <a:cs typeface="RHJLWW+ArialMT"/>
              </a:rPr>
              <a:t> marital assets</a:t>
            </a:r>
            <a:r>
              <a:rPr lang="en-US" sz="1600" dirty="0">
                <a:solidFill>
                  <a:srgbClr val="000000"/>
                </a:solidFill>
                <a:cs typeface="RHJLWW+ArialMT"/>
              </a:rPr>
              <a:t> (which excludes the home, if the CS is still living there).  If the CS’ share of the assets falls under $31,584, then 100% of the countable marital assets, up to $31,584, can be kept by the CS.</a:t>
            </a:r>
            <a:endParaRPr sz="1600" dirty="0">
              <a:solidFill>
                <a:srgbClr val="000000"/>
              </a:solidFill>
              <a:cs typeface="RHJLWW+ArialMT"/>
            </a:endParaRPr>
          </a:p>
        </p:txBody>
      </p:sp>
      <p:sp>
        <p:nvSpPr>
          <p:cNvPr id="4" name="object 4"/>
          <p:cNvSpPr txBox="1"/>
          <p:nvPr/>
        </p:nvSpPr>
        <p:spPr>
          <a:xfrm>
            <a:off x="502919" y="819787"/>
            <a:ext cx="2464296" cy="1042653"/>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FFFFFF"/>
                </a:solidFill>
                <a:latin typeface="+mj-lt"/>
                <a:cs typeface="RHJLWW+ArialMT"/>
              </a:rPr>
              <a:t>Community</a:t>
            </a:r>
          </a:p>
          <a:p>
            <a:pPr marL="0" marR="0">
              <a:lnSpc>
                <a:spcPts val="3887"/>
              </a:lnSpc>
              <a:spcBef>
                <a:spcPts val="0"/>
              </a:spcBef>
              <a:spcAft>
                <a:spcPts val="0"/>
              </a:spcAft>
            </a:pPr>
            <a:r>
              <a:rPr sz="3600" dirty="0">
                <a:solidFill>
                  <a:srgbClr val="FFFFFF"/>
                </a:solidFill>
                <a:latin typeface="+mj-lt"/>
                <a:cs typeface="RHJLWW+ArialMT"/>
              </a:rPr>
              <a:t>Spouse</a:t>
            </a:r>
          </a:p>
        </p:txBody>
      </p:sp>
      <p:sp>
        <p:nvSpPr>
          <p:cNvPr id="5" name="object 5"/>
          <p:cNvSpPr txBox="1"/>
          <p:nvPr/>
        </p:nvSpPr>
        <p:spPr>
          <a:xfrm>
            <a:off x="502919" y="1807338"/>
            <a:ext cx="2237523" cy="1042708"/>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FFFFFF"/>
                </a:solidFill>
                <a:latin typeface="+mj-lt"/>
                <a:cs typeface="RHJLWW+ArialMT"/>
              </a:rPr>
              <a:t>Resource</a:t>
            </a:r>
          </a:p>
          <a:p>
            <a:pPr marL="0" marR="0">
              <a:lnSpc>
                <a:spcPts val="3888"/>
              </a:lnSpc>
              <a:spcBef>
                <a:spcPts val="0"/>
              </a:spcBef>
              <a:spcAft>
                <a:spcPts val="0"/>
              </a:spcAft>
            </a:pPr>
            <a:r>
              <a:rPr sz="3600" dirty="0">
                <a:solidFill>
                  <a:srgbClr val="FFFFFF"/>
                </a:solidFill>
                <a:latin typeface="+mj-lt"/>
                <a:cs typeface="RHJLWW+ArialMT"/>
              </a:rPr>
              <a:t>Allowance</a:t>
            </a:r>
          </a:p>
        </p:txBody>
      </p:sp>
      <p:sp>
        <p:nvSpPr>
          <p:cNvPr id="6" name="object 6"/>
          <p:cNvSpPr txBox="1"/>
          <p:nvPr/>
        </p:nvSpPr>
        <p:spPr>
          <a:xfrm>
            <a:off x="4063300" y="2403148"/>
            <a:ext cx="4752528" cy="1676356"/>
          </a:xfrm>
          <a:prstGeom prst="rect">
            <a:avLst/>
          </a:prstGeom>
        </p:spPr>
        <p:txBody>
          <a:bodyPr vert="horz" wrap="square" lIns="0" tIns="0" rIns="0" bIns="0" rtlCol="0">
            <a:spAutoFit/>
          </a:bodyPr>
          <a:lstStyle/>
          <a:p>
            <a:pPr marL="0" marR="0">
              <a:lnSpc>
                <a:spcPts val="2232"/>
              </a:lnSpc>
              <a:spcBef>
                <a:spcPts val="0"/>
              </a:spcBef>
              <a:spcAft>
                <a:spcPts val="0"/>
              </a:spcAft>
            </a:pPr>
            <a:endParaRPr lang="en-US" sz="2000" dirty="0">
              <a:solidFill>
                <a:srgbClr val="000000"/>
              </a:solidFill>
              <a:latin typeface="RHJLWW+ArialMT"/>
              <a:cs typeface="RHJLWW+ArialMT"/>
            </a:endParaRPr>
          </a:p>
          <a:p>
            <a:pPr marL="0" marR="0">
              <a:lnSpc>
                <a:spcPts val="2232"/>
              </a:lnSpc>
              <a:spcBef>
                <a:spcPts val="0"/>
              </a:spcBef>
              <a:spcAft>
                <a:spcPts val="0"/>
              </a:spcAft>
            </a:pPr>
            <a:endParaRPr lang="en-US" sz="2000" dirty="0">
              <a:solidFill>
                <a:srgbClr val="000000"/>
              </a:solidFill>
              <a:cs typeface="RHJLWW+ArialMT"/>
            </a:endParaRPr>
          </a:p>
          <a:p>
            <a:pPr marL="0" marR="0">
              <a:lnSpc>
                <a:spcPts val="2232"/>
              </a:lnSpc>
              <a:spcBef>
                <a:spcPts val="0"/>
              </a:spcBef>
              <a:spcAft>
                <a:spcPts val="0"/>
              </a:spcAft>
            </a:pPr>
            <a:r>
              <a:rPr sz="1600" dirty="0">
                <a:solidFill>
                  <a:srgbClr val="000000"/>
                </a:solidFill>
                <a:cs typeface="RHJLWW+ArialMT"/>
              </a:rPr>
              <a:t>CS may be able to keep more</a:t>
            </a:r>
            <a:r>
              <a:rPr sz="1600" spc="10" dirty="0">
                <a:solidFill>
                  <a:srgbClr val="000000"/>
                </a:solidFill>
                <a:cs typeface="RHJLWW+ArialMT"/>
              </a:rPr>
              <a:t> </a:t>
            </a:r>
            <a:r>
              <a:rPr sz="1600" dirty="0">
                <a:solidFill>
                  <a:srgbClr val="000000"/>
                </a:solidFill>
                <a:cs typeface="RHJLWW+ArialMT"/>
              </a:rPr>
              <a:t>than</a:t>
            </a:r>
            <a:r>
              <a:rPr lang="en-US" sz="1600" dirty="0">
                <a:solidFill>
                  <a:srgbClr val="000000"/>
                </a:solidFill>
                <a:cs typeface="RHJLWW+ArialMT"/>
              </a:rPr>
              <a:t> </a:t>
            </a:r>
            <a:r>
              <a:rPr sz="1600" dirty="0">
                <a:solidFill>
                  <a:srgbClr val="000000"/>
                </a:solidFill>
                <a:cs typeface="RHJLWW+ArialMT"/>
              </a:rPr>
              <a:t>the $1</a:t>
            </a:r>
            <a:r>
              <a:rPr lang="en-US" sz="1600" dirty="0">
                <a:solidFill>
                  <a:srgbClr val="000000"/>
                </a:solidFill>
                <a:cs typeface="RHJLWW+ArialMT"/>
              </a:rPr>
              <a:t>54,920</a:t>
            </a:r>
            <a:r>
              <a:rPr sz="1600" spc="12" dirty="0">
                <a:solidFill>
                  <a:srgbClr val="000000"/>
                </a:solidFill>
                <a:cs typeface="RHJLWW+ArialMT"/>
              </a:rPr>
              <a:t> </a:t>
            </a:r>
            <a:r>
              <a:rPr sz="1600" dirty="0">
                <a:solidFill>
                  <a:srgbClr val="000000"/>
                </a:solidFill>
                <a:cs typeface="RHJLWW+ArialMT"/>
              </a:rPr>
              <a:t>if she can show the</a:t>
            </a:r>
            <a:r>
              <a:rPr lang="en-US" sz="1600" dirty="0">
                <a:solidFill>
                  <a:srgbClr val="000000"/>
                </a:solidFill>
                <a:cs typeface="RHJLWW+ArialMT"/>
              </a:rPr>
              <a:t> </a:t>
            </a:r>
            <a:r>
              <a:rPr sz="1600" dirty="0">
                <a:solidFill>
                  <a:srgbClr val="000000"/>
                </a:solidFill>
                <a:cs typeface="EVOITV+ArialMT"/>
              </a:rPr>
              <a:t>couple’s</a:t>
            </a:r>
            <a:r>
              <a:rPr sz="1600" spc="15" dirty="0">
                <a:solidFill>
                  <a:srgbClr val="000000"/>
                </a:solidFill>
                <a:cs typeface="EVOITV+ArialMT"/>
              </a:rPr>
              <a:t> </a:t>
            </a:r>
            <a:r>
              <a:rPr sz="1600" dirty="0">
                <a:solidFill>
                  <a:srgbClr val="000000"/>
                </a:solidFill>
                <a:cs typeface="EVOITV+ArialMT"/>
              </a:rPr>
              <a:t>combined income and the</a:t>
            </a:r>
            <a:r>
              <a:rPr lang="en-US" sz="1600" dirty="0">
                <a:solidFill>
                  <a:srgbClr val="000000"/>
                </a:solidFill>
                <a:cs typeface="EVOITV+ArialMT"/>
              </a:rPr>
              <a:t> </a:t>
            </a:r>
            <a:r>
              <a:rPr sz="1600" dirty="0">
                <a:solidFill>
                  <a:srgbClr val="000000"/>
                </a:solidFill>
                <a:cs typeface="RHJLWW+ArialMT"/>
              </a:rPr>
              <a:t>interest generated</a:t>
            </a:r>
            <a:r>
              <a:rPr sz="1600" spc="10" dirty="0">
                <a:solidFill>
                  <a:srgbClr val="000000"/>
                </a:solidFill>
                <a:cs typeface="RHJLWW+ArialMT"/>
              </a:rPr>
              <a:t> </a:t>
            </a:r>
            <a:r>
              <a:rPr sz="1600" dirty="0">
                <a:solidFill>
                  <a:srgbClr val="000000"/>
                </a:solidFill>
                <a:cs typeface="RHJLWW+ArialMT"/>
              </a:rPr>
              <a:t>by their assets are</a:t>
            </a:r>
            <a:r>
              <a:rPr lang="en-US" sz="1600" dirty="0">
                <a:solidFill>
                  <a:srgbClr val="000000"/>
                </a:solidFill>
                <a:cs typeface="RHJLWW+ArialMT"/>
              </a:rPr>
              <a:t> </a:t>
            </a:r>
            <a:r>
              <a:rPr sz="1600" dirty="0">
                <a:solidFill>
                  <a:srgbClr val="000000"/>
                </a:solidFill>
                <a:cs typeface="RHJLWW+ArialMT"/>
              </a:rPr>
              <a:t>less than the MMMNA.</a:t>
            </a:r>
            <a:r>
              <a:rPr sz="1600" spc="543" dirty="0">
                <a:solidFill>
                  <a:srgbClr val="000000"/>
                </a:solidFill>
                <a:cs typeface="RHJLWW+ArialMT"/>
              </a:rPr>
              <a:t> </a:t>
            </a:r>
            <a:r>
              <a:rPr sz="1600" dirty="0">
                <a:solidFill>
                  <a:srgbClr val="000000"/>
                </a:solidFill>
                <a:cs typeface="RHJLWW+ArialMT"/>
              </a:rPr>
              <a:t>This request</a:t>
            </a:r>
            <a:r>
              <a:rPr lang="en-US" sz="1600" dirty="0">
                <a:solidFill>
                  <a:srgbClr val="000000"/>
                </a:solidFill>
                <a:cs typeface="RHJLWW+ArialMT"/>
              </a:rPr>
              <a:t> </a:t>
            </a:r>
            <a:r>
              <a:rPr sz="1600" dirty="0">
                <a:solidFill>
                  <a:srgbClr val="000000"/>
                </a:solidFill>
                <a:cs typeface="RHJLWW+ArialMT"/>
              </a:rPr>
              <a:t>can only be made via a fair hearing</a:t>
            </a:r>
            <a:r>
              <a:rPr lang="en-US" sz="1600" dirty="0">
                <a:solidFill>
                  <a:srgbClr val="000000"/>
                </a:solidFill>
                <a:cs typeface="RHJLWW+ArialMT"/>
              </a:rPr>
              <a:t>.</a:t>
            </a:r>
            <a:endParaRPr sz="1600" dirty="0">
              <a:solidFill>
                <a:srgbClr val="000000"/>
              </a:solidFill>
              <a:cs typeface="RHJLWW+Arial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8112" y="822940"/>
            <a:ext cx="2802698" cy="1747338"/>
          </a:xfrm>
          <a:prstGeom prst="rect">
            <a:avLst/>
          </a:prstGeom>
        </p:spPr>
        <p:txBody>
          <a:bodyPr vert="horz" wrap="square" lIns="0" tIns="0" rIns="0" bIns="0" rtlCol="0">
            <a:spAutoFit/>
          </a:bodyPr>
          <a:lstStyle/>
          <a:p>
            <a:pPr marL="0" marR="0">
              <a:lnSpc>
                <a:spcPts val="3465"/>
              </a:lnSpc>
              <a:spcBef>
                <a:spcPts val="0"/>
              </a:spcBef>
              <a:spcAft>
                <a:spcPts val="0"/>
              </a:spcAft>
            </a:pPr>
            <a:r>
              <a:rPr sz="3600" dirty="0">
                <a:solidFill>
                  <a:srgbClr val="FFFFFF"/>
                </a:solidFill>
                <a:latin typeface="+mj-lt"/>
                <a:cs typeface="RHJLWW+ArialMT"/>
              </a:rPr>
              <a:t>The Home Is</a:t>
            </a:r>
            <a:r>
              <a:rPr sz="3600" spc="-160" dirty="0">
                <a:solidFill>
                  <a:srgbClr val="FFFFFF"/>
                </a:solidFill>
                <a:latin typeface="+mj-lt"/>
                <a:cs typeface="RHJLWW+ArialMT"/>
              </a:rPr>
              <a:t> </a:t>
            </a:r>
            <a:r>
              <a:rPr sz="3600" dirty="0">
                <a:solidFill>
                  <a:srgbClr val="FFFFFF"/>
                </a:solidFill>
                <a:latin typeface="+mj-lt"/>
                <a:cs typeface="RHJLWW+ArialMT"/>
              </a:rPr>
              <a:t>A</a:t>
            </a:r>
          </a:p>
          <a:p>
            <a:pPr marL="0" marR="0">
              <a:lnSpc>
                <a:spcPts val="3347"/>
              </a:lnSpc>
              <a:spcBef>
                <a:spcPts val="0"/>
              </a:spcBef>
              <a:spcAft>
                <a:spcPts val="0"/>
              </a:spcAft>
            </a:pPr>
            <a:r>
              <a:rPr sz="3600" dirty="0">
                <a:solidFill>
                  <a:srgbClr val="FFFFFF"/>
                </a:solidFill>
                <a:latin typeface="+mj-lt"/>
                <a:cs typeface="RHJLWW+ArialMT"/>
              </a:rPr>
              <a:t>Non-Countable</a:t>
            </a:r>
          </a:p>
          <a:p>
            <a:pPr marL="0" marR="0">
              <a:lnSpc>
                <a:spcPts val="3348"/>
              </a:lnSpc>
              <a:spcBef>
                <a:spcPts val="50"/>
              </a:spcBef>
              <a:spcAft>
                <a:spcPts val="0"/>
              </a:spcAft>
            </a:pPr>
            <a:r>
              <a:rPr sz="3600" dirty="0">
                <a:solidFill>
                  <a:srgbClr val="FFFFFF"/>
                </a:solidFill>
                <a:latin typeface="+mj-lt"/>
                <a:cs typeface="RHJLWW+ArialMT"/>
              </a:rPr>
              <a:t>Asset</a:t>
            </a:r>
            <a:r>
              <a:rPr sz="3600" spc="-18" dirty="0">
                <a:solidFill>
                  <a:srgbClr val="FFFFFF"/>
                </a:solidFill>
                <a:latin typeface="+mj-lt"/>
                <a:cs typeface="RHJLWW+ArialMT"/>
              </a:rPr>
              <a:t> </a:t>
            </a:r>
            <a:r>
              <a:rPr sz="3600" dirty="0">
                <a:solidFill>
                  <a:srgbClr val="FFFFFF"/>
                </a:solidFill>
                <a:latin typeface="+mj-lt"/>
                <a:cs typeface="RHJLWW+ArialMT"/>
              </a:rPr>
              <a:t>IF:</a:t>
            </a:r>
          </a:p>
        </p:txBody>
      </p:sp>
      <p:sp>
        <p:nvSpPr>
          <p:cNvPr id="4" name="object 4"/>
          <p:cNvSpPr txBox="1"/>
          <p:nvPr/>
        </p:nvSpPr>
        <p:spPr>
          <a:xfrm>
            <a:off x="4245102" y="1041234"/>
            <a:ext cx="2847190" cy="256480"/>
          </a:xfrm>
          <a:prstGeom prst="rect">
            <a:avLst/>
          </a:prstGeom>
        </p:spPr>
        <p:txBody>
          <a:bodyPr vert="horz" wrap="square" lIns="0" tIns="0" rIns="0" bIns="0" rtlCol="0">
            <a:spAutoFit/>
          </a:bodyPr>
          <a:lstStyle/>
          <a:p>
            <a:pPr marL="0" marR="0">
              <a:lnSpc>
                <a:spcPts val="2013"/>
              </a:lnSpc>
              <a:spcBef>
                <a:spcPts val="0"/>
              </a:spcBef>
              <a:spcAft>
                <a:spcPts val="0"/>
              </a:spcAft>
            </a:pPr>
            <a:r>
              <a:rPr sz="1800" dirty="0">
                <a:solidFill>
                  <a:srgbClr val="FFFFFF"/>
                </a:solidFill>
                <a:cs typeface="RHJLWW+ArialMT"/>
              </a:rPr>
              <a:t>Must be primary residence</a:t>
            </a:r>
          </a:p>
        </p:txBody>
      </p:sp>
      <p:sp>
        <p:nvSpPr>
          <p:cNvPr id="5" name="object 5"/>
          <p:cNvSpPr txBox="1"/>
          <p:nvPr/>
        </p:nvSpPr>
        <p:spPr>
          <a:xfrm>
            <a:off x="4245102" y="1916010"/>
            <a:ext cx="4220281" cy="500137"/>
          </a:xfrm>
          <a:prstGeom prst="rect">
            <a:avLst/>
          </a:prstGeom>
        </p:spPr>
        <p:txBody>
          <a:bodyPr vert="horz" wrap="square" lIns="0" tIns="0" rIns="0" bIns="0" rtlCol="0">
            <a:spAutoFit/>
          </a:bodyPr>
          <a:lstStyle/>
          <a:p>
            <a:pPr marL="0" marR="0">
              <a:lnSpc>
                <a:spcPts val="2013"/>
              </a:lnSpc>
              <a:spcBef>
                <a:spcPts val="0"/>
              </a:spcBef>
              <a:spcAft>
                <a:spcPts val="0"/>
              </a:spcAft>
            </a:pPr>
            <a:r>
              <a:rPr sz="1800" dirty="0">
                <a:solidFill>
                  <a:srgbClr val="FFFFFF"/>
                </a:solidFill>
                <a:cs typeface="RHJLWW+ArialMT"/>
              </a:rPr>
              <a:t>Must have equity value of $</a:t>
            </a:r>
            <a:r>
              <a:rPr lang="en-US" sz="1800" dirty="0">
                <a:solidFill>
                  <a:srgbClr val="FFFFFF"/>
                </a:solidFill>
                <a:cs typeface="RHJLWW+ArialMT"/>
              </a:rPr>
              <a:t> 1,0</a:t>
            </a:r>
            <a:r>
              <a:rPr lang="en-US" dirty="0">
                <a:solidFill>
                  <a:srgbClr val="FFFFFF"/>
                </a:solidFill>
                <a:cs typeface="RHJLWW+ArialMT"/>
              </a:rPr>
              <a:t>97</a:t>
            </a:r>
            <a:r>
              <a:rPr lang="en-US" sz="1800" dirty="0">
                <a:solidFill>
                  <a:srgbClr val="FFFFFF"/>
                </a:solidFill>
                <a:cs typeface="RHJLWW+ArialMT"/>
              </a:rPr>
              <a:t>,000</a:t>
            </a:r>
            <a:r>
              <a:rPr sz="1800" dirty="0">
                <a:solidFill>
                  <a:srgbClr val="FFFFFF"/>
                </a:solidFill>
                <a:cs typeface="RHJLWW+ArialMT"/>
              </a:rPr>
              <a:t> or</a:t>
            </a:r>
          </a:p>
          <a:p>
            <a:pPr marL="0" marR="0">
              <a:lnSpc>
                <a:spcPts val="1862"/>
              </a:lnSpc>
              <a:spcBef>
                <a:spcPts val="0"/>
              </a:spcBef>
              <a:spcAft>
                <a:spcPts val="0"/>
              </a:spcAft>
            </a:pPr>
            <a:r>
              <a:rPr sz="1800" dirty="0">
                <a:solidFill>
                  <a:srgbClr val="FFFFFF"/>
                </a:solidFill>
                <a:cs typeface="RHJLWW+ArialMT"/>
              </a:rPr>
              <a:t>less</a:t>
            </a:r>
          </a:p>
        </p:txBody>
      </p:sp>
      <p:sp>
        <p:nvSpPr>
          <p:cNvPr id="6" name="object 6"/>
          <p:cNvSpPr txBox="1"/>
          <p:nvPr/>
        </p:nvSpPr>
        <p:spPr>
          <a:xfrm>
            <a:off x="4245102" y="2909380"/>
            <a:ext cx="4331928" cy="500137"/>
          </a:xfrm>
          <a:prstGeom prst="rect">
            <a:avLst/>
          </a:prstGeom>
        </p:spPr>
        <p:txBody>
          <a:bodyPr vert="horz" wrap="square" lIns="0" tIns="0" rIns="0" bIns="0" rtlCol="0">
            <a:spAutoFit/>
          </a:bodyPr>
          <a:lstStyle/>
          <a:p>
            <a:pPr marL="0" marR="0">
              <a:lnSpc>
                <a:spcPts val="2010"/>
              </a:lnSpc>
              <a:spcBef>
                <a:spcPts val="0"/>
              </a:spcBef>
              <a:spcAft>
                <a:spcPts val="0"/>
              </a:spcAft>
            </a:pPr>
            <a:r>
              <a:rPr sz="1800" dirty="0">
                <a:solidFill>
                  <a:srgbClr val="FFFFFF"/>
                </a:solidFill>
                <a:cs typeface="RHJLWW+ArialMT"/>
              </a:rPr>
              <a:t>Resident must express an intent to return</a:t>
            </a:r>
          </a:p>
          <a:p>
            <a:pPr marL="0" marR="0">
              <a:lnSpc>
                <a:spcPts val="1859"/>
              </a:lnSpc>
              <a:spcBef>
                <a:spcPts val="0"/>
              </a:spcBef>
              <a:spcAft>
                <a:spcPts val="0"/>
              </a:spcAft>
            </a:pPr>
            <a:r>
              <a:rPr sz="1800" dirty="0">
                <a:solidFill>
                  <a:srgbClr val="FFFFFF"/>
                </a:solidFill>
                <a:cs typeface="RHJLWW+ArialMT"/>
              </a:rPr>
              <a:t>home</a:t>
            </a:r>
          </a:p>
        </p:txBody>
      </p:sp>
      <p:sp>
        <p:nvSpPr>
          <p:cNvPr id="7" name="object 7"/>
          <p:cNvSpPr txBox="1"/>
          <p:nvPr/>
        </p:nvSpPr>
        <p:spPr>
          <a:xfrm>
            <a:off x="4245102" y="3784156"/>
            <a:ext cx="3735478" cy="766945"/>
          </a:xfrm>
          <a:prstGeom prst="rect">
            <a:avLst/>
          </a:prstGeom>
        </p:spPr>
        <p:txBody>
          <a:bodyPr vert="horz" wrap="square" lIns="0" tIns="0" rIns="0" bIns="0" rtlCol="0">
            <a:spAutoFit/>
          </a:bodyPr>
          <a:lstStyle/>
          <a:p>
            <a:pPr marL="0" marR="0">
              <a:lnSpc>
                <a:spcPts val="2010"/>
              </a:lnSpc>
              <a:spcBef>
                <a:spcPts val="0"/>
              </a:spcBef>
              <a:spcAft>
                <a:spcPts val="0"/>
              </a:spcAft>
            </a:pPr>
            <a:r>
              <a:rPr sz="1800" dirty="0">
                <a:solidFill>
                  <a:srgbClr val="FFFFFF"/>
                </a:solidFill>
                <a:cs typeface="RHJLWW+ArialMT"/>
              </a:rPr>
              <a:t>Spouse or dependents or caretaker</a:t>
            </a:r>
          </a:p>
          <a:p>
            <a:pPr marL="0" marR="0">
              <a:lnSpc>
                <a:spcPts val="1861"/>
              </a:lnSpc>
              <a:spcBef>
                <a:spcPts val="0"/>
              </a:spcBef>
              <a:spcAft>
                <a:spcPts val="0"/>
              </a:spcAft>
            </a:pPr>
            <a:r>
              <a:rPr sz="1800" dirty="0">
                <a:solidFill>
                  <a:srgbClr val="FFFFFF"/>
                </a:solidFill>
                <a:cs typeface="RHJLWW+ArialMT"/>
              </a:rPr>
              <a:t>children or siblings with ownership</a:t>
            </a:r>
          </a:p>
          <a:p>
            <a:pPr marL="0" marR="0">
              <a:lnSpc>
                <a:spcPts val="1866"/>
              </a:lnSpc>
              <a:spcBef>
                <a:spcPts val="0"/>
              </a:spcBef>
              <a:spcAft>
                <a:spcPts val="0"/>
              </a:spcAft>
            </a:pPr>
            <a:r>
              <a:rPr sz="1800" dirty="0">
                <a:solidFill>
                  <a:srgbClr val="FFFFFF"/>
                </a:solidFill>
                <a:cs typeface="RHJLWW+ArialMT"/>
              </a:rPr>
              <a:t>interest still resides there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871724" y="627509"/>
            <a:ext cx="3818229" cy="512961"/>
          </a:xfrm>
          <a:prstGeom prst="rect">
            <a:avLst/>
          </a:prstGeom>
        </p:spPr>
        <p:txBody>
          <a:bodyPr vert="horz" wrap="square" lIns="0" tIns="0" rIns="0" bIns="0" rtlCol="0">
            <a:spAutoFit/>
          </a:bodyPr>
          <a:lstStyle/>
          <a:p>
            <a:pPr marL="0" marR="0">
              <a:lnSpc>
                <a:spcPts val="4021"/>
              </a:lnSpc>
              <a:spcBef>
                <a:spcPts val="0"/>
              </a:spcBef>
              <a:spcAft>
                <a:spcPts val="0"/>
              </a:spcAft>
            </a:pPr>
            <a:r>
              <a:rPr sz="3600" spc="-19" dirty="0">
                <a:solidFill>
                  <a:srgbClr val="FFFFFF"/>
                </a:solidFill>
                <a:latin typeface="+mj-lt"/>
                <a:cs typeface="RHJLWW+ArialMT"/>
              </a:rPr>
              <a:t>Transfer</a:t>
            </a:r>
            <a:r>
              <a:rPr sz="3600" dirty="0">
                <a:solidFill>
                  <a:srgbClr val="FFFFFF"/>
                </a:solidFill>
                <a:latin typeface="+mj-lt"/>
                <a:cs typeface="RHJLWW+ArialMT"/>
              </a:rPr>
              <a:t> of</a:t>
            </a:r>
            <a:r>
              <a:rPr sz="3600" spc="-203" dirty="0">
                <a:solidFill>
                  <a:srgbClr val="FFFFFF"/>
                </a:solidFill>
                <a:latin typeface="+mj-lt"/>
                <a:cs typeface="RHJLWW+ArialMT"/>
              </a:rPr>
              <a:t> </a:t>
            </a:r>
            <a:r>
              <a:rPr sz="3600" dirty="0">
                <a:solidFill>
                  <a:srgbClr val="FFFFFF"/>
                </a:solidFill>
                <a:latin typeface="+mj-lt"/>
                <a:cs typeface="RHJLWW+ArialMT"/>
              </a:rPr>
              <a:t>Assets</a:t>
            </a:r>
          </a:p>
        </p:txBody>
      </p:sp>
      <p:sp>
        <p:nvSpPr>
          <p:cNvPr id="4" name="object 4"/>
          <p:cNvSpPr txBox="1"/>
          <p:nvPr/>
        </p:nvSpPr>
        <p:spPr>
          <a:xfrm>
            <a:off x="4283968" y="1775910"/>
            <a:ext cx="4203266" cy="1793248"/>
          </a:xfrm>
          <a:prstGeom prst="rect">
            <a:avLst/>
          </a:prstGeom>
        </p:spPr>
        <p:txBody>
          <a:bodyPr vert="horz" wrap="square" lIns="0" tIns="0" rIns="0" bIns="0" rtlCol="0">
            <a:spAutoFit/>
          </a:bodyPr>
          <a:lstStyle/>
          <a:p>
            <a:pPr marL="0" marR="0">
              <a:lnSpc>
                <a:spcPts val="2232"/>
              </a:lnSpc>
              <a:spcBef>
                <a:spcPts val="0"/>
              </a:spcBef>
              <a:spcAft>
                <a:spcPts val="0"/>
              </a:spcAft>
            </a:pPr>
            <a:r>
              <a:rPr sz="2400" spc="-225" dirty="0">
                <a:solidFill>
                  <a:srgbClr val="FFFFFF"/>
                </a:solidFill>
                <a:cs typeface="RHJLWW+ArialMT"/>
              </a:rPr>
              <a:t>To</a:t>
            </a:r>
            <a:r>
              <a:rPr sz="2400" spc="223" dirty="0">
                <a:solidFill>
                  <a:srgbClr val="FFFFFF"/>
                </a:solidFill>
                <a:cs typeface="RHJLWW+ArialMT"/>
              </a:rPr>
              <a:t> </a:t>
            </a:r>
            <a:r>
              <a:rPr sz="2400" dirty="0">
                <a:solidFill>
                  <a:srgbClr val="FFFFFF"/>
                </a:solidFill>
                <a:cs typeface="RHJLWW+ArialMT"/>
              </a:rPr>
              <a:t>discourage</a:t>
            </a:r>
            <a:r>
              <a:rPr sz="2400" spc="10" dirty="0">
                <a:solidFill>
                  <a:srgbClr val="FFFFFF"/>
                </a:solidFill>
                <a:cs typeface="RHJLWW+ArialMT"/>
              </a:rPr>
              <a:t> </a:t>
            </a:r>
            <a:r>
              <a:rPr sz="2400" dirty="0">
                <a:solidFill>
                  <a:srgbClr val="FFFFFF"/>
                </a:solidFill>
                <a:cs typeface="RHJLWW+ArialMT"/>
              </a:rPr>
              <a:t>the giving</a:t>
            </a:r>
            <a:r>
              <a:rPr sz="2400" spc="15" dirty="0">
                <a:solidFill>
                  <a:srgbClr val="FFFFFF"/>
                </a:solidFill>
                <a:cs typeface="RHJLWW+ArialMT"/>
              </a:rPr>
              <a:t> </a:t>
            </a:r>
            <a:r>
              <a:rPr sz="2400" dirty="0">
                <a:solidFill>
                  <a:srgbClr val="FFFFFF"/>
                </a:solidFill>
                <a:cs typeface="RHJLWW+ArialMT"/>
              </a:rPr>
              <a:t>away of</a:t>
            </a:r>
            <a:r>
              <a:rPr lang="en-US" sz="2400" dirty="0">
                <a:solidFill>
                  <a:srgbClr val="FFFFFF"/>
                </a:solidFill>
                <a:cs typeface="RHJLWW+ArialMT"/>
              </a:rPr>
              <a:t> assets</a:t>
            </a:r>
            <a:r>
              <a:rPr lang="en-US" sz="2400" spc="-11" dirty="0">
                <a:solidFill>
                  <a:srgbClr val="FFFFFF"/>
                </a:solidFill>
                <a:cs typeface="RHJLWW+ArialMT"/>
              </a:rPr>
              <a:t> </a:t>
            </a:r>
            <a:r>
              <a:rPr lang="en-US" sz="2400" dirty="0">
                <a:solidFill>
                  <a:srgbClr val="FFFFFF"/>
                </a:solidFill>
                <a:cs typeface="RHJLWW+ArialMT"/>
              </a:rPr>
              <a:t>to qualify for</a:t>
            </a:r>
            <a:r>
              <a:rPr lang="en-US" sz="2400" spc="-13" dirty="0">
                <a:solidFill>
                  <a:srgbClr val="FFFFFF"/>
                </a:solidFill>
                <a:cs typeface="RHJLWW+ArialMT"/>
              </a:rPr>
              <a:t> </a:t>
            </a:r>
            <a:r>
              <a:rPr lang="en-US" sz="2400" dirty="0">
                <a:solidFill>
                  <a:srgbClr val="FFFFFF"/>
                </a:solidFill>
                <a:cs typeface="RHJLWW+ArialMT"/>
              </a:rPr>
              <a:t>MassHealth</a:t>
            </a:r>
          </a:p>
          <a:p>
            <a:pPr marL="0" marR="0">
              <a:lnSpc>
                <a:spcPts val="2232"/>
              </a:lnSpc>
              <a:spcBef>
                <a:spcPts val="697"/>
              </a:spcBef>
              <a:spcAft>
                <a:spcPts val="0"/>
              </a:spcAft>
            </a:pPr>
            <a:r>
              <a:rPr lang="en-US" sz="2400" spc="-38" dirty="0">
                <a:solidFill>
                  <a:srgbClr val="FFFFFF"/>
                </a:solidFill>
                <a:cs typeface="RHJLWW+ArialMT"/>
              </a:rPr>
              <a:t>LTC,</a:t>
            </a:r>
            <a:r>
              <a:rPr lang="en-US" sz="2400" spc="44" dirty="0">
                <a:solidFill>
                  <a:srgbClr val="FFFFFF"/>
                </a:solidFill>
                <a:cs typeface="RHJLWW+ArialMT"/>
              </a:rPr>
              <a:t> </a:t>
            </a:r>
            <a:r>
              <a:rPr lang="en-US" sz="2400" dirty="0">
                <a:solidFill>
                  <a:srgbClr val="FFFFFF"/>
                </a:solidFill>
                <a:cs typeface="RHJLWW+ArialMT"/>
              </a:rPr>
              <a:t>federal Medicaid law</a:t>
            </a:r>
            <a:r>
              <a:rPr lang="en-US" sz="2400" spc="11" dirty="0">
                <a:solidFill>
                  <a:srgbClr val="FFFFFF"/>
                </a:solidFill>
                <a:cs typeface="RHJLWW+ArialMT"/>
              </a:rPr>
              <a:t> </a:t>
            </a:r>
            <a:r>
              <a:rPr lang="en-US" sz="2400" dirty="0">
                <a:solidFill>
                  <a:srgbClr val="FFFFFF"/>
                </a:solidFill>
                <a:cs typeface="RHJLWW+ArialMT"/>
              </a:rPr>
              <a:t>imposes harsh transfer</a:t>
            </a:r>
            <a:r>
              <a:rPr lang="en-US" sz="2400" spc="-17" dirty="0">
                <a:solidFill>
                  <a:srgbClr val="FFFFFF"/>
                </a:solidFill>
                <a:cs typeface="RHJLWW+ArialMT"/>
              </a:rPr>
              <a:t> </a:t>
            </a:r>
            <a:r>
              <a:rPr lang="en-US" sz="2400" dirty="0">
                <a:solidFill>
                  <a:srgbClr val="FFFFFF"/>
                </a:solidFill>
                <a:cs typeface="RHJLWW+ArialMT"/>
              </a:rPr>
              <a:t>of assets</a:t>
            </a:r>
            <a:r>
              <a:rPr lang="en-US" sz="2400" spc="-11" dirty="0">
                <a:solidFill>
                  <a:srgbClr val="FFFFFF"/>
                </a:solidFill>
                <a:cs typeface="RHJLWW+ArialMT"/>
              </a:rPr>
              <a:t> </a:t>
            </a:r>
            <a:r>
              <a:rPr lang="en-US" sz="2400" dirty="0">
                <a:solidFill>
                  <a:srgbClr val="FFFFFF"/>
                </a:solidFill>
                <a:cs typeface="RHJLWW+ArialMT"/>
              </a:rPr>
              <a:t>penalties.</a:t>
            </a:r>
          </a:p>
          <a:p>
            <a:pPr marL="0" marR="0">
              <a:lnSpc>
                <a:spcPts val="2232"/>
              </a:lnSpc>
              <a:spcBef>
                <a:spcPts val="0"/>
              </a:spcBef>
              <a:spcAft>
                <a:spcPts val="0"/>
              </a:spcAft>
            </a:pPr>
            <a:endParaRPr sz="2400" dirty="0">
              <a:solidFill>
                <a:srgbClr val="FFFFFF"/>
              </a:solidFill>
              <a:cs typeface="RHJLWW+ArialM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dirty="0"/>
          </a:p>
        </p:txBody>
      </p:sp>
      <p:sp>
        <p:nvSpPr>
          <p:cNvPr id="3" name="object 3"/>
          <p:cNvSpPr txBox="1"/>
          <p:nvPr/>
        </p:nvSpPr>
        <p:spPr>
          <a:xfrm>
            <a:off x="2051050" y="231038"/>
            <a:ext cx="6276336" cy="512961"/>
          </a:xfrm>
          <a:prstGeom prst="rect">
            <a:avLst/>
          </a:prstGeom>
        </p:spPr>
        <p:txBody>
          <a:bodyPr vert="horz" wrap="square" lIns="0" tIns="0" rIns="0" bIns="0" rtlCol="0">
            <a:spAutoFit/>
          </a:bodyPr>
          <a:lstStyle/>
          <a:p>
            <a:pPr marL="0" marR="0">
              <a:lnSpc>
                <a:spcPts val="4024"/>
              </a:lnSpc>
              <a:spcBef>
                <a:spcPts val="0"/>
              </a:spcBef>
              <a:spcAft>
                <a:spcPts val="0"/>
              </a:spcAft>
            </a:pPr>
            <a:r>
              <a:rPr sz="3600" dirty="0">
                <a:solidFill>
                  <a:srgbClr val="1F2D29"/>
                </a:solidFill>
                <a:latin typeface="+mj-lt"/>
                <a:cs typeface="RHJLWW+ArialMT"/>
              </a:rPr>
              <a:t>Penalty</a:t>
            </a:r>
            <a:r>
              <a:rPr sz="3600" spc="-17" dirty="0">
                <a:solidFill>
                  <a:srgbClr val="1F2D29"/>
                </a:solidFill>
                <a:latin typeface="+mj-lt"/>
                <a:cs typeface="RHJLWW+ArialMT"/>
              </a:rPr>
              <a:t> </a:t>
            </a:r>
            <a:r>
              <a:rPr sz="3600" dirty="0">
                <a:solidFill>
                  <a:srgbClr val="1F2D29"/>
                </a:solidFill>
                <a:latin typeface="+mj-lt"/>
                <a:cs typeface="RHJLWW+ArialMT"/>
              </a:rPr>
              <a:t>For</a:t>
            </a:r>
            <a:r>
              <a:rPr sz="3600" spc="-68" dirty="0">
                <a:solidFill>
                  <a:srgbClr val="1F2D29"/>
                </a:solidFill>
                <a:latin typeface="+mj-lt"/>
                <a:cs typeface="RHJLWW+ArialMT"/>
              </a:rPr>
              <a:t> </a:t>
            </a:r>
            <a:r>
              <a:rPr sz="3600" spc="-17" dirty="0">
                <a:solidFill>
                  <a:srgbClr val="1F2D29"/>
                </a:solidFill>
                <a:latin typeface="+mj-lt"/>
                <a:cs typeface="RHJLWW+ArialMT"/>
              </a:rPr>
              <a:t>Transfer</a:t>
            </a:r>
            <a:r>
              <a:rPr sz="3600" dirty="0">
                <a:solidFill>
                  <a:srgbClr val="1F2D29"/>
                </a:solidFill>
                <a:latin typeface="+mj-lt"/>
                <a:cs typeface="RHJLWW+ArialMT"/>
              </a:rPr>
              <a:t> of</a:t>
            </a:r>
            <a:r>
              <a:rPr sz="3600" spc="-196" dirty="0">
                <a:solidFill>
                  <a:srgbClr val="1F2D29"/>
                </a:solidFill>
                <a:latin typeface="+mj-lt"/>
                <a:cs typeface="RHJLWW+ArialMT"/>
              </a:rPr>
              <a:t> </a:t>
            </a:r>
            <a:r>
              <a:rPr sz="3600" dirty="0">
                <a:solidFill>
                  <a:srgbClr val="1F2D29"/>
                </a:solidFill>
                <a:latin typeface="+mj-lt"/>
                <a:cs typeface="RHJLWW+ArialMT"/>
              </a:rPr>
              <a:t>Assets</a:t>
            </a:r>
          </a:p>
        </p:txBody>
      </p:sp>
      <p:sp>
        <p:nvSpPr>
          <p:cNvPr id="4" name="object 4"/>
          <p:cNvSpPr txBox="1"/>
          <p:nvPr/>
        </p:nvSpPr>
        <p:spPr>
          <a:xfrm>
            <a:off x="2411760" y="1275606"/>
            <a:ext cx="6835531" cy="692497"/>
          </a:xfrm>
          <a:prstGeom prst="rect">
            <a:avLst/>
          </a:prstGeom>
        </p:spPr>
        <p:txBody>
          <a:bodyPr vert="horz" wrap="square" lIns="0" tIns="0" rIns="0" bIns="0" rtlCol="0">
            <a:spAutoFit/>
          </a:bodyPr>
          <a:lstStyle/>
          <a:p>
            <a:pPr marL="0" marR="0">
              <a:lnSpc>
                <a:spcPts val="2681"/>
              </a:lnSpc>
              <a:spcBef>
                <a:spcPts val="0"/>
              </a:spcBef>
              <a:spcAft>
                <a:spcPts val="0"/>
              </a:spcAft>
            </a:pPr>
            <a:r>
              <a:rPr sz="2400" dirty="0">
                <a:solidFill>
                  <a:srgbClr val="000000"/>
                </a:solidFill>
                <a:cs typeface="EVOITV+ArialMT"/>
              </a:rPr>
              <a:t>5 year</a:t>
            </a:r>
            <a:r>
              <a:rPr sz="2400" spc="10" dirty="0">
                <a:solidFill>
                  <a:srgbClr val="000000"/>
                </a:solidFill>
                <a:cs typeface="EVOITV+ArialMT"/>
              </a:rPr>
              <a:t> </a:t>
            </a:r>
            <a:r>
              <a:rPr sz="2400" dirty="0">
                <a:solidFill>
                  <a:srgbClr val="000000"/>
                </a:solidFill>
                <a:cs typeface="EVOITV+ArialMT"/>
              </a:rPr>
              <a:t>“look back period”</a:t>
            </a:r>
            <a:r>
              <a:rPr sz="2400" spc="22" dirty="0">
                <a:solidFill>
                  <a:srgbClr val="000000"/>
                </a:solidFill>
                <a:cs typeface="EVOITV+ArialMT"/>
              </a:rPr>
              <a:t> </a:t>
            </a:r>
            <a:r>
              <a:rPr sz="2400" dirty="0">
                <a:solidFill>
                  <a:srgbClr val="000000"/>
                </a:solidFill>
                <a:cs typeface="EVOITV+ArialMT"/>
              </a:rPr>
              <a:t>in which</a:t>
            </a:r>
            <a:r>
              <a:rPr sz="2400" spc="10" dirty="0">
                <a:solidFill>
                  <a:srgbClr val="000000"/>
                </a:solidFill>
                <a:cs typeface="EVOITV+ArialMT"/>
              </a:rPr>
              <a:t> </a:t>
            </a:r>
            <a:r>
              <a:rPr sz="2400" dirty="0">
                <a:solidFill>
                  <a:srgbClr val="000000"/>
                </a:solidFill>
                <a:cs typeface="EVOITV+ArialMT"/>
              </a:rPr>
              <a:t>financial</a:t>
            </a:r>
            <a:r>
              <a:rPr sz="2400" spc="23" dirty="0">
                <a:solidFill>
                  <a:srgbClr val="000000"/>
                </a:solidFill>
                <a:cs typeface="EVOITV+ArialMT"/>
              </a:rPr>
              <a:t> </a:t>
            </a:r>
            <a:r>
              <a:rPr sz="2400" dirty="0">
                <a:solidFill>
                  <a:srgbClr val="000000"/>
                </a:solidFill>
                <a:cs typeface="EVOITV+ArialMT"/>
              </a:rPr>
              <a:t>transactions</a:t>
            </a:r>
            <a:r>
              <a:rPr lang="en-US" sz="2400" dirty="0">
                <a:solidFill>
                  <a:srgbClr val="000000"/>
                </a:solidFill>
                <a:cs typeface="EVOITV+ArialMT"/>
              </a:rPr>
              <a:t> </a:t>
            </a:r>
            <a:r>
              <a:rPr sz="2400" dirty="0">
                <a:solidFill>
                  <a:srgbClr val="000000"/>
                </a:solidFill>
                <a:cs typeface="RHJLWW+ArialMT"/>
              </a:rPr>
              <a:t>are scrutinized</a:t>
            </a:r>
          </a:p>
        </p:txBody>
      </p:sp>
      <p:sp>
        <p:nvSpPr>
          <p:cNvPr id="5" name="object 5"/>
          <p:cNvSpPr txBox="1"/>
          <p:nvPr/>
        </p:nvSpPr>
        <p:spPr>
          <a:xfrm>
            <a:off x="2411760" y="2021476"/>
            <a:ext cx="6192688" cy="1731243"/>
          </a:xfrm>
          <a:prstGeom prst="rect">
            <a:avLst/>
          </a:prstGeom>
        </p:spPr>
        <p:txBody>
          <a:bodyPr vert="horz" wrap="square" lIns="0" tIns="0" rIns="0" bIns="0" rtlCol="0">
            <a:spAutoFit/>
          </a:bodyPr>
          <a:lstStyle/>
          <a:p>
            <a:pPr marL="0" marR="0">
              <a:lnSpc>
                <a:spcPts val="2681"/>
              </a:lnSpc>
              <a:spcBef>
                <a:spcPts val="0"/>
              </a:spcBef>
              <a:spcAft>
                <a:spcPts val="0"/>
              </a:spcAft>
            </a:pPr>
            <a:r>
              <a:rPr sz="2400" dirty="0">
                <a:solidFill>
                  <a:srgbClr val="000000"/>
                </a:solidFill>
                <a:cs typeface="RHJLWW+ArialMT"/>
              </a:rPr>
              <a:t>Penalty start date for transfers</a:t>
            </a:r>
            <a:r>
              <a:rPr lang="en-US" sz="2400" dirty="0">
                <a:solidFill>
                  <a:srgbClr val="000000"/>
                </a:solidFill>
                <a:cs typeface="RHJLWW+ArialMT"/>
              </a:rPr>
              <a:t> – date of LTC application.</a:t>
            </a:r>
          </a:p>
          <a:p>
            <a:pPr marL="0" marR="0">
              <a:lnSpc>
                <a:spcPts val="2681"/>
              </a:lnSpc>
              <a:spcBef>
                <a:spcPts val="0"/>
              </a:spcBef>
              <a:spcAft>
                <a:spcPts val="0"/>
              </a:spcAft>
            </a:pPr>
            <a:endParaRPr lang="en-US" sz="2400" dirty="0">
              <a:solidFill>
                <a:srgbClr val="000000"/>
              </a:solidFill>
              <a:latin typeface="RHJLWW+ArialMT"/>
              <a:cs typeface="RHJLWW+ArialMT"/>
            </a:endParaRPr>
          </a:p>
          <a:p>
            <a:pPr marL="0" marR="0">
              <a:lnSpc>
                <a:spcPts val="2681"/>
              </a:lnSpc>
              <a:spcBef>
                <a:spcPts val="0"/>
              </a:spcBef>
              <a:spcAft>
                <a:spcPts val="0"/>
              </a:spcAft>
            </a:pPr>
            <a:endParaRPr lang="en-US" sz="2400" dirty="0">
              <a:solidFill>
                <a:srgbClr val="000000"/>
              </a:solidFill>
              <a:latin typeface="RHJLWW+ArialMT"/>
              <a:cs typeface="RHJLWW+ArialMT"/>
            </a:endParaRPr>
          </a:p>
          <a:p>
            <a:pPr marL="0" marR="0">
              <a:lnSpc>
                <a:spcPts val="2681"/>
              </a:lnSpc>
              <a:spcBef>
                <a:spcPts val="0"/>
              </a:spcBef>
              <a:spcAft>
                <a:spcPts val="0"/>
              </a:spcAft>
            </a:pPr>
            <a:r>
              <a:rPr lang="en-US" sz="2400" dirty="0">
                <a:solidFill>
                  <a:srgbClr val="000000"/>
                </a:solidFill>
                <a:latin typeface="RHJLWW+ArialMT"/>
                <a:cs typeface="RHJLWW+ArialMT"/>
              </a:rPr>
              <a:t> </a:t>
            </a:r>
            <a:endParaRPr sz="2400" dirty="0">
              <a:solidFill>
                <a:srgbClr val="000000"/>
              </a:solidFill>
              <a:latin typeface="RHJLWW+ArialMT"/>
              <a:cs typeface="RHJLWW+ArialMT"/>
            </a:endParaRPr>
          </a:p>
        </p:txBody>
      </p:sp>
      <p:sp>
        <p:nvSpPr>
          <p:cNvPr id="6" name="object 6"/>
          <p:cNvSpPr txBox="1"/>
          <p:nvPr/>
        </p:nvSpPr>
        <p:spPr>
          <a:xfrm>
            <a:off x="2411760" y="2863304"/>
            <a:ext cx="6252221" cy="692497"/>
          </a:xfrm>
          <a:prstGeom prst="rect">
            <a:avLst/>
          </a:prstGeom>
        </p:spPr>
        <p:txBody>
          <a:bodyPr vert="horz" wrap="square" lIns="0" tIns="0" rIns="0" bIns="0" rtlCol="0">
            <a:spAutoFit/>
          </a:bodyPr>
          <a:lstStyle/>
          <a:p>
            <a:pPr marL="0" marR="0">
              <a:lnSpc>
                <a:spcPts val="2683"/>
              </a:lnSpc>
              <a:spcBef>
                <a:spcPts val="0"/>
              </a:spcBef>
              <a:spcAft>
                <a:spcPts val="0"/>
              </a:spcAft>
            </a:pPr>
            <a:r>
              <a:rPr sz="2400" dirty="0">
                <a:solidFill>
                  <a:srgbClr val="000000"/>
                </a:solidFill>
                <a:cs typeface="RHJLWW+ArialMT"/>
              </a:rPr>
              <a:t>Penalty diviso</a:t>
            </a:r>
            <a:r>
              <a:rPr lang="en-US" sz="2400" dirty="0">
                <a:solidFill>
                  <a:srgbClr val="000000"/>
                </a:solidFill>
                <a:cs typeface="RHJLWW+ArialMT"/>
              </a:rPr>
              <a:t>r</a:t>
            </a:r>
            <a:r>
              <a:rPr sz="2400" spc="14" dirty="0">
                <a:solidFill>
                  <a:srgbClr val="000000"/>
                </a:solidFill>
                <a:cs typeface="RHJLWW+ArialMT"/>
              </a:rPr>
              <a:t> </a:t>
            </a:r>
            <a:r>
              <a:rPr sz="2400" dirty="0">
                <a:solidFill>
                  <a:srgbClr val="000000"/>
                </a:solidFill>
                <a:cs typeface="RHJLWW+ArialMT"/>
              </a:rPr>
              <a:t>is $4</a:t>
            </a:r>
            <a:r>
              <a:rPr lang="en-US" sz="2400" dirty="0">
                <a:solidFill>
                  <a:srgbClr val="000000"/>
                </a:solidFill>
                <a:cs typeface="RHJLWW+ArialMT"/>
              </a:rPr>
              <a:t>41</a:t>
            </a:r>
            <a:r>
              <a:rPr sz="2400" dirty="0">
                <a:solidFill>
                  <a:srgbClr val="000000"/>
                </a:solidFill>
                <a:cs typeface="RHJLWW+ArialMT"/>
              </a:rPr>
              <a:t>/</a:t>
            </a:r>
            <a:r>
              <a:rPr lang="en-US" sz="2400" dirty="0">
                <a:solidFill>
                  <a:srgbClr val="000000"/>
                </a:solidFill>
                <a:cs typeface="RHJLWW+ArialMT"/>
              </a:rPr>
              <a:t>day (effective 11/1/24-10/31/25)</a:t>
            </a:r>
            <a:endParaRPr sz="2400" dirty="0">
              <a:solidFill>
                <a:srgbClr val="000000"/>
              </a:solidFill>
              <a:cs typeface="RHJLWW+ArialM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139952" y="729140"/>
            <a:ext cx="4679436" cy="1255334"/>
          </a:xfrm>
          <a:prstGeom prst="rect">
            <a:avLst/>
          </a:prstGeom>
        </p:spPr>
        <p:txBody>
          <a:bodyPr vert="horz" wrap="square" lIns="0" tIns="0" rIns="0" bIns="0" rtlCol="0">
            <a:spAutoFit/>
          </a:bodyPr>
          <a:lstStyle/>
          <a:p>
            <a:pPr marL="0" marR="0">
              <a:lnSpc>
                <a:spcPts val="2232"/>
              </a:lnSpc>
              <a:spcBef>
                <a:spcPts val="0"/>
              </a:spcBef>
              <a:spcAft>
                <a:spcPts val="0"/>
              </a:spcAft>
            </a:pPr>
            <a:r>
              <a:rPr sz="2000" dirty="0">
                <a:solidFill>
                  <a:srgbClr val="000000"/>
                </a:solidFill>
                <a:cs typeface="JOINKA+Arial-ItalicMT"/>
              </a:rPr>
              <a:t>No</a:t>
            </a:r>
            <a:r>
              <a:rPr sz="2000" spc="-80" dirty="0">
                <a:solidFill>
                  <a:srgbClr val="000000"/>
                </a:solidFill>
                <a:cs typeface="JOINKA+Arial-ItalicMT"/>
              </a:rPr>
              <a:t> </a:t>
            </a:r>
            <a:r>
              <a:rPr sz="2000" dirty="0">
                <a:solidFill>
                  <a:srgbClr val="000000"/>
                </a:solidFill>
                <a:cs typeface="JOINKA+Arial-ItalicMT"/>
              </a:rPr>
              <a:t>penalty</a:t>
            </a:r>
            <a:r>
              <a:rPr sz="2000" spc="-76" dirty="0">
                <a:solidFill>
                  <a:srgbClr val="000000"/>
                </a:solidFill>
                <a:cs typeface="JOINKA+Arial-ItalicMT"/>
              </a:rPr>
              <a:t> </a:t>
            </a:r>
            <a:r>
              <a:rPr sz="2000" dirty="0">
                <a:solidFill>
                  <a:srgbClr val="000000"/>
                </a:solidFill>
                <a:cs typeface="JOINKA+Arial-ItalicMT"/>
              </a:rPr>
              <a:t>is</a:t>
            </a:r>
            <a:r>
              <a:rPr sz="2000" spc="-76" dirty="0">
                <a:solidFill>
                  <a:srgbClr val="000000"/>
                </a:solidFill>
                <a:cs typeface="JOINKA+Arial-ItalicMT"/>
              </a:rPr>
              <a:t> </a:t>
            </a:r>
            <a:r>
              <a:rPr sz="2000" dirty="0">
                <a:solidFill>
                  <a:srgbClr val="000000"/>
                </a:solidFill>
                <a:cs typeface="JOINKA+Arial-ItalicMT"/>
              </a:rPr>
              <a:t>imposed</a:t>
            </a:r>
            <a:r>
              <a:rPr sz="2000" spc="-76" dirty="0">
                <a:solidFill>
                  <a:srgbClr val="000000"/>
                </a:solidFill>
                <a:cs typeface="JOINKA+Arial-ItalicMT"/>
              </a:rPr>
              <a:t> </a:t>
            </a:r>
            <a:r>
              <a:rPr sz="2000" dirty="0">
                <a:solidFill>
                  <a:srgbClr val="000000"/>
                </a:solidFill>
                <a:cs typeface="JOINKA+Arial-ItalicMT"/>
              </a:rPr>
              <a:t>when</a:t>
            </a:r>
            <a:r>
              <a:rPr sz="2000" spc="-72" dirty="0">
                <a:solidFill>
                  <a:srgbClr val="000000"/>
                </a:solidFill>
                <a:cs typeface="JOINKA+Arial-ItalicMT"/>
              </a:rPr>
              <a:t> </a:t>
            </a:r>
            <a:r>
              <a:rPr sz="2000" dirty="0">
                <a:solidFill>
                  <a:srgbClr val="000000"/>
                </a:solidFill>
                <a:cs typeface="JOINKA+Arial-ItalicMT"/>
              </a:rPr>
              <a:t>assets</a:t>
            </a:r>
          </a:p>
          <a:p>
            <a:pPr marL="0" marR="0">
              <a:lnSpc>
                <a:spcPts val="2070"/>
              </a:lnSpc>
              <a:spcBef>
                <a:spcPts val="0"/>
              </a:spcBef>
              <a:spcAft>
                <a:spcPts val="0"/>
              </a:spcAft>
            </a:pPr>
            <a:r>
              <a:rPr sz="2000" dirty="0">
                <a:solidFill>
                  <a:srgbClr val="000000"/>
                </a:solidFill>
                <a:cs typeface="JOINKA+Arial-ItalicMT"/>
              </a:rPr>
              <a:t>(including</a:t>
            </a:r>
            <a:r>
              <a:rPr sz="2000" spc="-67" dirty="0">
                <a:solidFill>
                  <a:srgbClr val="000000"/>
                </a:solidFill>
                <a:cs typeface="JOINKA+Arial-ItalicMT"/>
              </a:rPr>
              <a:t> </a:t>
            </a:r>
            <a:r>
              <a:rPr sz="2000" dirty="0">
                <a:solidFill>
                  <a:srgbClr val="000000"/>
                </a:solidFill>
                <a:cs typeface="JOINKA+Arial-ItalicMT"/>
              </a:rPr>
              <a:t>the</a:t>
            </a:r>
            <a:r>
              <a:rPr sz="2000" spc="-81" dirty="0">
                <a:solidFill>
                  <a:srgbClr val="000000"/>
                </a:solidFill>
                <a:cs typeface="JOINKA+Arial-ItalicMT"/>
              </a:rPr>
              <a:t> </a:t>
            </a:r>
            <a:r>
              <a:rPr sz="2000" dirty="0">
                <a:solidFill>
                  <a:srgbClr val="000000"/>
                </a:solidFill>
                <a:cs typeface="JOINKA+Arial-ItalicMT"/>
              </a:rPr>
              <a:t>home)</a:t>
            </a:r>
            <a:r>
              <a:rPr sz="2000" spc="-75" dirty="0">
                <a:solidFill>
                  <a:srgbClr val="000000"/>
                </a:solidFill>
                <a:cs typeface="JOINKA+Arial-ItalicMT"/>
              </a:rPr>
              <a:t> </a:t>
            </a:r>
            <a:r>
              <a:rPr sz="2000" dirty="0">
                <a:solidFill>
                  <a:srgbClr val="000000"/>
                </a:solidFill>
                <a:cs typeface="JOINKA+Arial-ItalicMT"/>
              </a:rPr>
              <a:t>are</a:t>
            </a:r>
            <a:r>
              <a:rPr sz="2000" spc="-77" dirty="0">
                <a:solidFill>
                  <a:srgbClr val="000000"/>
                </a:solidFill>
                <a:cs typeface="JOINKA+Arial-ItalicMT"/>
              </a:rPr>
              <a:t> </a:t>
            </a:r>
            <a:r>
              <a:rPr sz="2000" dirty="0">
                <a:solidFill>
                  <a:srgbClr val="000000"/>
                </a:solidFill>
                <a:cs typeface="JOINKA+Arial-ItalicMT"/>
              </a:rPr>
              <a:t>transferred</a:t>
            </a:r>
            <a:r>
              <a:rPr lang="en-US" sz="2000" dirty="0">
                <a:solidFill>
                  <a:srgbClr val="000000"/>
                </a:solidFill>
                <a:cs typeface="JOINKA+Arial-ItalicMT"/>
              </a:rPr>
              <a:t> to:</a:t>
            </a:r>
            <a:endParaRPr sz="2000" dirty="0">
              <a:solidFill>
                <a:srgbClr val="000000"/>
              </a:solidFill>
              <a:cs typeface="JOINKA+Arial-ItalicMT"/>
            </a:endParaRPr>
          </a:p>
          <a:p>
            <a:pPr marL="0" marR="0">
              <a:lnSpc>
                <a:spcPts val="2069"/>
              </a:lnSpc>
              <a:spcBef>
                <a:spcPts val="0"/>
              </a:spcBef>
              <a:spcAft>
                <a:spcPts val="0"/>
              </a:spcAft>
            </a:pPr>
            <a:endParaRPr sz="2000" dirty="0">
              <a:solidFill>
                <a:srgbClr val="000000"/>
              </a:solidFill>
              <a:cs typeface="JOINKA+Arial-ItalicMT"/>
            </a:endParaRPr>
          </a:p>
          <a:p>
            <a:pPr marL="30479" marR="0">
              <a:lnSpc>
                <a:spcPts val="3042"/>
              </a:lnSpc>
              <a:spcBef>
                <a:spcPts val="82"/>
              </a:spcBef>
              <a:spcAft>
                <a:spcPts val="0"/>
              </a:spcAft>
            </a:pPr>
            <a:r>
              <a:rPr sz="2800" dirty="0">
                <a:solidFill>
                  <a:srgbClr val="000000"/>
                </a:solidFill>
                <a:cs typeface="RHJLWW+ArialMT"/>
              </a:rPr>
              <a:t>Spouse</a:t>
            </a:r>
          </a:p>
        </p:txBody>
      </p:sp>
      <p:sp>
        <p:nvSpPr>
          <p:cNvPr id="4" name="object 4"/>
          <p:cNvSpPr txBox="1"/>
          <p:nvPr/>
        </p:nvSpPr>
        <p:spPr>
          <a:xfrm>
            <a:off x="324612" y="819787"/>
            <a:ext cx="2515195" cy="1536429"/>
          </a:xfrm>
          <a:prstGeom prst="rect">
            <a:avLst/>
          </a:prstGeom>
        </p:spPr>
        <p:txBody>
          <a:bodyPr vert="horz" wrap="square" lIns="0" tIns="0" rIns="0" bIns="0" rtlCol="0">
            <a:spAutoFit/>
          </a:bodyPr>
          <a:lstStyle/>
          <a:p>
            <a:pPr marL="0" marR="0">
              <a:lnSpc>
                <a:spcPts val="4021"/>
              </a:lnSpc>
              <a:spcBef>
                <a:spcPts val="0"/>
              </a:spcBef>
              <a:spcAft>
                <a:spcPts val="0"/>
              </a:spcAft>
            </a:pPr>
            <a:r>
              <a:rPr sz="3600" dirty="0">
                <a:solidFill>
                  <a:srgbClr val="FFFFFF"/>
                </a:solidFill>
                <a:latin typeface="+mj-lt"/>
                <a:cs typeface="RHJLWW+ArialMT"/>
              </a:rPr>
              <a:t>Permissible</a:t>
            </a:r>
          </a:p>
          <a:p>
            <a:pPr marL="0" marR="0">
              <a:lnSpc>
                <a:spcPts val="3887"/>
              </a:lnSpc>
              <a:spcBef>
                <a:spcPts val="0"/>
              </a:spcBef>
              <a:spcAft>
                <a:spcPts val="0"/>
              </a:spcAft>
            </a:pPr>
            <a:r>
              <a:rPr sz="3600" spc="-19" dirty="0">
                <a:solidFill>
                  <a:srgbClr val="FFFFFF"/>
                </a:solidFill>
                <a:latin typeface="+mj-lt"/>
                <a:cs typeface="RHJLWW+ArialMT"/>
              </a:rPr>
              <a:t>Transfer</a:t>
            </a:r>
            <a:r>
              <a:rPr sz="3600" dirty="0">
                <a:solidFill>
                  <a:srgbClr val="FFFFFF"/>
                </a:solidFill>
                <a:latin typeface="+mj-lt"/>
                <a:cs typeface="RHJLWW+ArialMT"/>
              </a:rPr>
              <a:t> of</a:t>
            </a:r>
          </a:p>
          <a:p>
            <a:pPr marL="0" marR="0">
              <a:lnSpc>
                <a:spcPts val="3888"/>
              </a:lnSpc>
              <a:spcBef>
                <a:spcPts val="0"/>
              </a:spcBef>
              <a:spcAft>
                <a:spcPts val="0"/>
              </a:spcAft>
            </a:pPr>
            <a:r>
              <a:rPr sz="3600" dirty="0">
                <a:solidFill>
                  <a:srgbClr val="FFFFFF"/>
                </a:solidFill>
                <a:latin typeface="+mj-lt"/>
                <a:cs typeface="RHJLWW+ArialMT"/>
              </a:rPr>
              <a:t>Assets</a:t>
            </a:r>
          </a:p>
        </p:txBody>
      </p:sp>
      <p:sp>
        <p:nvSpPr>
          <p:cNvPr id="5" name="object 5"/>
          <p:cNvSpPr txBox="1"/>
          <p:nvPr/>
        </p:nvSpPr>
        <p:spPr>
          <a:xfrm>
            <a:off x="4139952" y="2356216"/>
            <a:ext cx="3216712" cy="2031283"/>
          </a:xfrm>
          <a:prstGeom prst="rect">
            <a:avLst/>
          </a:prstGeom>
        </p:spPr>
        <p:txBody>
          <a:bodyPr vert="horz" wrap="square" lIns="0" tIns="0" rIns="0" bIns="0" rtlCol="0">
            <a:spAutoFit/>
          </a:bodyPr>
          <a:lstStyle/>
          <a:p>
            <a:pPr marL="0" marR="0">
              <a:lnSpc>
                <a:spcPts val="3130"/>
              </a:lnSpc>
              <a:spcBef>
                <a:spcPts val="0"/>
              </a:spcBef>
              <a:spcAft>
                <a:spcPts val="0"/>
              </a:spcAft>
            </a:pPr>
            <a:r>
              <a:rPr sz="2800" dirty="0">
                <a:solidFill>
                  <a:srgbClr val="000000"/>
                </a:solidFill>
                <a:cs typeface="RHJLWW+ArialMT"/>
              </a:rPr>
              <a:t>Children</a:t>
            </a:r>
            <a:r>
              <a:rPr sz="2800" spc="-20" dirty="0">
                <a:solidFill>
                  <a:srgbClr val="000000"/>
                </a:solidFill>
                <a:cs typeface="RHJLWW+ArialMT"/>
              </a:rPr>
              <a:t> </a:t>
            </a:r>
            <a:r>
              <a:rPr sz="2800" dirty="0">
                <a:solidFill>
                  <a:srgbClr val="000000"/>
                </a:solidFill>
                <a:cs typeface="RHJLWW+ArialMT"/>
              </a:rPr>
              <a:t>under 21</a:t>
            </a:r>
          </a:p>
          <a:p>
            <a:pPr marL="0" marR="0">
              <a:lnSpc>
                <a:spcPts val="3130"/>
              </a:lnSpc>
              <a:spcBef>
                <a:spcPts val="3151"/>
              </a:spcBef>
              <a:spcAft>
                <a:spcPts val="0"/>
              </a:spcAft>
            </a:pPr>
            <a:r>
              <a:rPr sz="2800" dirty="0">
                <a:solidFill>
                  <a:srgbClr val="000000"/>
                </a:solidFill>
                <a:cs typeface="RHJLWW+ArialMT"/>
              </a:rPr>
              <a:t>Adult disabled</a:t>
            </a:r>
            <a:r>
              <a:rPr sz="2800" spc="-16" dirty="0">
                <a:solidFill>
                  <a:srgbClr val="000000"/>
                </a:solidFill>
                <a:cs typeface="RHJLWW+ArialMT"/>
              </a:rPr>
              <a:t> </a:t>
            </a:r>
            <a:r>
              <a:rPr sz="2800" dirty="0">
                <a:solidFill>
                  <a:srgbClr val="000000"/>
                </a:solidFill>
                <a:cs typeface="RHJLWW+ArialMT"/>
              </a:rPr>
              <a:t>child</a:t>
            </a:r>
          </a:p>
          <a:p>
            <a:pPr marL="0" marR="0">
              <a:lnSpc>
                <a:spcPts val="3130"/>
              </a:lnSpc>
              <a:spcBef>
                <a:spcPts val="3151"/>
              </a:spcBef>
              <a:spcAft>
                <a:spcPts val="0"/>
              </a:spcAft>
            </a:pPr>
            <a:r>
              <a:rPr sz="2800" dirty="0">
                <a:solidFill>
                  <a:srgbClr val="000000"/>
                </a:solidFill>
                <a:cs typeface="RHJLWW+ArialMT"/>
              </a:rPr>
              <a:t>Caretaker</a:t>
            </a:r>
            <a:r>
              <a:rPr sz="2800" spc="-13" dirty="0">
                <a:solidFill>
                  <a:srgbClr val="000000"/>
                </a:solidFill>
                <a:cs typeface="RHJLWW+ArialMT"/>
              </a:rPr>
              <a:t> </a:t>
            </a:r>
            <a:r>
              <a:rPr sz="2800" dirty="0">
                <a:solidFill>
                  <a:srgbClr val="000000"/>
                </a:solidFill>
                <a:cs typeface="RHJLWW+ArialMT"/>
              </a:rPr>
              <a:t>child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268CE9C-5BDC-8B28-4FE9-D16062B0AF13}"/>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FFE43F4B-838A-53CE-0A6F-A52DCEC29DED}"/>
              </a:ext>
            </a:extLst>
          </p:cNvPr>
          <p:cNvSpPr/>
          <p:nvPr/>
        </p:nvSpPr>
        <p:spPr>
          <a:xfrm>
            <a:off x="179512" y="212267"/>
            <a:ext cx="9144000" cy="5143500"/>
          </a:xfrm>
          <a:prstGeom prst="rect">
            <a:avLst/>
          </a:prstGeom>
          <a:blipFill>
            <a:blip r:embed="rId2" cstate="print"/>
            <a:stretch>
              <a:fillRect/>
            </a:stretch>
          </a:blipFill>
        </p:spPr>
        <p:txBody>
          <a:bodyPr wrap="square" lIns="0" tIns="0" rIns="0" bIns="0" rtlCol="0">
            <a:spAutoFit/>
          </a:bodyPr>
          <a:lstStyle/>
          <a:p>
            <a:endParaRPr dirty="0"/>
          </a:p>
        </p:txBody>
      </p:sp>
      <p:sp>
        <p:nvSpPr>
          <p:cNvPr id="3" name="object 3">
            <a:extLst>
              <a:ext uri="{FF2B5EF4-FFF2-40B4-BE49-F238E27FC236}">
                <a16:creationId xmlns:a16="http://schemas.microsoft.com/office/drawing/2014/main" id="{6FC2C96A-4F05-7DB5-A611-2EBEAF443E13}"/>
              </a:ext>
            </a:extLst>
          </p:cNvPr>
          <p:cNvSpPr txBox="1"/>
          <p:nvPr/>
        </p:nvSpPr>
        <p:spPr>
          <a:xfrm>
            <a:off x="2009140" y="566826"/>
            <a:ext cx="6199484" cy="512961"/>
          </a:xfrm>
          <a:prstGeom prst="rect">
            <a:avLst/>
          </a:prstGeom>
        </p:spPr>
        <p:txBody>
          <a:bodyPr vert="horz" wrap="square" lIns="0" tIns="0" rIns="0" bIns="0" rtlCol="0">
            <a:spAutoFit/>
          </a:bodyPr>
          <a:lstStyle/>
          <a:p>
            <a:pPr marL="0" marR="0" algn="ctr">
              <a:lnSpc>
                <a:spcPts val="4024"/>
              </a:lnSpc>
              <a:spcBef>
                <a:spcPts val="0"/>
              </a:spcBef>
              <a:spcAft>
                <a:spcPts val="0"/>
              </a:spcAft>
            </a:pPr>
            <a:r>
              <a:rPr lang="en-US" sz="3600" dirty="0">
                <a:solidFill>
                  <a:srgbClr val="1F2D29"/>
                </a:solidFill>
                <a:latin typeface="+mj-lt"/>
                <a:cs typeface="RHJLWW+ArialMT"/>
              </a:rPr>
              <a:t>Estate Recovery</a:t>
            </a:r>
            <a:endParaRPr sz="3600" dirty="0">
              <a:solidFill>
                <a:srgbClr val="1F2D29"/>
              </a:solidFill>
              <a:latin typeface="+mj-lt"/>
              <a:cs typeface="RHJLWW+ArialMT"/>
            </a:endParaRPr>
          </a:p>
        </p:txBody>
      </p:sp>
      <p:sp>
        <p:nvSpPr>
          <p:cNvPr id="4" name="object 4">
            <a:extLst>
              <a:ext uri="{FF2B5EF4-FFF2-40B4-BE49-F238E27FC236}">
                <a16:creationId xmlns:a16="http://schemas.microsoft.com/office/drawing/2014/main" id="{4F30FFE2-92E2-B628-99FA-3B33BB566E27}"/>
              </a:ext>
            </a:extLst>
          </p:cNvPr>
          <p:cNvSpPr txBox="1"/>
          <p:nvPr/>
        </p:nvSpPr>
        <p:spPr>
          <a:xfrm>
            <a:off x="1567434" y="2096676"/>
            <a:ext cx="6278633" cy="564257"/>
          </a:xfrm>
          <a:prstGeom prst="rect">
            <a:avLst/>
          </a:prstGeom>
        </p:spPr>
        <p:txBody>
          <a:bodyPr vert="horz" wrap="square" lIns="0" tIns="0" rIns="0" bIns="0" rtlCol="0">
            <a:spAutoFit/>
          </a:bodyPr>
          <a:lstStyle/>
          <a:p>
            <a:pPr>
              <a:lnSpc>
                <a:spcPts val="2232"/>
              </a:lnSpc>
            </a:pPr>
            <a:endParaRPr lang="en-US" sz="2000" dirty="0">
              <a:solidFill>
                <a:srgbClr val="1F2D29"/>
              </a:solidFill>
              <a:latin typeface="RHJLWW+ArialMT"/>
              <a:cs typeface="RHJLWW+ArialMT"/>
            </a:endParaRPr>
          </a:p>
          <a:p>
            <a:pPr marL="0" marR="0">
              <a:lnSpc>
                <a:spcPts val="2232"/>
              </a:lnSpc>
              <a:spcBef>
                <a:spcPts val="0"/>
              </a:spcBef>
              <a:spcAft>
                <a:spcPts val="0"/>
              </a:spcAft>
            </a:pPr>
            <a:endParaRPr lang="en-US" sz="2000" dirty="0">
              <a:solidFill>
                <a:srgbClr val="1F2D29"/>
              </a:solidFill>
              <a:latin typeface="RHJLWW+ArialMT"/>
              <a:cs typeface="RHJLWW+ArialMT"/>
            </a:endParaRPr>
          </a:p>
        </p:txBody>
      </p:sp>
      <p:sp>
        <p:nvSpPr>
          <p:cNvPr id="5" name="TextBox 4">
            <a:extLst>
              <a:ext uri="{FF2B5EF4-FFF2-40B4-BE49-F238E27FC236}">
                <a16:creationId xmlns:a16="http://schemas.microsoft.com/office/drawing/2014/main" id="{66731018-5FA4-9C8E-FE4D-38372CD54246}"/>
              </a:ext>
            </a:extLst>
          </p:cNvPr>
          <p:cNvSpPr txBox="1"/>
          <p:nvPr/>
        </p:nvSpPr>
        <p:spPr>
          <a:xfrm>
            <a:off x="1403648" y="2283718"/>
            <a:ext cx="7200800" cy="1754326"/>
          </a:xfrm>
          <a:prstGeom prst="rect">
            <a:avLst/>
          </a:prstGeom>
          <a:noFill/>
        </p:spPr>
        <p:txBody>
          <a:bodyPr wrap="square" rtlCol="0">
            <a:spAutoFit/>
          </a:bodyPr>
          <a:lstStyle/>
          <a:p>
            <a:r>
              <a:rPr lang="en-US" b="0" i="0" dirty="0">
                <a:effectLst/>
              </a:rPr>
              <a:t>In September 2024 the MassHealth estate recovery statute at M.G.L. c. 118E, §31 was amended. The new law took effect December 5, 2024 and applied retroactively to probate estates of MassHealth members who have died after August 1, 2024. It </a:t>
            </a:r>
            <a:r>
              <a:rPr lang="en-US" b="0" i="1" dirty="0">
                <a:effectLst/>
              </a:rPr>
              <a:t>reduces</a:t>
            </a:r>
            <a:r>
              <a:rPr lang="en-US" b="0" i="0" dirty="0">
                <a:effectLst/>
              </a:rPr>
              <a:t> the scope of estate recovery to </a:t>
            </a:r>
            <a:r>
              <a:rPr lang="en-US" b="0" i="1" dirty="0">
                <a:effectLst/>
              </a:rPr>
              <a:t>only</a:t>
            </a:r>
            <a:r>
              <a:rPr lang="en-US" b="0" i="0" dirty="0">
                <a:effectLst/>
              </a:rPr>
              <a:t> what federal law requires, which includes recovering the costs of nursing home care and Medicaid Home- and Community-Based </a:t>
            </a:r>
            <a:r>
              <a:rPr lang="en-US" dirty="0"/>
              <a:t>W</a:t>
            </a:r>
            <a:r>
              <a:rPr lang="en-US" b="0" i="0" dirty="0">
                <a:effectLst/>
              </a:rPr>
              <a:t>aiver services. </a:t>
            </a:r>
            <a:endParaRPr lang="en-US" dirty="0"/>
          </a:p>
        </p:txBody>
      </p:sp>
    </p:spTree>
    <p:extLst>
      <p:ext uri="{BB962C8B-B14F-4D97-AF65-F5344CB8AC3E}">
        <p14:creationId xmlns:p14="http://schemas.microsoft.com/office/powerpoint/2010/main" val="351902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83568" y="1785536"/>
            <a:ext cx="1930970" cy="1043138"/>
          </a:xfrm>
          <a:prstGeom prst="rect">
            <a:avLst/>
          </a:prstGeom>
        </p:spPr>
        <p:txBody>
          <a:bodyPr vert="horz" wrap="square" lIns="0" tIns="0" rIns="0" bIns="0" rtlCol="0">
            <a:spAutoFit/>
          </a:bodyPr>
          <a:lstStyle/>
          <a:p>
            <a:pPr marL="0" marR="0">
              <a:lnSpc>
                <a:spcPts val="4024"/>
              </a:lnSpc>
              <a:spcBef>
                <a:spcPts val="0"/>
              </a:spcBef>
              <a:spcAft>
                <a:spcPts val="0"/>
              </a:spcAft>
            </a:pPr>
            <a:r>
              <a:rPr sz="3600" dirty="0">
                <a:solidFill>
                  <a:srgbClr val="FFFFFF"/>
                </a:solidFill>
                <a:latin typeface="+mj-lt"/>
                <a:cs typeface="RHJLWW+ArialMT"/>
              </a:rPr>
              <a:t>Medical</a:t>
            </a:r>
          </a:p>
          <a:p>
            <a:pPr marL="0" marR="0">
              <a:lnSpc>
                <a:spcPts val="3889"/>
              </a:lnSpc>
              <a:spcBef>
                <a:spcPts val="0"/>
              </a:spcBef>
              <a:spcAft>
                <a:spcPts val="0"/>
              </a:spcAft>
            </a:pPr>
            <a:r>
              <a:rPr sz="3600" dirty="0">
                <a:solidFill>
                  <a:srgbClr val="FFFFFF"/>
                </a:solidFill>
                <a:latin typeface="+mj-lt"/>
                <a:cs typeface="RHJLWW+ArialMT"/>
              </a:rPr>
              <a:t>Eligibility</a:t>
            </a:r>
          </a:p>
        </p:txBody>
      </p:sp>
      <p:sp>
        <p:nvSpPr>
          <p:cNvPr id="4" name="object 4"/>
          <p:cNvSpPr txBox="1"/>
          <p:nvPr/>
        </p:nvSpPr>
        <p:spPr>
          <a:xfrm>
            <a:off x="3635896" y="1783523"/>
            <a:ext cx="4946951" cy="1731243"/>
          </a:xfrm>
          <a:prstGeom prst="rect">
            <a:avLst/>
          </a:prstGeom>
        </p:spPr>
        <p:txBody>
          <a:bodyPr vert="horz" wrap="square" lIns="0" tIns="0" rIns="0" bIns="0" rtlCol="0">
            <a:spAutoFit/>
          </a:bodyPr>
          <a:lstStyle/>
          <a:p>
            <a:pPr marL="214121" marR="0" algn="ctr">
              <a:lnSpc>
                <a:spcPts val="2681"/>
              </a:lnSpc>
              <a:spcBef>
                <a:spcPts val="0"/>
              </a:spcBef>
              <a:spcAft>
                <a:spcPts val="0"/>
              </a:spcAft>
            </a:pPr>
            <a:r>
              <a:rPr sz="2400" dirty="0">
                <a:solidFill>
                  <a:srgbClr val="FFFFFF"/>
                </a:solidFill>
                <a:cs typeface="RHJLWW+ArialMT"/>
              </a:rPr>
              <a:t>An</a:t>
            </a:r>
            <a:r>
              <a:rPr sz="2400" spc="-134" dirty="0">
                <a:solidFill>
                  <a:srgbClr val="FFFFFF"/>
                </a:solidFill>
                <a:cs typeface="RHJLWW+ArialMT"/>
              </a:rPr>
              <a:t> </a:t>
            </a:r>
            <a:r>
              <a:rPr sz="2400" dirty="0">
                <a:solidFill>
                  <a:srgbClr val="FFFFFF"/>
                </a:solidFill>
                <a:cs typeface="RHJLWW+ArialMT"/>
              </a:rPr>
              <a:t>ASAP</a:t>
            </a:r>
            <a:r>
              <a:rPr sz="2400" spc="-36" dirty="0">
                <a:solidFill>
                  <a:srgbClr val="FFFFFF"/>
                </a:solidFill>
                <a:cs typeface="RHJLWW+ArialMT"/>
              </a:rPr>
              <a:t> </a:t>
            </a:r>
            <a:r>
              <a:rPr sz="2400" dirty="0">
                <a:solidFill>
                  <a:srgbClr val="FFFFFF"/>
                </a:solidFill>
                <a:cs typeface="RHJLWW+ArialMT"/>
              </a:rPr>
              <a:t>(Aging Service</a:t>
            </a:r>
            <a:r>
              <a:rPr sz="2400" spc="-134" dirty="0">
                <a:solidFill>
                  <a:srgbClr val="FFFFFF"/>
                </a:solidFill>
                <a:cs typeface="RHJLWW+ArialMT"/>
              </a:rPr>
              <a:t> </a:t>
            </a:r>
            <a:r>
              <a:rPr sz="2400" dirty="0">
                <a:solidFill>
                  <a:srgbClr val="FFFFFF"/>
                </a:solidFill>
                <a:cs typeface="RHJLWW+ArialMT"/>
              </a:rPr>
              <a:t>Access</a:t>
            </a:r>
            <a:r>
              <a:rPr lang="en-US" sz="2400" dirty="0">
                <a:solidFill>
                  <a:srgbClr val="FFFFFF"/>
                </a:solidFill>
                <a:cs typeface="RHJLWW+ArialMT"/>
              </a:rPr>
              <a:t> </a:t>
            </a:r>
            <a:r>
              <a:rPr sz="2400" dirty="0">
                <a:solidFill>
                  <a:srgbClr val="FFFFFF"/>
                </a:solidFill>
                <a:cs typeface="RHJLWW+ArialMT"/>
              </a:rPr>
              <a:t>Point)</a:t>
            </a:r>
            <a:r>
              <a:rPr lang="en-US" sz="2400" dirty="0">
                <a:solidFill>
                  <a:srgbClr val="FFFFFF"/>
                </a:solidFill>
                <a:cs typeface="RHJLWW+ArialMT"/>
              </a:rPr>
              <a:t> </a:t>
            </a:r>
            <a:r>
              <a:rPr sz="2400" dirty="0">
                <a:solidFill>
                  <a:srgbClr val="FFFFFF"/>
                </a:solidFill>
                <a:cs typeface="RHJLWW+ArialMT"/>
              </a:rPr>
              <a:t>nurse does a medical</a:t>
            </a:r>
            <a:r>
              <a:rPr lang="en-US" sz="2400" dirty="0">
                <a:solidFill>
                  <a:srgbClr val="FFFFFF"/>
                </a:solidFill>
                <a:cs typeface="RHJLWW+ArialMT"/>
              </a:rPr>
              <a:t> </a:t>
            </a:r>
            <a:r>
              <a:rPr sz="2400" dirty="0">
                <a:solidFill>
                  <a:srgbClr val="FFFFFF"/>
                </a:solidFill>
                <a:cs typeface="RHJLWW+ArialMT"/>
              </a:rPr>
              <a:t>screening</a:t>
            </a:r>
            <a:r>
              <a:rPr sz="2400" spc="11" dirty="0">
                <a:solidFill>
                  <a:srgbClr val="FFFFFF"/>
                </a:solidFill>
                <a:cs typeface="RHJLWW+ArialMT"/>
              </a:rPr>
              <a:t> </a:t>
            </a:r>
            <a:r>
              <a:rPr sz="2400" dirty="0">
                <a:solidFill>
                  <a:srgbClr val="FFFFFF"/>
                </a:solidFill>
                <a:cs typeface="RHJLWW+ArialMT"/>
              </a:rPr>
              <a:t>to</a:t>
            </a:r>
            <a:r>
              <a:rPr lang="en-US" sz="2400" dirty="0">
                <a:solidFill>
                  <a:srgbClr val="FFFFFF"/>
                </a:solidFill>
                <a:cs typeface="RHJLWW+ArialMT"/>
              </a:rPr>
              <a:t> </a:t>
            </a:r>
            <a:r>
              <a:rPr sz="2400" dirty="0">
                <a:solidFill>
                  <a:srgbClr val="FFFFFF"/>
                </a:solidFill>
                <a:cs typeface="RHJLWW+ArialMT"/>
              </a:rPr>
              <a:t>ensure that the person</a:t>
            </a:r>
            <a:r>
              <a:rPr lang="en-US" sz="2400" dirty="0">
                <a:solidFill>
                  <a:srgbClr val="FFFFFF"/>
                </a:solidFill>
                <a:cs typeface="RHJLWW+ArialMT"/>
              </a:rPr>
              <a:t> </a:t>
            </a:r>
            <a:r>
              <a:rPr sz="2400" dirty="0">
                <a:solidFill>
                  <a:srgbClr val="FFFFFF"/>
                </a:solidFill>
                <a:cs typeface="RHJLWW+ArialMT"/>
              </a:rPr>
              <a:t>meets</a:t>
            </a:r>
            <a:r>
              <a:rPr sz="2400" spc="12" dirty="0">
                <a:solidFill>
                  <a:srgbClr val="FFFFFF"/>
                </a:solidFill>
                <a:cs typeface="RHJLWW+ArialMT"/>
              </a:rPr>
              <a:t> </a:t>
            </a:r>
            <a:r>
              <a:rPr sz="2400" dirty="0">
                <a:solidFill>
                  <a:srgbClr val="FFFFFF"/>
                </a:solidFill>
                <a:cs typeface="RHJLWW+ArialMT"/>
              </a:rPr>
              <a:t>the</a:t>
            </a:r>
            <a:r>
              <a:rPr lang="en-US" sz="2400" dirty="0">
                <a:solidFill>
                  <a:srgbClr val="FFFFFF"/>
                </a:solidFill>
                <a:cs typeface="RHJLWW+ArialMT"/>
              </a:rPr>
              <a:t> </a:t>
            </a:r>
            <a:r>
              <a:rPr sz="2400" dirty="0">
                <a:solidFill>
                  <a:srgbClr val="FFFFFF"/>
                </a:solidFill>
                <a:cs typeface="RHJLWW+ArialMT"/>
              </a:rPr>
              <a:t>clinical criteria for a</a:t>
            </a:r>
            <a:r>
              <a:rPr lang="en-US" sz="2400" dirty="0">
                <a:solidFill>
                  <a:srgbClr val="FFFFFF"/>
                </a:solidFill>
                <a:cs typeface="RHJLWW+ArialMT"/>
              </a:rPr>
              <a:t> </a:t>
            </a:r>
            <a:r>
              <a:rPr sz="2400" dirty="0">
                <a:solidFill>
                  <a:srgbClr val="FFFFFF"/>
                </a:solidFill>
                <a:cs typeface="RHJLWW+ArialMT"/>
              </a:rPr>
              <a:t>skilled nursing</a:t>
            </a:r>
            <a:r>
              <a:rPr sz="2400" spc="12" dirty="0">
                <a:solidFill>
                  <a:srgbClr val="FFFFFF"/>
                </a:solidFill>
                <a:cs typeface="RHJLWW+ArialMT"/>
              </a:rPr>
              <a:t> </a:t>
            </a:r>
            <a:r>
              <a:rPr sz="2400" dirty="0">
                <a:solidFill>
                  <a:srgbClr val="FFFFFF"/>
                </a:solidFill>
                <a:cs typeface="RHJLWW+ArialMT"/>
              </a:rPr>
              <a:t>facility</a:t>
            </a:r>
            <a:r>
              <a:rPr lang="en-US" sz="2400" dirty="0">
                <a:solidFill>
                  <a:srgbClr val="FFFFFF"/>
                </a:solidFill>
                <a:latin typeface="RHJLWW+ArialMT"/>
                <a:cs typeface="RHJLWW+ArialMT"/>
              </a:rPr>
              <a:t>.</a:t>
            </a:r>
            <a:endParaRPr sz="2400" dirty="0">
              <a:solidFill>
                <a:srgbClr val="FFFFFF"/>
              </a:solidFill>
              <a:latin typeface="RHJLWW+ArialMT"/>
              <a:cs typeface="RHJLWW+Arial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90322" y="823332"/>
            <a:ext cx="2747734" cy="930753"/>
          </a:xfrm>
          <a:prstGeom prst="rect">
            <a:avLst/>
          </a:prstGeom>
        </p:spPr>
        <p:txBody>
          <a:bodyPr vert="horz" wrap="square" lIns="0" tIns="0" rIns="0" bIns="0" rtlCol="0">
            <a:spAutoFit/>
          </a:bodyPr>
          <a:lstStyle/>
          <a:p>
            <a:pPr marL="0" marR="0">
              <a:lnSpc>
                <a:spcPts val="3572"/>
              </a:lnSpc>
              <a:spcBef>
                <a:spcPts val="0"/>
              </a:spcBef>
              <a:spcAft>
                <a:spcPts val="0"/>
              </a:spcAft>
            </a:pPr>
            <a:r>
              <a:rPr sz="3600" dirty="0">
                <a:solidFill>
                  <a:srgbClr val="FFFFFF"/>
                </a:solidFill>
                <a:latin typeface="+mj-lt"/>
                <a:cs typeface="RHJLWW+ArialMT"/>
              </a:rPr>
              <a:t>Nursing Home</a:t>
            </a:r>
          </a:p>
          <a:p>
            <a:pPr marL="0" marR="0">
              <a:lnSpc>
                <a:spcPts val="3455"/>
              </a:lnSpc>
              <a:spcBef>
                <a:spcPts val="0"/>
              </a:spcBef>
              <a:spcAft>
                <a:spcPts val="0"/>
              </a:spcAft>
            </a:pPr>
            <a:r>
              <a:rPr sz="3600" dirty="0">
                <a:solidFill>
                  <a:srgbClr val="FFFFFF"/>
                </a:solidFill>
                <a:latin typeface="+mj-lt"/>
                <a:cs typeface="RHJLWW+ArialMT"/>
              </a:rPr>
              <a:t>Discharge </a:t>
            </a:r>
            <a:r>
              <a:rPr sz="3600" dirty="0">
                <a:solidFill>
                  <a:srgbClr val="FFFFFF"/>
                </a:solidFill>
                <a:latin typeface="+mj-lt"/>
                <a:cs typeface="EVOITV+ArialMT"/>
              </a:rPr>
              <a:t>–</a:t>
            </a:r>
          </a:p>
        </p:txBody>
      </p:sp>
      <p:sp>
        <p:nvSpPr>
          <p:cNvPr id="4" name="object 4"/>
          <p:cNvSpPr txBox="1"/>
          <p:nvPr/>
        </p:nvSpPr>
        <p:spPr>
          <a:xfrm>
            <a:off x="4301998" y="1101006"/>
            <a:ext cx="3455868" cy="1366143"/>
          </a:xfrm>
          <a:prstGeom prst="rect">
            <a:avLst/>
          </a:prstGeom>
        </p:spPr>
        <p:txBody>
          <a:bodyPr vert="horz" wrap="square" lIns="0" tIns="0" rIns="0" bIns="0" rtlCol="0">
            <a:spAutoFit/>
          </a:bodyPr>
          <a:lstStyle/>
          <a:p>
            <a:pPr marL="0" marR="0">
              <a:lnSpc>
                <a:spcPts val="2681"/>
              </a:lnSpc>
              <a:spcBef>
                <a:spcPts val="0"/>
              </a:spcBef>
              <a:spcAft>
                <a:spcPts val="0"/>
              </a:spcAft>
            </a:pPr>
            <a:r>
              <a:rPr sz="2000" dirty="0">
                <a:solidFill>
                  <a:srgbClr val="FFFFFF"/>
                </a:solidFill>
                <a:cs typeface="RHJLWW+ArialMT"/>
              </a:rPr>
              <a:t>30 day written </a:t>
            </a:r>
            <a:r>
              <a:rPr lang="en-US" sz="2000" dirty="0">
                <a:solidFill>
                  <a:srgbClr val="FFFFFF"/>
                </a:solidFill>
                <a:cs typeface="RHJLWW+ArialMT"/>
              </a:rPr>
              <a:t>Notice of Intent to Transfer or D</a:t>
            </a:r>
            <a:r>
              <a:rPr sz="2000" dirty="0">
                <a:solidFill>
                  <a:srgbClr val="FFFFFF"/>
                </a:solidFill>
                <a:cs typeface="RHJLWW+ArialMT"/>
              </a:rPr>
              <a:t>ischarge</a:t>
            </a:r>
            <a:r>
              <a:rPr lang="en-US" sz="2000" dirty="0">
                <a:solidFill>
                  <a:srgbClr val="FFFFFF"/>
                </a:solidFill>
                <a:cs typeface="RHJLWW+ArialMT"/>
              </a:rPr>
              <a:t> </a:t>
            </a:r>
            <a:r>
              <a:rPr sz="2000" dirty="0">
                <a:solidFill>
                  <a:srgbClr val="FFFFFF"/>
                </a:solidFill>
                <a:cs typeface="RHJLWW+ArialMT"/>
              </a:rPr>
              <a:t>is required</a:t>
            </a:r>
            <a:r>
              <a:rPr lang="en-US" sz="2000" dirty="0">
                <a:solidFill>
                  <a:srgbClr val="FFFFFF"/>
                </a:solidFill>
                <a:cs typeface="RHJLWW+ArialMT"/>
              </a:rPr>
              <a:t>, and</a:t>
            </a:r>
            <a:r>
              <a:rPr sz="2000" spc="13" dirty="0">
                <a:solidFill>
                  <a:srgbClr val="FFFFFF"/>
                </a:solidFill>
                <a:cs typeface="RHJLWW+ArialMT"/>
              </a:rPr>
              <a:t> </a:t>
            </a:r>
            <a:r>
              <a:rPr lang="en-US" sz="2000" spc="13" dirty="0">
                <a:solidFill>
                  <a:srgbClr val="FFFFFF"/>
                </a:solidFill>
                <a:cs typeface="RHJLWW+ArialMT"/>
              </a:rPr>
              <a:t>must</a:t>
            </a:r>
            <a:r>
              <a:rPr lang="en-US" sz="2000" dirty="0">
                <a:solidFill>
                  <a:srgbClr val="FFFFFF"/>
                </a:solidFill>
                <a:cs typeface="RHJLWW+ArialMT"/>
              </a:rPr>
              <a:t> </a:t>
            </a:r>
            <a:r>
              <a:rPr sz="2000" dirty="0">
                <a:solidFill>
                  <a:srgbClr val="FFFFFF"/>
                </a:solidFill>
                <a:cs typeface="RHJLWW+ArialMT"/>
              </a:rPr>
              <a:t>identif</a:t>
            </a:r>
            <a:r>
              <a:rPr lang="en-US" sz="2000" dirty="0">
                <a:solidFill>
                  <a:srgbClr val="FFFFFF"/>
                </a:solidFill>
                <a:cs typeface="RHJLWW+ArialMT"/>
              </a:rPr>
              <a:t>y</a:t>
            </a:r>
            <a:r>
              <a:rPr sz="2000" dirty="0">
                <a:solidFill>
                  <a:srgbClr val="FFFFFF"/>
                </a:solidFill>
                <a:cs typeface="RHJLWW+ArialMT"/>
              </a:rPr>
              <a:t> the </a:t>
            </a:r>
            <a:r>
              <a:rPr lang="en-US" sz="2000" dirty="0">
                <a:solidFill>
                  <a:srgbClr val="FFFFFF"/>
                </a:solidFill>
                <a:cs typeface="RHJLWW+ArialMT"/>
              </a:rPr>
              <a:t>proposed </a:t>
            </a:r>
            <a:r>
              <a:rPr sz="2000" dirty="0">
                <a:solidFill>
                  <a:srgbClr val="FFFFFF"/>
                </a:solidFill>
                <a:cs typeface="RHJLWW+ArialMT"/>
              </a:rPr>
              <a:t>discharge</a:t>
            </a:r>
            <a:r>
              <a:rPr lang="en-US" sz="2000" dirty="0">
                <a:solidFill>
                  <a:srgbClr val="FFFFFF"/>
                </a:solidFill>
                <a:cs typeface="RHJLWW+ArialMT"/>
              </a:rPr>
              <a:t> </a:t>
            </a:r>
            <a:r>
              <a:rPr sz="2000" dirty="0">
                <a:solidFill>
                  <a:srgbClr val="FFFFFF"/>
                </a:solidFill>
                <a:cs typeface="RHJLWW+ArialMT"/>
              </a:rPr>
              <a:t>location</a:t>
            </a:r>
            <a:r>
              <a:rPr lang="en-US" sz="2000" dirty="0">
                <a:solidFill>
                  <a:srgbClr val="FFFFFF"/>
                </a:solidFill>
                <a:cs typeface="RHJLWW+ArialMT"/>
              </a:rPr>
              <a:t>.</a:t>
            </a:r>
            <a:endParaRPr sz="2000" dirty="0">
              <a:solidFill>
                <a:srgbClr val="FFFFFF"/>
              </a:solidFill>
              <a:cs typeface="RHJLWW+ArialMT"/>
            </a:endParaRPr>
          </a:p>
        </p:txBody>
      </p:sp>
      <p:sp>
        <p:nvSpPr>
          <p:cNvPr id="5" name="object 5"/>
          <p:cNvSpPr txBox="1"/>
          <p:nvPr/>
        </p:nvSpPr>
        <p:spPr>
          <a:xfrm>
            <a:off x="290322" y="2139839"/>
            <a:ext cx="1304329" cy="468141"/>
          </a:xfrm>
          <a:prstGeom prst="rect">
            <a:avLst/>
          </a:prstGeom>
        </p:spPr>
        <p:txBody>
          <a:bodyPr vert="horz" wrap="square" lIns="0" tIns="0" rIns="0" bIns="0" rtlCol="0">
            <a:spAutoFit/>
          </a:bodyPr>
          <a:lstStyle/>
          <a:p>
            <a:pPr marL="0" marR="0">
              <a:lnSpc>
                <a:spcPts val="3575"/>
              </a:lnSpc>
              <a:spcBef>
                <a:spcPts val="0"/>
              </a:spcBef>
              <a:spcAft>
                <a:spcPts val="0"/>
              </a:spcAft>
            </a:pPr>
            <a:r>
              <a:rPr sz="3600" dirty="0">
                <a:solidFill>
                  <a:srgbClr val="FFFFFF"/>
                </a:solidFill>
                <a:latin typeface="+mj-lt"/>
                <a:cs typeface="RHJLWW+ArialMT"/>
              </a:rPr>
              <a:t>Notice</a:t>
            </a:r>
          </a:p>
        </p:txBody>
      </p:sp>
      <p:sp>
        <p:nvSpPr>
          <p:cNvPr id="6" name="object 6"/>
          <p:cNvSpPr txBox="1"/>
          <p:nvPr/>
        </p:nvSpPr>
        <p:spPr>
          <a:xfrm>
            <a:off x="290322" y="2579234"/>
            <a:ext cx="2680698" cy="468141"/>
          </a:xfrm>
          <a:prstGeom prst="rect">
            <a:avLst/>
          </a:prstGeom>
        </p:spPr>
        <p:txBody>
          <a:bodyPr vert="horz" wrap="square" lIns="0" tIns="0" rIns="0" bIns="0" rtlCol="0">
            <a:spAutoFit/>
          </a:bodyPr>
          <a:lstStyle/>
          <a:p>
            <a:pPr marL="0" marR="0">
              <a:lnSpc>
                <a:spcPts val="3572"/>
              </a:lnSpc>
              <a:spcBef>
                <a:spcPts val="0"/>
              </a:spcBef>
              <a:spcAft>
                <a:spcPts val="0"/>
              </a:spcAft>
            </a:pPr>
            <a:r>
              <a:rPr sz="3600" dirty="0">
                <a:solidFill>
                  <a:srgbClr val="FFFFFF"/>
                </a:solidFill>
                <a:latin typeface="+mj-lt"/>
                <a:cs typeface="RHJLWW+ArialMT"/>
              </a:rPr>
              <a:t>Requirements</a:t>
            </a:r>
          </a:p>
        </p:txBody>
      </p:sp>
      <p:sp>
        <p:nvSpPr>
          <p:cNvPr id="7" name="object 7"/>
          <p:cNvSpPr txBox="1"/>
          <p:nvPr/>
        </p:nvSpPr>
        <p:spPr>
          <a:xfrm>
            <a:off x="4301998" y="3159930"/>
            <a:ext cx="3828943" cy="750590"/>
          </a:xfrm>
          <a:prstGeom prst="rect">
            <a:avLst/>
          </a:prstGeom>
        </p:spPr>
        <p:txBody>
          <a:bodyPr vert="horz" wrap="square" lIns="0" tIns="0" rIns="0" bIns="0" rtlCol="0">
            <a:spAutoFit/>
          </a:bodyPr>
          <a:lstStyle/>
          <a:p>
            <a:pPr marL="0" marR="0">
              <a:lnSpc>
                <a:spcPts val="2681"/>
              </a:lnSpc>
              <a:spcBef>
                <a:spcPts val="0"/>
              </a:spcBef>
              <a:spcAft>
                <a:spcPts val="0"/>
              </a:spcAft>
            </a:pPr>
            <a:r>
              <a:rPr sz="2000" dirty="0">
                <a:solidFill>
                  <a:srgbClr val="FFFFFF"/>
                </a:solidFill>
                <a:cs typeface="RHJLWW+ArialMT"/>
              </a:rPr>
              <a:t>Discharge location must be</a:t>
            </a:r>
          </a:p>
          <a:p>
            <a:pPr marL="0" marR="0">
              <a:lnSpc>
                <a:spcPts val="3474"/>
              </a:lnSpc>
              <a:spcBef>
                <a:spcPts val="0"/>
              </a:spcBef>
              <a:spcAft>
                <a:spcPts val="0"/>
              </a:spcAft>
            </a:pPr>
            <a:r>
              <a:rPr sz="2000" dirty="0">
                <a:solidFill>
                  <a:srgbClr val="FFFFFF"/>
                </a:solidFill>
                <a:cs typeface="EVOITV+ArialMT"/>
              </a:rPr>
              <a:t>“safe and appropriate”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dirty="0"/>
          </a:p>
        </p:txBody>
      </p:sp>
      <p:sp>
        <p:nvSpPr>
          <p:cNvPr id="3" name="object 3"/>
          <p:cNvSpPr txBox="1"/>
          <p:nvPr/>
        </p:nvSpPr>
        <p:spPr>
          <a:xfrm>
            <a:off x="906017" y="375311"/>
            <a:ext cx="7291955" cy="512961"/>
          </a:xfrm>
          <a:prstGeom prst="rect">
            <a:avLst/>
          </a:prstGeom>
        </p:spPr>
        <p:txBody>
          <a:bodyPr vert="horz" wrap="square" lIns="0" tIns="0" rIns="0" bIns="0" rtlCol="0">
            <a:spAutoFit/>
          </a:bodyPr>
          <a:lstStyle/>
          <a:p>
            <a:pPr marL="0" marR="0" algn="ctr">
              <a:lnSpc>
                <a:spcPts val="4024"/>
              </a:lnSpc>
              <a:spcBef>
                <a:spcPts val="0"/>
              </a:spcBef>
              <a:spcAft>
                <a:spcPts val="0"/>
              </a:spcAft>
            </a:pPr>
            <a:r>
              <a:rPr sz="3600" dirty="0">
                <a:solidFill>
                  <a:srgbClr val="000000"/>
                </a:solidFill>
                <a:latin typeface="+mj-lt"/>
                <a:cs typeface="RHJLWW+ArialMT"/>
              </a:rPr>
              <a:t>Permissible</a:t>
            </a:r>
            <a:r>
              <a:rPr sz="3600" spc="-10" dirty="0">
                <a:solidFill>
                  <a:srgbClr val="000000"/>
                </a:solidFill>
                <a:latin typeface="+mj-lt"/>
                <a:cs typeface="RHJLWW+ArialMT"/>
              </a:rPr>
              <a:t> </a:t>
            </a:r>
            <a:r>
              <a:rPr sz="3600" dirty="0">
                <a:solidFill>
                  <a:srgbClr val="000000"/>
                </a:solidFill>
                <a:latin typeface="+mj-lt"/>
                <a:cs typeface="RHJLWW+ArialMT"/>
              </a:rPr>
              <a:t>Reasons</a:t>
            </a:r>
            <a:r>
              <a:rPr sz="3600" spc="-17" dirty="0">
                <a:solidFill>
                  <a:srgbClr val="000000"/>
                </a:solidFill>
                <a:latin typeface="+mj-lt"/>
                <a:cs typeface="RHJLWW+ArialMT"/>
              </a:rPr>
              <a:t> </a:t>
            </a:r>
            <a:r>
              <a:rPr sz="3600" dirty="0">
                <a:solidFill>
                  <a:srgbClr val="000000"/>
                </a:solidFill>
                <a:latin typeface="+mj-lt"/>
                <a:cs typeface="RHJLWW+ArialMT"/>
              </a:rPr>
              <a:t>for Discharge</a:t>
            </a:r>
          </a:p>
        </p:txBody>
      </p:sp>
      <p:sp>
        <p:nvSpPr>
          <p:cNvPr id="4" name="object 4"/>
          <p:cNvSpPr txBox="1"/>
          <p:nvPr/>
        </p:nvSpPr>
        <p:spPr>
          <a:xfrm>
            <a:off x="633693" y="1831155"/>
            <a:ext cx="2362927" cy="1143839"/>
          </a:xfrm>
          <a:prstGeom prst="rect">
            <a:avLst/>
          </a:prstGeom>
        </p:spPr>
        <p:txBody>
          <a:bodyPr vert="horz" wrap="square" lIns="0" tIns="0" rIns="0" bIns="0" rtlCol="0">
            <a:spAutoFit/>
          </a:bodyPr>
          <a:lstStyle/>
          <a:p>
            <a:pPr marL="299465" marR="0" algn="ctr">
              <a:lnSpc>
                <a:spcPts val="1791"/>
              </a:lnSpc>
              <a:spcBef>
                <a:spcPts val="0"/>
              </a:spcBef>
              <a:spcAft>
                <a:spcPts val="0"/>
              </a:spcAft>
            </a:pPr>
            <a:r>
              <a:rPr sz="1400" dirty="0">
                <a:solidFill>
                  <a:srgbClr val="FFFFFF"/>
                </a:solidFill>
                <a:cs typeface="RHJLWW+ArialMT"/>
              </a:rPr>
              <a:t>1.</a:t>
            </a:r>
            <a:r>
              <a:rPr sz="1400" spc="415" dirty="0">
                <a:solidFill>
                  <a:srgbClr val="FFFFFF"/>
                </a:solidFill>
                <a:cs typeface="RHJLWW+ArialMT"/>
              </a:rPr>
              <a:t> </a:t>
            </a:r>
            <a:r>
              <a:rPr sz="1400" dirty="0">
                <a:solidFill>
                  <a:srgbClr val="FFFFFF"/>
                </a:solidFill>
                <a:cs typeface="RHJLWW+ArialMT"/>
              </a:rPr>
              <a:t>The transfer or</a:t>
            </a:r>
            <a:r>
              <a:rPr lang="en-US" sz="1400" dirty="0">
                <a:solidFill>
                  <a:srgbClr val="FFFFFF"/>
                </a:solidFill>
                <a:cs typeface="RHJLWW+ArialMT"/>
              </a:rPr>
              <a:t> </a:t>
            </a:r>
            <a:r>
              <a:rPr sz="1400" dirty="0">
                <a:solidFill>
                  <a:srgbClr val="FFFFFF"/>
                </a:solidFill>
                <a:cs typeface="RHJLWW+ArialMT"/>
              </a:rPr>
              <a:t>discharge is necessary</a:t>
            </a:r>
            <a:r>
              <a:rPr lang="en-US" sz="1400" dirty="0">
                <a:solidFill>
                  <a:srgbClr val="FFFFFF"/>
                </a:solidFill>
                <a:cs typeface="RHJLWW+ArialMT"/>
              </a:rPr>
              <a:t> </a:t>
            </a:r>
            <a:r>
              <a:rPr sz="1400" dirty="0">
                <a:solidFill>
                  <a:srgbClr val="FFFFFF"/>
                </a:solidFill>
                <a:cs typeface="EVOITV+ArialMT"/>
              </a:rPr>
              <a:t>for the residents’</a:t>
            </a:r>
            <a:r>
              <a:rPr sz="1400" spc="-62" dirty="0">
                <a:solidFill>
                  <a:srgbClr val="FFFFFF"/>
                </a:solidFill>
                <a:cs typeface="EVOITV+ArialMT"/>
              </a:rPr>
              <a:t> </a:t>
            </a:r>
            <a:r>
              <a:rPr sz="1400" dirty="0">
                <a:solidFill>
                  <a:srgbClr val="FFFFFF"/>
                </a:solidFill>
                <a:cs typeface="EVOITV+ArialMT"/>
              </a:rPr>
              <a:t>welfare</a:t>
            </a:r>
            <a:r>
              <a:rPr lang="en-US" sz="1400" dirty="0">
                <a:solidFill>
                  <a:srgbClr val="FFFFFF"/>
                </a:solidFill>
                <a:cs typeface="EVOITV+ArialMT"/>
              </a:rPr>
              <a:t> </a:t>
            </a:r>
            <a:r>
              <a:rPr sz="1400" dirty="0">
                <a:solidFill>
                  <a:srgbClr val="FFFFFF"/>
                </a:solidFill>
                <a:cs typeface="EVOITV+ArialMT"/>
              </a:rPr>
              <a:t>and the resident’s</a:t>
            </a:r>
            <a:r>
              <a:rPr sz="1400" spc="12" dirty="0">
                <a:solidFill>
                  <a:srgbClr val="FFFFFF"/>
                </a:solidFill>
                <a:cs typeface="EVOITV+ArialMT"/>
              </a:rPr>
              <a:t> </a:t>
            </a:r>
            <a:r>
              <a:rPr sz="1400" dirty="0">
                <a:solidFill>
                  <a:srgbClr val="FFFFFF"/>
                </a:solidFill>
                <a:cs typeface="EVOITV+ArialMT"/>
              </a:rPr>
              <a:t>needs</a:t>
            </a:r>
            <a:r>
              <a:rPr lang="en-US" sz="1400" dirty="0">
                <a:solidFill>
                  <a:srgbClr val="FFFFFF"/>
                </a:solidFill>
                <a:cs typeface="EVOITV+ArialMT"/>
              </a:rPr>
              <a:t> </a:t>
            </a:r>
            <a:r>
              <a:rPr sz="1400" dirty="0">
                <a:solidFill>
                  <a:srgbClr val="FFFFFF"/>
                </a:solidFill>
                <a:cs typeface="RHJLWW+ArialMT"/>
              </a:rPr>
              <a:t>cannot be met in the</a:t>
            </a:r>
            <a:r>
              <a:rPr lang="en-US" sz="1400" dirty="0">
                <a:solidFill>
                  <a:srgbClr val="FFFFFF"/>
                </a:solidFill>
                <a:cs typeface="RHJLWW+ArialMT"/>
              </a:rPr>
              <a:t> </a:t>
            </a:r>
            <a:r>
              <a:rPr sz="1400" dirty="0">
                <a:solidFill>
                  <a:srgbClr val="FFFFFF"/>
                </a:solidFill>
                <a:cs typeface="RHJLWW+ArialMT"/>
              </a:rPr>
              <a:t>nursing facility</a:t>
            </a:r>
          </a:p>
        </p:txBody>
      </p:sp>
      <p:sp>
        <p:nvSpPr>
          <p:cNvPr id="10" name="TextBox 9">
            <a:extLst>
              <a:ext uri="{FF2B5EF4-FFF2-40B4-BE49-F238E27FC236}">
                <a16:creationId xmlns:a16="http://schemas.microsoft.com/office/drawing/2014/main" id="{7A6AD7DF-8A31-3C58-7B4A-1CFEDC8DEAC8}"/>
              </a:ext>
            </a:extLst>
          </p:cNvPr>
          <p:cNvSpPr txBox="1"/>
          <p:nvPr/>
        </p:nvSpPr>
        <p:spPr>
          <a:xfrm>
            <a:off x="6105573" y="2011939"/>
            <a:ext cx="2210234" cy="738664"/>
          </a:xfrm>
          <a:prstGeom prst="rect">
            <a:avLst/>
          </a:prstGeom>
          <a:noFill/>
        </p:spPr>
        <p:txBody>
          <a:bodyPr wrap="square" rtlCol="0">
            <a:spAutoFit/>
          </a:bodyPr>
          <a:lstStyle/>
          <a:p>
            <a:pPr algn="ctr"/>
            <a:r>
              <a:rPr lang="en-US" sz="1400" dirty="0">
                <a:solidFill>
                  <a:schemeClr val="bg1"/>
                </a:solidFill>
              </a:rPr>
              <a:t>3. The safety of individuals in the facility are endangered</a:t>
            </a:r>
          </a:p>
        </p:txBody>
      </p:sp>
      <p:sp>
        <p:nvSpPr>
          <p:cNvPr id="12" name="TextBox 11">
            <a:extLst>
              <a:ext uri="{FF2B5EF4-FFF2-40B4-BE49-F238E27FC236}">
                <a16:creationId xmlns:a16="http://schemas.microsoft.com/office/drawing/2014/main" id="{B7D46C59-C6F2-F4A3-BD39-96DF1DC17AC6}"/>
              </a:ext>
            </a:extLst>
          </p:cNvPr>
          <p:cNvSpPr txBox="1"/>
          <p:nvPr/>
        </p:nvSpPr>
        <p:spPr>
          <a:xfrm>
            <a:off x="3331258" y="1796496"/>
            <a:ext cx="2441471" cy="1169551"/>
          </a:xfrm>
          <a:prstGeom prst="rect">
            <a:avLst/>
          </a:prstGeom>
          <a:noFill/>
        </p:spPr>
        <p:txBody>
          <a:bodyPr wrap="square" rtlCol="0">
            <a:spAutoFit/>
          </a:bodyPr>
          <a:lstStyle/>
          <a:p>
            <a:pPr algn="ctr"/>
            <a:r>
              <a:rPr lang="en-US" sz="1400" dirty="0">
                <a:solidFill>
                  <a:schemeClr val="bg1"/>
                </a:solidFill>
              </a:rPr>
              <a:t>2. The resident’s health improved sufficiently and the resident  no longer needs the services provided by the facility</a:t>
            </a:r>
          </a:p>
        </p:txBody>
      </p:sp>
      <p:sp>
        <p:nvSpPr>
          <p:cNvPr id="13" name="TextBox 12">
            <a:extLst>
              <a:ext uri="{FF2B5EF4-FFF2-40B4-BE49-F238E27FC236}">
                <a16:creationId xmlns:a16="http://schemas.microsoft.com/office/drawing/2014/main" id="{D51AC373-B19C-7065-0186-C2250A294499}"/>
              </a:ext>
            </a:extLst>
          </p:cNvPr>
          <p:cNvSpPr txBox="1"/>
          <p:nvPr/>
        </p:nvSpPr>
        <p:spPr>
          <a:xfrm>
            <a:off x="742174" y="3605328"/>
            <a:ext cx="2473021" cy="738664"/>
          </a:xfrm>
          <a:prstGeom prst="rect">
            <a:avLst/>
          </a:prstGeom>
          <a:noFill/>
        </p:spPr>
        <p:txBody>
          <a:bodyPr wrap="square" rtlCol="0">
            <a:spAutoFit/>
          </a:bodyPr>
          <a:lstStyle/>
          <a:p>
            <a:pPr algn="ctr"/>
            <a:r>
              <a:rPr lang="en-US" sz="1400" dirty="0">
                <a:solidFill>
                  <a:schemeClr val="bg1"/>
                </a:solidFill>
              </a:rPr>
              <a:t>4. The health of individuals in the facility would otherwise be endangered </a:t>
            </a:r>
          </a:p>
        </p:txBody>
      </p:sp>
      <p:sp>
        <p:nvSpPr>
          <p:cNvPr id="14" name="TextBox 13">
            <a:extLst>
              <a:ext uri="{FF2B5EF4-FFF2-40B4-BE49-F238E27FC236}">
                <a16:creationId xmlns:a16="http://schemas.microsoft.com/office/drawing/2014/main" id="{1E4588C6-CBC9-7C42-7679-44033751D0F5}"/>
              </a:ext>
            </a:extLst>
          </p:cNvPr>
          <p:cNvSpPr txBox="1"/>
          <p:nvPr/>
        </p:nvSpPr>
        <p:spPr>
          <a:xfrm>
            <a:off x="6154306" y="3752441"/>
            <a:ext cx="2112768" cy="523220"/>
          </a:xfrm>
          <a:prstGeom prst="rect">
            <a:avLst/>
          </a:prstGeom>
          <a:noFill/>
        </p:spPr>
        <p:txBody>
          <a:bodyPr wrap="square" rtlCol="0">
            <a:spAutoFit/>
          </a:bodyPr>
          <a:lstStyle/>
          <a:p>
            <a:pPr algn="ctr"/>
            <a:r>
              <a:rPr lang="en-US" sz="1400" dirty="0">
                <a:solidFill>
                  <a:schemeClr val="bg1"/>
                </a:solidFill>
              </a:rPr>
              <a:t>6. The nursing facility ceases to operate </a:t>
            </a:r>
          </a:p>
        </p:txBody>
      </p:sp>
      <p:sp>
        <p:nvSpPr>
          <p:cNvPr id="15" name="TextBox 14">
            <a:extLst>
              <a:ext uri="{FF2B5EF4-FFF2-40B4-BE49-F238E27FC236}">
                <a16:creationId xmlns:a16="http://schemas.microsoft.com/office/drawing/2014/main" id="{3549EEA1-79DB-AF77-1D7D-A43368892E8F}"/>
              </a:ext>
            </a:extLst>
          </p:cNvPr>
          <p:cNvSpPr txBox="1"/>
          <p:nvPr/>
        </p:nvSpPr>
        <p:spPr>
          <a:xfrm>
            <a:off x="3393327" y="3465451"/>
            <a:ext cx="2294640" cy="1169551"/>
          </a:xfrm>
          <a:prstGeom prst="rect">
            <a:avLst/>
          </a:prstGeom>
          <a:noFill/>
        </p:spPr>
        <p:txBody>
          <a:bodyPr wrap="square" rtlCol="0">
            <a:spAutoFit/>
          </a:bodyPr>
          <a:lstStyle/>
          <a:p>
            <a:pPr algn="ctr"/>
            <a:r>
              <a:rPr lang="en-US" sz="1400" dirty="0">
                <a:solidFill>
                  <a:schemeClr val="bg1"/>
                </a:solidFill>
              </a:rPr>
              <a:t>5. Non-payment -- the resident has failed, after proper notice to pay for their stay or have MassHealth pay for their stay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392455" y="364843"/>
            <a:ext cx="7088200" cy="512961"/>
          </a:xfrm>
          <a:prstGeom prst="rect">
            <a:avLst/>
          </a:prstGeom>
        </p:spPr>
        <p:txBody>
          <a:bodyPr vert="horz" wrap="square" lIns="0" tIns="0" rIns="0" bIns="0" rtlCol="0">
            <a:spAutoFit/>
          </a:bodyPr>
          <a:lstStyle/>
          <a:p>
            <a:pPr marL="0" marR="0" algn="ctr">
              <a:lnSpc>
                <a:spcPts val="4021"/>
              </a:lnSpc>
              <a:spcBef>
                <a:spcPts val="0"/>
              </a:spcBef>
              <a:spcAft>
                <a:spcPts val="0"/>
              </a:spcAft>
            </a:pPr>
            <a:r>
              <a:rPr sz="3600" dirty="0">
                <a:solidFill>
                  <a:srgbClr val="000000"/>
                </a:solidFill>
                <a:latin typeface="+mj-lt"/>
                <a:cs typeface="RHJLWW+ArialMT"/>
              </a:rPr>
              <a:t>Stay of Discharge Pending</a:t>
            </a:r>
            <a:r>
              <a:rPr sz="3600" spc="-205" dirty="0">
                <a:solidFill>
                  <a:srgbClr val="000000"/>
                </a:solidFill>
                <a:latin typeface="+mj-lt"/>
                <a:cs typeface="RHJLWW+ArialMT"/>
              </a:rPr>
              <a:t> </a:t>
            </a:r>
            <a:r>
              <a:rPr sz="3600" dirty="0">
                <a:solidFill>
                  <a:srgbClr val="000000"/>
                </a:solidFill>
                <a:latin typeface="+mj-lt"/>
                <a:cs typeface="RHJLWW+ArialMT"/>
              </a:rPr>
              <a:t>Appeal</a:t>
            </a:r>
          </a:p>
        </p:txBody>
      </p:sp>
      <p:sp>
        <p:nvSpPr>
          <p:cNvPr id="4" name="object 4"/>
          <p:cNvSpPr txBox="1"/>
          <p:nvPr/>
        </p:nvSpPr>
        <p:spPr>
          <a:xfrm>
            <a:off x="888238" y="1627784"/>
            <a:ext cx="8096634" cy="589905"/>
          </a:xfrm>
          <a:prstGeom prst="rect">
            <a:avLst/>
          </a:prstGeom>
        </p:spPr>
        <p:txBody>
          <a:bodyPr vert="horz" wrap="square" lIns="0" tIns="0" rIns="0" bIns="0" rtlCol="0">
            <a:spAutoFit/>
          </a:bodyPr>
          <a:lstStyle/>
          <a:p>
            <a:pPr marL="0" marR="0">
              <a:lnSpc>
                <a:spcPts val="2346"/>
              </a:lnSpc>
              <a:spcBef>
                <a:spcPts val="0"/>
              </a:spcBef>
              <a:spcAft>
                <a:spcPts val="0"/>
              </a:spcAft>
            </a:pPr>
            <a:r>
              <a:rPr sz="2100" dirty="0">
                <a:solidFill>
                  <a:srgbClr val="000000"/>
                </a:solidFill>
                <a:cs typeface="RHJLWW+ArialMT"/>
              </a:rPr>
              <a:t>A</a:t>
            </a:r>
            <a:r>
              <a:rPr sz="2100" spc="-116" dirty="0">
                <a:solidFill>
                  <a:srgbClr val="000000"/>
                </a:solidFill>
                <a:cs typeface="RHJLWW+ArialMT"/>
              </a:rPr>
              <a:t> </a:t>
            </a:r>
            <a:r>
              <a:rPr sz="2100" dirty="0">
                <a:solidFill>
                  <a:srgbClr val="000000"/>
                </a:solidFill>
                <a:cs typeface="RHJLWW+ArialMT"/>
              </a:rPr>
              <a:t>resident can file a </a:t>
            </a:r>
            <a:r>
              <a:rPr lang="en-US" sz="2100" dirty="0">
                <a:solidFill>
                  <a:srgbClr val="000000"/>
                </a:solidFill>
                <a:cs typeface="RHJLWW+ArialMT"/>
              </a:rPr>
              <a:t>R</a:t>
            </a:r>
            <a:r>
              <a:rPr sz="2100" dirty="0">
                <a:solidFill>
                  <a:srgbClr val="000000"/>
                </a:solidFill>
                <a:cs typeface="RHJLWW+ArialMT"/>
              </a:rPr>
              <a:t>equest</a:t>
            </a:r>
            <a:r>
              <a:rPr sz="2100" spc="-11" dirty="0">
                <a:solidFill>
                  <a:srgbClr val="000000"/>
                </a:solidFill>
                <a:cs typeface="RHJLWW+ArialMT"/>
              </a:rPr>
              <a:t> </a:t>
            </a:r>
            <a:r>
              <a:rPr sz="2100" dirty="0">
                <a:solidFill>
                  <a:srgbClr val="000000"/>
                </a:solidFill>
                <a:cs typeface="RHJLWW+ArialMT"/>
              </a:rPr>
              <a:t>for </a:t>
            </a:r>
            <a:r>
              <a:rPr lang="en-US" sz="2100" dirty="0">
                <a:solidFill>
                  <a:srgbClr val="000000"/>
                </a:solidFill>
                <a:cs typeface="RHJLWW+ArialMT"/>
              </a:rPr>
              <a:t>F</a:t>
            </a:r>
            <a:r>
              <a:rPr sz="2100" dirty="0">
                <a:solidFill>
                  <a:srgbClr val="000000"/>
                </a:solidFill>
                <a:cs typeface="RHJLWW+ArialMT"/>
              </a:rPr>
              <a:t>air </a:t>
            </a:r>
            <a:r>
              <a:rPr lang="en-US" sz="2100" dirty="0">
                <a:solidFill>
                  <a:srgbClr val="000000"/>
                </a:solidFill>
                <a:cs typeface="RHJLWW+ArialMT"/>
              </a:rPr>
              <a:t>H</a:t>
            </a:r>
            <a:r>
              <a:rPr sz="2100" dirty="0">
                <a:solidFill>
                  <a:srgbClr val="000000"/>
                </a:solidFill>
                <a:cs typeface="RHJLWW+ArialMT"/>
              </a:rPr>
              <a:t>earing</a:t>
            </a:r>
            <a:r>
              <a:rPr sz="2100" spc="-12" dirty="0">
                <a:solidFill>
                  <a:srgbClr val="000000"/>
                </a:solidFill>
                <a:cs typeface="RHJLWW+ArialMT"/>
              </a:rPr>
              <a:t> </a:t>
            </a:r>
            <a:r>
              <a:rPr sz="2100" dirty="0">
                <a:solidFill>
                  <a:srgbClr val="000000"/>
                </a:solidFill>
                <a:cs typeface="RHJLWW+ArialMT"/>
              </a:rPr>
              <a:t>within the 30</a:t>
            </a:r>
            <a:r>
              <a:rPr lang="en-US" sz="2100" dirty="0">
                <a:solidFill>
                  <a:srgbClr val="000000"/>
                </a:solidFill>
                <a:cs typeface="RHJLWW+ArialMT"/>
              </a:rPr>
              <a:t>-</a:t>
            </a:r>
            <a:r>
              <a:rPr sz="2100" dirty="0">
                <a:solidFill>
                  <a:srgbClr val="000000"/>
                </a:solidFill>
                <a:cs typeface="RHJLWW+ArialMT"/>
              </a:rPr>
              <a:t>day notice</a:t>
            </a:r>
            <a:r>
              <a:rPr lang="en-US" sz="2100" dirty="0">
                <a:solidFill>
                  <a:srgbClr val="000000"/>
                </a:solidFill>
                <a:cs typeface="RHJLWW+ArialMT"/>
              </a:rPr>
              <a:t> p</a:t>
            </a:r>
            <a:r>
              <a:rPr sz="2100" dirty="0">
                <a:solidFill>
                  <a:srgbClr val="000000"/>
                </a:solidFill>
                <a:cs typeface="RHJLWW+ArialMT"/>
              </a:rPr>
              <a:t>eriod</a:t>
            </a:r>
            <a:r>
              <a:rPr lang="en-US" sz="2100" dirty="0">
                <a:solidFill>
                  <a:srgbClr val="000000"/>
                </a:solidFill>
                <a:cs typeface="RHJLWW+ArialMT"/>
              </a:rPr>
              <a:t> (including up to day 30).</a:t>
            </a:r>
            <a:endParaRPr sz="2100" dirty="0">
              <a:solidFill>
                <a:srgbClr val="000000"/>
              </a:solidFill>
              <a:cs typeface="RHJLWW+ArialMT"/>
            </a:endParaRPr>
          </a:p>
        </p:txBody>
      </p:sp>
      <p:sp>
        <p:nvSpPr>
          <p:cNvPr id="5" name="object 5"/>
          <p:cNvSpPr txBox="1"/>
          <p:nvPr/>
        </p:nvSpPr>
        <p:spPr>
          <a:xfrm>
            <a:off x="888239" y="2721236"/>
            <a:ext cx="7860564" cy="589905"/>
          </a:xfrm>
          <a:prstGeom prst="rect">
            <a:avLst/>
          </a:prstGeom>
        </p:spPr>
        <p:txBody>
          <a:bodyPr vert="horz" wrap="square" lIns="0" tIns="0" rIns="0" bIns="0" rtlCol="0">
            <a:spAutoFit/>
          </a:bodyPr>
          <a:lstStyle/>
          <a:p>
            <a:pPr marL="0" marR="0">
              <a:lnSpc>
                <a:spcPts val="2346"/>
              </a:lnSpc>
              <a:spcBef>
                <a:spcPts val="0"/>
              </a:spcBef>
              <a:spcAft>
                <a:spcPts val="0"/>
              </a:spcAft>
            </a:pPr>
            <a:r>
              <a:rPr sz="2100" dirty="0">
                <a:solidFill>
                  <a:srgbClr val="000000"/>
                </a:solidFill>
                <a:cs typeface="RHJLWW+ArialMT"/>
              </a:rPr>
              <a:t>The resident has the right to a MassHealth </a:t>
            </a:r>
            <a:r>
              <a:rPr lang="en-US" sz="2100" dirty="0">
                <a:solidFill>
                  <a:srgbClr val="000000"/>
                </a:solidFill>
                <a:cs typeface="RHJLWW+ArialMT"/>
              </a:rPr>
              <a:t>Board of Hearings F</a:t>
            </a:r>
            <a:r>
              <a:rPr sz="2100" dirty="0">
                <a:solidFill>
                  <a:srgbClr val="000000"/>
                </a:solidFill>
                <a:cs typeface="RHJLWW+ArialMT"/>
              </a:rPr>
              <a:t>air </a:t>
            </a:r>
            <a:r>
              <a:rPr lang="en-US" sz="2100" dirty="0">
                <a:solidFill>
                  <a:srgbClr val="000000"/>
                </a:solidFill>
                <a:cs typeface="RHJLWW+ArialMT"/>
              </a:rPr>
              <a:t>H</a:t>
            </a:r>
            <a:r>
              <a:rPr sz="2100" dirty="0">
                <a:solidFill>
                  <a:srgbClr val="000000"/>
                </a:solidFill>
                <a:cs typeface="RHJLWW+ArialMT"/>
              </a:rPr>
              <a:t>earing</a:t>
            </a:r>
            <a:r>
              <a:rPr lang="en-US" sz="2100" dirty="0">
                <a:solidFill>
                  <a:srgbClr val="000000"/>
                </a:solidFill>
                <a:cs typeface="RHJLWW+ArialMT"/>
              </a:rPr>
              <a:t>, before a BOH Hearing Officer.</a:t>
            </a:r>
            <a:endParaRPr sz="2100" dirty="0">
              <a:solidFill>
                <a:srgbClr val="000000"/>
              </a:solidFill>
              <a:cs typeface="RHJLWW+ArialMT"/>
            </a:endParaRPr>
          </a:p>
        </p:txBody>
      </p:sp>
      <p:sp>
        <p:nvSpPr>
          <p:cNvPr id="6" name="object 6"/>
          <p:cNvSpPr txBox="1"/>
          <p:nvPr/>
        </p:nvSpPr>
        <p:spPr>
          <a:xfrm>
            <a:off x="888238" y="3814689"/>
            <a:ext cx="7860565" cy="884858"/>
          </a:xfrm>
          <a:prstGeom prst="rect">
            <a:avLst/>
          </a:prstGeom>
        </p:spPr>
        <p:txBody>
          <a:bodyPr vert="horz" wrap="square" lIns="0" tIns="0" rIns="0" bIns="0" rtlCol="0">
            <a:spAutoFit/>
          </a:bodyPr>
          <a:lstStyle/>
          <a:p>
            <a:pPr marL="0" marR="0">
              <a:lnSpc>
                <a:spcPts val="2346"/>
              </a:lnSpc>
              <a:spcBef>
                <a:spcPts val="0"/>
              </a:spcBef>
              <a:spcAft>
                <a:spcPts val="0"/>
              </a:spcAft>
            </a:pPr>
            <a:r>
              <a:rPr lang="en-US" sz="2100" dirty="0">
                <a:solidFill>
                  <a:srgbClr val="000000"/>
                </a:solidFill>
                <a:cs typeface="RHJLWW+ArialMT"/>
              </a:rPr>
              <a:t>If a timely appeal is filed, the nursing facility cannot transfer or discharge pending the Hearing Officer’s decision and further orders about timeframe.</a:t>
            </a:r>
            <a:endParaRPr sz="2100" dirty="0">
              <a:solidFill>
                <a:srgbClr val="000000"/>
              </a:solidFill>
              <a:cs typeface="RHJLWW+Arial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779912" y="1419622"/>
            <a:ext cx="5018202" cy="1731243"/>
          </a:xfrm>
          <a:prstGeom prst="rect">
            <a:avLst/>
          </a:prstGeom>
        </p:spPr>
        <p:txBody>
          <a:bodyPr vert="horz" wrap="square" lIns="0" tIns="0" rIns="0" bIns="0" rtlCol="0">
            <a:spAutoFit/>
          </a:bodyPr>
          <a:lstStyle/>
          <a:p>
            <a:pPr marL="423672" marR="0">
              <a:lnSpc>
                <a:spcPts val="2681"/>
              </a:lnSpc>
              <a:spcBef>
                <a:spcPts val="0"/>
              </a:spcBef>
              <a:spcAft>
                <a:spcPts val="0"/>
              </a:spcAft>
            </a:pPr>
            <a:r>
              <a:rPr sz="2400" dirty="0">
                <a:solidFill>
                  <a:srgbClr val="000000"/>
                </a:solidFill>
                <a:cs typeface="RHJLWW+ArialMT"/>
              </a:rPr>
              <a:t>A</a:t>
            </a:r>
            <a:r>
              <a:rPr sz="2400" spc="-129" dirty="0">
                <a:solidFill>
                  <a:srgbClr val="000000"/>
                </a:solidFill>
                <a:cs typeface="RHJLWW+ArialMT"/>
              </a:rPr>
              <a:t> </a:t>
            </a:r>
            <a:r>
              <a:rPr lang="en-US" sz="2400" spc="-129" dirty="0">
                <a:solidFill>
                  <a:srgbClr val="000000"/>
                </a:solidFill>
                <a:cs typeface="RHJLWW+ArialMT"/>
              </a:rPr>
              <a:t>2021</a:t>
            </a:r>
            <a:r>
              <a:rPr sz="2400" dirty="0">
                <a:solidFill>
                  <a:srgbClr val="000000"/>
                </a:solidFill>
                <a:cs typeface="RHJLWW+ArialMT"/>
              </a:rPr>
              <a:t> change</a:t>
            </a:r>
            <a:r>
              <a:rPr sz="2400" spc="19" dirty="0">
                <a:solidFill>
                  <a:srgbClr val="000000"/>
                </a:solidFill>
                <a:cs typeface="RHJLWW+ArialMT"/>
              </a:rPr>
              <a:t> </a:t>
            </a:r>
            <a:r>
              <a:rPr sz="2400" dirty="0">
                <a:solidFill>
                  <a:srgbClr val="000000"/>
                </a:solidFill>
                <a:cs typeface="RHJLWW+ArialMT"/>
              </a:rPr>
              <a:t>expanded</a:t>
            </a:r>
            <a:r>
              <a:rPr lang="en-US" sz="2400" dirty="0">
                <a:solidFill>
                  <a:srgbClr val="000000"/>
                </a:solidFill>
                <a:cs typeface="RHJLWW+ArialMT"/>
              </a:rPr>
              <a:t> state-funded </a:t>
            </a:r>
            <a:r>
              <a:rPr sz="2400" dirty="0">
                <a:solidFill>
                  <a:srgbClr val="000000"/>
                </a:solidFill>
                <a:cs typeface="RHJLWW+ArialMT"/>
              </a:rPr>
              <a:t>MassHealth</a:t>
            </a:r>
            <a:r>
              <a:rPr sz="2400" spc="14" dirty="0">
                <a:solidFill>
                  <a:srgbClr val="000000"/>
                </a:solidFill>
                <a:cs typeface="RHJLWW+ArialMT"/>
              </a:rPr>
              <a:t> </a:t>
            </a:r>
            <a:r>
              <a:rPr sz="2400" dirty="0">
                <a:solidFill>
                  <a:srgbClr val="000000"/>
                </a:solidFill>
                <a:cs typeface="RHJLWW+ArialMT"/>
              </a:rPr>
              <a:t>Family</a:t>
            </a:r>
            <a:r>
              <a:rPr sz="2400" spc="-116" dirty="0">
                <a:solidFill>
                  <a:srgbClr val="000000"/>
                </a:solidFill>
                <a:cs typeface="RHJLWW+ArialMT"/>
              </a:rPr>
              <a:t> </a:t>
            </a:r>
            <a:r>
              <a:rPr sz="2400" dirty="0">
                <a:solidFill>
                  <a:srgbClr val="000000"/>
                </a:solidFill>
                <a:cs typeface="RHJLWW+ArialMT"/>
              </a:rPr>
              <a:t>Assistance to</a:t>
            </a:r>
            <a:r>
              <a:rPr lang="en-US" sz="2400" dirty="0">
                <a:solidFill>
                  <a:srgbClr val="000000"/>
                </a:solidFill>
                <a:cs typeface="RHJLWW+ArialMT"/>
              </a:rPr>
              <a:t> </a:t>
            </a:r>
            <a:r>
              <a:rPr sz="2400" dirty="0">
                <a:solidFill>
                  <a:srgbClr val="000000"/>
                </a:solidFill>
                <a:cs typeface="RHJLWW+ArialMT"/>
              </a:rPr>
              <a:t>cover up to six months</a:t>
            </a:r>
            <a:r>
              <a:rPr sz="2400" spc="12" dirty="0">
                <a:solidFill>
                  <a:srgbClr val="000000"/>
                </a:solidFill>
                <a:cs typeface="RHJLWW+ArialMT"/>
              </a:rPr>
              <a:t> </a:t>
            </a:r>
            <a:r>
              <a:rPr sz="2400" dirty="0">
                <a:solidFill>
                  <a:srgbClr val="000000"/>
                </a:solidFill>
                <a:cs typeface="RHJLWW+ArialMT"/>
              </a:rPr>
              <a:t>of</a:t>
            </a:r>
            <a:r>
              <a:rPr sz="2400" spc="-11" dirty="0">
                <a:solidFill>
                  <a:srgbClr val="000000"/>
                </a:solidFill>
                <a:cs typeface="RHJLWW+ArialMT"/>
              </a:rPr>
              <a:t> </a:t>
            </a:r>
            <a:r>
              <a:rPr sz="2400" dirty="0">
                <a:solidFill>
                  <a:srgbClr val="000000"/>
                </a:solidFill>
                <a:cs typeface="RHJLWW+ArialMT"/>
              </a:rPr>
              <a:t>nursing</a:t>
            </a:r>
            <a:r>
              <a:rPr lang="en-US" sz="2400" dirty="0">
                <a:solidFill>
                  <a:srgbClr val="000000"/>
                </a:solidFill>
                <a:cs typeface="RHJLWW+ArialMT"/>
              </a:rPr>
              <a:t> facility</a:t>
            </a:r>
            <a:r>
              <a:rPr sz="2400" dirty="0">
                <a:solidFill>
                  <a:srgbClr val="000000"/>
                </a:solidFill>
                <a:cs typeface="RHJLWW+ArialMT"/>
              </a:rPr>
              <a:t> care for some l</a:t>
            </a:r>
            <a:r>
              <a:rPr lang="en-US" sz="2400" dirty="0">
                <a:solidFill>
                  <a:srgbClr val="000000"/>
                </a:solidFill>
                <a:cs typeface="RHJLWW+ArialMT"/>
              </a:rPr>
              <a:t>awfully present i</a:t>
            </a:r>
            <a:r>
              <a:rPr sz="2400" dirty="0">
                <a:solidFill>
                  <a:srgbClr val="000000"/>
                </a:solidFill>
                <a:cs typeface="RHJLWW+ArialMT"/>
              </a:rPr>
              <a:t>mmigrants</a:t>
            </a:r>
            <a:r>
              <a:rPr lang="en-US" sz="2400" dirty="0">
                <a:solidFill>
                  <a:srgbClr val="000000"/>
                </a:solidFill>
                <a:cs typeface="RHJLWW+ArialMT"/>
              </a:rPr>
              <a:t>.</a:t>
            </a:r>
            <a:endParaRPr sz="2400" dirty="0">
              <a:solidFill>
                <a:srgbClr val="000000"/>
              </a:solidFill>
              <a:cs typeface="RHJLWW+ArialMT"/>
            </a:endParaRPr>
          </a:p>
        </p:txBody>
      </p:sp>
      <p:sp>
        <p:nvSpPr>
          <p:cNvPr id="5" name="object 5"/>
          <p:cNvSpPr txBox="1"/>
          <p:nvPr/>
        </p:nvSpPr>
        <p:spPr>
          <a:xfrm>
            <a:off x="1133602" y="1419622"/>
            <a:ext cx="2142254" cy="2298771"/>
          </a:xfrm>
          <a:prstGeom prst="rect">
            <a:avLst/>
          </a:prstGeom>
        </p:spPr>
        <p:txBody>
          <a:bodyPr vert="horz" wrap="square" lIns="0" tIns="0" rIns="0" bIns="0" rtlCol="0">
            <a:spAutoFit/>
          </a:bodyPr>
          <a:lstStyle/>
          <a:p>
            <a:pPr marL="0" marR="0">
              <a:lnSpc>
                <a:spcPts val="3018"/>
              </a:lnSpc>
              <a:spcBef>
                <a:spcPts val="0"/>
              </a:spcBef>
              <a:spcAft>
                <a:spcPts val="0"/>
              </a:spcAft>
            </a:pPr>
            <a:r>
              <a:rPr lang="en-US" sz="3600" dirty="0">
                <a:solidFill>
                  <a:srgbClr val="000000"/>
                </a:solidFill>
                <a:latin typeface="+mj-lt"/>
                <a:cs typeface="RHJLWW+ArialMT"/>
              </a:rPr>
              <a:t>Family </a:t>
            </a:r>
            <a:r>
              <a:rPr sz="3600" dirty="0">
                <a:solidFill>
                  <a:srgbClr val="000000"/>
                </a:solidFill>
                <a:latin typeface="+mj-lt"/>
                <a:cs typeface="RHJLWW+ArialMT"/>
              </a:rPr>
              <a:t>Assistance</a:t>
            </a:r>
          </a:p>
          <a:p>
            <a:pPr marL="0" marR="0">
              <a:lnSpc>
                <a:spcPts val="2917"/>
              </a:lnSpc>
              <a:spcBef>
                <a:spcPts val="0"/>
              </a:spcBef>
              <a:spcAft>
                <a:spcPts val="0"/>
              </a:spcAft>
            </a:pPr>
            <a:r>
              <a:rPr sz="3600" dirty="0">
                <a:solidFill>
                  <a:srgbClr val="000000"/>
                </a:solidFill>
                <a:latin typeface="+mj-lt"/>
                <a:cs typeface="RHJLWW+ArialMT"/>
              </a:rPr>
              <a:t>Coverage of</a:t>
            </a:r>
          </a:p>
          <a:p>
            <a:pPr marL="0" marR="0">
              <a:lnSpc>
                <a:spcPts val="2916"/>
              </a:lnSpc>
              <a:spcBef>
                <a:spcPts val="50"/>
              </a:spcBef>
              <a:spcAft>
                <a:spcPts val="0"/>
              </a:spcAft>
            </a:pPr>
            <a:r>
              <a:rPr sz="3600" dirty="0">
                <a:solidFill>
                  <a:srgbClr val="000000"/>
                </a:solidFill>
                <a:latin typeface="+mj-lt"/>
                <a:cs typeface="RHJLWW+ArialMT"/>
              </a:rPr>
              <a:t>Long</a:t>
            </a:r>
            <a:r>
              <a:rPr sz="3600" spc="-54" dirty="0">
                <a:solidFill>
                  <a:srgbClr val="000000"/>
                </a:solidFill>
                <a:latin typeface="+mj-lt"/>
                <a:cs typeface="RHJLWW+ArialMT"/>
              </a:rPr>
              <a:t> </a:t>
            </a:r>
            <a:r>
              <a:rPr sz="3600" spc="-75" dirty="0">
                <a:solidFill>
                  <a:srgbClr val="000000"/>
                </a:solidFill>
                <a:latin typeface="+mj-lt"/>
                <a:cs typeface="RHJLWW+ArialMT"/>
              </a:rPr>
              <a:t>Term</a:t>
            </a:r>
          </a:p>
          <a:p>
            <a:pPr marL="0" marR="0">
              <a:lnSpc>
                <a:spcPts val="2916"/>
              </a:lnSpc>
              <a:spcBef>
                <a:spcPts val="0"/>
              </a:spcBef>
              <a:spcAft>
                <a:spcPts val="0"/>
              </a:spcAft>
            </a:pPr>
            <a:r>
              <a:rPr sz="3600" dirty="0">
                <a:solidFill>
                  <a:srgbClr val="000000"/>
                </a:solidFill>
                <a:latin typeface="+mj-lt"/>
                <a:cs typeface="RHJLWW+ArialMT"/>
              </a:rPr>
              <a:t>Care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DED8123-0181-028E-CD46-4CBA1B1BA595}"/>
            </a:ext>
          </a:extLst>
        </p:cNvPr>
        <p:cNvGrpSpPr/>
        <p:nvPr/>
      </p:nvGrpSpPr>
      <p:grpSpPr>
        <a:xfrm>
          <a:off x="0" y="0"/>
          <a:ext cx="0" cy="0"/>
          <a:chOff x="0" y="0"/>
          <a:chExt cx="0" cy="0"/>
        </a:xfrm>
      </p:grpSpPr>
      <p:sp>
        <p:nvSpPr>
          <p:cNvPr id="2" name="object 1">
            <a:extLst>
              <a:ext uri="{FF2B5EF4-FFF2-40B4-BE49-F238E27FC236}">
                <a16:creationId xmlns:a16="http://schemas.microsoft.com/office/drawing/2014/main" id="{93F7A69F-AB8C-21EC-BE9B-7C4A899B15AF}"/>
              </a:ext>
            </a:extLst>
          </p:cNvPr>
          <p:cNvSpPr/>
          <p:nvPr/>
        </p:nvSpPr>
        <p:spPr>
          <a:xfrm>
            <a:off x="-993"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a:extLst>
              <a:ext uri="{FF2B5EF4-FFF2-40B4-BE49-F238E27FC236}">
                <a16:creationId xmlns:a16="http://schemas.microsoft.com/office/drawing/2014/main" id="{32742A37-8F36-1A41-FD42-26D226AA5AFB}"/>
              </a:ext>
            </a:extLst>
          </p:cNvPr>
          <p:cNvSpPr txBox="1"/>
          <p:nvPr/>
        </p:nvSpPr>
        <p:spPr>
          <a:xfrm>
            <a:off x="3131840" y="123478"/>
            <a:ext cx="5832648" cy="5514330"/>
          </a:xfrm>
          <a:prstGeom prst="rect">
            <a:avLst/>
          </a:prstGeom>
        </p:spPr>
        <p:txBody>
          <a:bodyPr vert="horz" wrap="square" lIns="0" tIns="0" rIns="0" bIns="0" rtlCol="0">
            <a:spAutoFit/>
          </a:bodyPr>
          <a:lstStyle/>
          <a:p>
            <a:pPr marL="766572" marR="0" indent="-342900">
              <a:lnSpc>
                <a:spcPts val="2681"/>
              </a:lnSpc>
              <a:spcBef>
                <a:spcPts val="0"/>
              </a:spcBef>
              <a:spcAft>
                <a:spcPts val="0"/>
              </a:spcAft>
              <a:buFont typeface="Arial" panose="020B0604020202020204" pitchFamily="34" charset="0"/>
              <a:buChar char="•"/>
            </a:pPr>
            <a:r>
              <a:rPr lang="en-US" sz="1600" dirty="0">
                <a:solidFill>
                  <a:srgbClr val="000000"/>
                </a:solidFill>
                <a:cs typeface="RHJLWW+ArialMT"/>
              </a:rPr>
              <a:t>Since Nov, 2021, elderly &amp; disabled not Qualified but </a:t>
            </a:r>
            <a:r>
              <a:rPr lang="en-US" sz="1600" dirty="0">
                <a:solidFill>
                  <a:srgbClr val="FF0000"/>
                </a:solidFill>
                <a:cs typeface="RHJLWW+ArialMT"/>
              </a:rPr>
              <a:t>Lawfully Present </a:t>
            </a:r>
            <a:r>
              <a:rPr lang="en-US" sz="1600" dirty="0">
                <a:cs typeface="RHJLWW+ArialMT"/>
              </a:rPr>
              <a:t>or </a:t>
            </a:r>
            <a:r>
              <a:rPr lang="en-US" sz="1600" dirty="0">
                <a:solidFill>
                  <a:srgbClr val="FF0000"/>
                </a:solidFill>
                <a:cs typeface="RHJLWW+ArialMT"/>
              </a:rPr>
              <a:t>PRUCOL </a:t>
            </a:r>
            <a:r>
              <a:rPr lang="en-US" sz="1600" dirty="0">
                <a:cs typeface="RHJLWW+ArialMT"/>
              </a:rPr>
              <a:t>adults who need Long Term Care or a PCA have been eligible for state-funded MassHealth Standard if they:</a:t>
            </a:r>
          </a:p>
          <a:p>
            <a:pPr marL="1223772" lvl="1" indent="-342900">
              <a:lnSpc>
                <a:spcPts val="2681"/>
              </a:lnSpc>
              <a:buFont typeface="Arial" panose="020B0604020202020204" pitchFamily="34" charset="0"/>
              <a:buChar char="•"/>
            </a:pPr>
            <a:r>
              <a:rPr lang="en-US" sz="1600" dirty="0">
                <a:cs typeface="RHJLWW+ArialMT"/>
              </a:rPr>
              <a:t>Meet a nursing facility level of care; or</a:t>
            </a:r>
          </a:p>
          <a:p>
            <a:pPr marL="1223772" lvl="1" indent="-342900">
              <a:lnSpc>
                <a:spcPts val="2681"/>
              </a:lnSpc>
              <a:buFont typeface="Arial" panose="020B0604020202020204" pitchFamily="34" charset="0"/>
              <a:buChar char="•"/>
            </a:pPr>
            <a:r>
              <a:rPr lang="en-US" sz="1600" dirty="0">
                <a:cs typeface="RHJLWW+ArialMT"/>
              </a:rPr>
              <a:t>Need help with at least 2 ADLs from a Personal Care Attendant (PCA);</a:t>
            </a:r>
          </a:p>
          <a:p>
            <a:pPr marL="766572" indent="-342900">
              <a:lnSpc>
                <a:spcPts val="2681"/>
              </a:lnSpc>
              <a:buFont typeface="Arial" panose="020B0604020202020204" pitchFamily="34" charset="0"/>
              <a:buChar char="•"/>
            </a:pPr>
            <a:r>
              <a:rPr lang="en-US" sz="1600" dirty="0">
                <a:cs typeface="RHJLWW+ArialMT"/>
              </a:rPr>
              <a:t>State-funded MassHealth Standard covers not just nursing facilities &amp; PCAs, but other LTSS too -- e.g. Adult Day Health</a:t>
            </a:r>
          </a:p>
          <a:p>
            <a:pPr marL="766572" indent="-342900">
              <a:lnSpc>
                <a:spcPts val="2681"/>
              </a:lnSpc>
              <a:buFont typeface="Arial" panose="020B0604020202020204" pitchFamily="34" charset="0"/>
              <a:buChar char="•"/>
            </a:pPr>
            <a:r>
              <a:rPr lang="en-US" sz="1600" dirty="0">
                <a:cs typeface="RHJLWW+ArialMT"/>
              </a:rPr>
              <a:t>First authorized in November 2021. Updated in </a:t>
            </a:r>
            <a:r>
              <a:rPr lang="en-US" sz="1600" dirty="0">
                <a:cs typeface="RHJLWW+ArialMT"/>
                <a:hlinkClick r:id="rId3"/>
              </a:rPr>
              <a:t>July 2023 Eligibility Operations Memo</a:t>
            </a:r>
            <a:r>
              <a:rPr lang="en-US" sz="1600" dirty="0">
                <a:cs typeface="RHJLWW+ArialMT"/>
              </a:rPr>
              <a:t>.</a:t>
            </a:r>
          </a:p>
          <a:p>
            <a:pPr marL="766572" indent="-342900">
              <a:lnSpc>
                <a:spcPts val="2681"/>
              </a:lnSpc>
              <a:buFont typeface="Arial" panose="020B0604020202020204" pitchFamily="34" charset="0"/>
              <a:buChar char="•"/>
            </a:pPr>
            <a:r>
              <a:rPr lang="en-US" sz="1600" i="1" dirty="0">
                <a:cs typeface="RHJLWW+ArialMT"/>
              </a:rPr>
              <a:t>MassHealth is planning to change the eligibility for state-funded Standard benefits to include only those who meet a nursing facility level of care. </a:t>
            </a:r>
          </a:p>
          <a:p>
            <a:pPr marL="766572" indent="-342900">
              <a:lnSpc>
                <a:spcPts val="2681"/>
              </a:lnSpc>
              <a:buFont typeface="Arial" panose="020B0604020202020204" pitchFamily="34" charset="0"/>
              <a:buChar char="•"/>
            </a:pPr>
            <a:endParaRPr lang="en-US" dirty="0">
              <a:cs typeface="RHJLWW+ArialMT"/>
            </a:endParaRPr>
          </a:p>
          <a:p>
            <a:pPr marL="1223772" lvl="1" indent="-342900">
              <a:lnSpc>
                <a:spcPts val="2681"/>
              </a:lnSpc>
              <a:buFont typeface="Arial" panose="020B0604020202020204" pitchFamily="34" charset="0"/>
              <a:buChar char="•"/>
            </a:pPr>
            <a:endParaRPr dirty="0">
              <a:cs typeface="RHJLWW+ArialMT"/>
            </a:endParaRPr>
          </a:p>
        </p:txBody>
      </p:sp>
      <p:sp>
        <p:nvSpPr>
          <p:cNvPr id="5" name="object 5">
            <a:extLst>
              <a:ext uri="{FF2B5EF4-FFF2-40B4-BE49-F238E27FC236}">
                <a16:creationId xmlns:a16="http://schemas.microsoft.com/office/drawing/2014/main" id="{D540A563-315F-1075-CA1F-D5706968BE81}"/>
              </a:ext>
            </a:extLst>
          </p:cNvPr>
          <p:cNvSpPr txBox="1"/>
          <p:nvPr/>
        </p:nvSpPr>
        <p:spPr>
          <a:xfrm>
            <a:off x="1133602" y="1419622"/>
            <a:ext cx="2142254" cy="2334037"/>
          </a:xfrm>
          <a:prstGeom prst="rect">
            <a:avLst/>
          </a:prstGeom>
        </p:spPr>
        <p:txBody>
          <a:bodyPr vert="horz" wrap="square" lIns="0" tIns="0" rIns="0" bIns="0" rtlCol="0">
            <a:spAutoFit/>
          </a:bodyPr>
          <a:lstStyle/>
          <a:p>
            <a:pPr marL="0" marR="0">
              <a:lnSpc>
                <a:spcPts val="3018"/>
              </a:lnSpc>
              <a:spcBef>
                <a:spcPts val="0"/>
              </a:spcBef>
              <a:spcAft>
                <a:spcPts val="0"/>
              </a:spcAft>
            </a:pPr>
            <a:r>
              <a:rPr lang="en-US" sz="3600">
                <a:solidFill>
                  <a:srgbClr val="000000"/>
                </a:solidFill>
                <a:latin typeface="+mj-lt"/>
                <a:cs typeface="RHJLWW+ArialMT"/>
              </a:rPr>
              <a:t>State-funded Long Term </a:t>
            </a:r>
            <a:r>
              <a:rPr lang="en-US" sz="3600" dirty="0">
                <a:solidFill>
                  <a:srgbClr val="000000"/>
                </a:solidFill>
                <a:latin typeface="+mj-lt"/>
                <a:cs typeface="RHJLWW+ArialMT"/>
              </a:rPr>
              <a:t>Care for Certain Immigrants</a:t>
            </a:r>
            <a:endParaRPr sz="3600" dirty="0">
              <a:solidFill>
                <a:srgbClr val="000000"/>
              </a:solidFill>
              <a:latin typeface="+mj-lt"/>
              <a:cs typeface="RHJLWW+ArialMT"/>
            </a:endParaRPr>
          </a:p>
        </p:txBody>
      </p:sp>
    </p:spTree>
    <p:extLst>
      <p:ext uri="{BB962C8B-B14F-4D97-AF65-F5344CB8AC3E}">
        <p14:creationId xmlns:p14="http://schemas.microsoft.com/office/powerpoint/2010/main" val="319144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504190" y="357276"/>
            <a:ext cx="2699658" cy="4013919"/>
          </a:xfrm>
          <a:prstGeom prst="rect">
            <a:avLst/>
          </a:prstGeom>
        </p:spPr>
        <p:txBody>
          <a:bodyPr vert="horz" wrap="square" lIns="0" tIns="0" rIns="0" bIns="0" rtlCol="0">
            <a:spAutoFit/>
          </a:bodyPr>
          <a:lstStyle/>
          <a:p>
            <a:pPr marL="0" marR="0">
              <a:lnSpc>
                <a:spcPts val="4024"/>
              </a:lnSpc>
              <a:spcBef>
                <a:spcPts val="0"/>
              </a:spcBef>
              <a:spcAft>
                <a:spcPts val="0"/>
              </a:spcAft>
            </a:pPr>
            <a:r>
              <a:rPr sz="3600" dirty="0">
                <a:solidFill>
                  <a:srgbClr val="FFFFFF"/>
                </a:solidFill>
                <a:latin typeface="+mj-lt"/>
                <a:cs typeface="RHJLWW+ArialMT"/>
              </a:rPr>
              <a:t>Financial</a:t>
            </a:r>
          </a:p>
          <a:p>
            <a:pPr marL="0" marR="0">
              <a:lnSpc>
                <a:spcPts val="3890"/>
              </a:lnSpc>
              <a:spcBef>
                <a:spcPts val="0"/>
              </a:spcBef>
              <a:spcAft>
                <a:spcPts val="0"/>
              </a:spcAft>
            </a:pPr>
            <a:r>
              <a:rPr sz="3600" dirty="0">
                <a:solidFill>
                  <a:srgbClr val="FFFFFF"/>
                </a:solidFill>
                <a:latin typeface="+mj-lt"/>
                <a:cs typeface="RHJLWW+ArialMT"/>
              </a:rPr>
              <a:t>Eligibility -</a:t>
            </a:r>
          </a:p>
          <a:p>
            <a:pPr marL="0" marR="0">
              <a:lnSpc>
                <a:spcPts val="3887"/>
              </a:lnSpc>
              <a:spcBef>
                <a:spcPts val="0"/>
              </a:spcBef>
              <a:spcAft>
                <a:spcPts val="0"/>
              </a:spcAft>
            </a:pPr>
            <a:r>
              <a:rPr sz="3600" dirty="0">
                <a:solidFill>
                  <a:srgbClr val="FFFFFF"/>
                </a:solidFill>
                <a:latin typeface="+mj-lt"/>
                <a:cs typeface="RHJLWW+ArialMT"/>
              </a:rPr>
              <a:t>Income</a:t>
            </a:r>
            <a:r>
              <a:rPr lang="en-US" sz="3600" dirty="0">
                <a:solidFill>
                  <a:srgbClr val="FFFFFF"/>
                </a:solidFill>
                <a:latin typeface="+mj-lt"/>
                <a:cs typeface="RHJLWW+ArialMT"/>
              </a:rPr>
              <a:t>, and how MassHealth pays for nursing facility charges</a:t>
            </a:r>
            <a:endParaRPr sz="3600" dirty="0">
              <a:solidFill>
                <a:srgbClr val="FFFFFF"/>
              </a:solidFill>
              <a:latin typeface="+mj-lt"/>
              <a:cs typeface="RHJLWW+ArialMT"/>
            </a:endParaRPr>
          </a:p>
        </p:txBody>
      </p:sp>
      <p:sp>
        <p:nvSpPr>
          <p:cNvPr id="4" name="object 4"/>
          <p:cNvSpPr txBox="1"/>
          <p:nvPr/>
        </p:nvSpPr>
        <p:spPr>
          <a:xfrm>
            <a:off x="4327360" y="894014"/>
            <a:ext cx="3693128" cy="821122"/>
          </a:xfrm>
          <a:prstGeom prst="rect">
            <a:avLst/>
          </a:prstGeom>
        </p:spPr>
        <p:txBody>
          <a:bodyPr vert="horz" wrap="square" lIns="0" tIns="0" rIns="0" bIns="0" rtlCol="0">
            <a:spAutoFit/>
          </a:bodyPr>
          <a:lstStyle/>
          <a:p>
            <a:pPr marL="0" marR="0">
              <a:lnSpc>
                <a:spcPts val="2232"/>
              </a:lnSpc>
              <a:spcBef>
                <a:spcPts val="0"/>
              </a:spcBef>
              <a:spcAft>
                <a:spcPts val="0"/>
              </a:spcAft>
            </a:pPr>
            <a:r>
              <a:rPr sz="2000" dirty="0">
                <a:solidFill>
                  <a:srgbClr val="FFFFFF"/>
                </a:solidFill>
                <a:cs typeface="RHJLWW+ArialMT"/>
              </a:rPr>
              <a:t>Unlike Community</a:t>
            </a:r>
            <a:r>
              <a:rPr sz="2000" spc="17" dirty="0">
                <a:solidFill>
                  <a:srgbClr val="FFFFFF"/>
                </a:solidFill>
                <a:cs typeface="RHJLWW+ArialMT"/>
              </a:rPr>
              <a:t> </a:t>
            </a:r>
            <a:r>
              <a:rPr sz="2000" dirty="0">
                <a:solidFill>
                  <a:srgbClr val="FFFFFF"/>
                </a:solidFill>
                <a:cs typeface="RHJLWW+ArialMT"/>
              </a:rPr>
              <a:t>MassHealth,</a:t>
            </a:r>
          </a:p>
          <a:p>
            <a:pPr marL="0" marR="0">
              <a:lnSpc>
                <a:spcPts val="2070"/>
              </a:lnSpc>
              <a:spcBef>
                <a:spcPts val="0"/>
              </a:spcBef>
              <a:spcAft>
                <a:spcPts val="0"/>
              </a:spcAft>
            </a:pPr>
            <a:r>
              <a:rPr sz="2000" dirty="0">
                <a:solidFill>
                  <a:srgbClr val="FFFFFF"/>
                </a:solidFill>
                <a:cs typeface="RHJLWW+ArialMT"/>
              </a:rPr>
              <a:t>there is no income limit</a:t>
            </a:r>
            <a:r>
              <a:rPr lang="en-US" sz="2000" dirty="0">
                <a:solidFill>
                  <a:srgbClr val="FFFFFF"/>
                </a:solidFill>
                <a:cs typeface="RHJLWW+ArialMT"/>
              </a:rPr>
              <a:t> for MassHealth LTC financial eligibility.</a:t>
            </a:r>
            <a:endParaRPr sz="2000" dirty="0">
              <a:solidFill>
                <a:srgbClr val="FFFFFF"/>
              </a:solidFill>
              <a:cs typeface="RHJLWW+ArialMT"/>
            </a:endParaRPr>
          </a:p>
        </p:txBody>
      </p:sp>
      <p:sp>
        <p:nvSpPr>
          <p:cNvPr id="5" name="object 5"/>
          <p:cNvSpPr txBox="1"/>
          <p:nvPr/>
        </p:nvSpPr>
        <p:spPr>
          <a:xfrm>
            <a:off x="4327360" y="2162183"/>
            <a:ext cx="4114404" cy="1110252"/>
          </a:xfrm>
          <a:prstGeom prst="rect">
            <a:avLst/>
          </a:prstGeom>
        </p:spPr>
        <p:txBody>
          <a:bodyPr vert="horz" wrap="square" lIns="0" tIns="0" rIns="0" bIns="0" rtlCol="0">
            <a:spAutoFit/>
          </a:bodyPr>
          <a:lstStyle/>
          <a:p>
            <a:pPr marL="0" marR="0">
              <a:lnSpc>
                <a:spcPts val="2232"/>
              </a:lnSpc>
              <a:spcBef>
                <a:spcPts val="0"/>
              </a:spcBef>
              <a:spcAft>
                <a:spcPts val="0"/>
              </a:spcAft>
            </a:pPr>
            <a:r>
              <a:rPr sz="2000" dirty="0">
                <a:solidFill>
                  <a:srgbClr val="FFFFFF"/>
                </a:solidFill>
                <a:cs typeface="RHJLWW+ArialMT"/>
              </a:rPr>
              <a:t>Patient Paid</a:t>
            </a:r>
            <a:r>
              <a:rPr sz="2000" spc="-94" dirty="0">
                <a:solidFill>
                  <a:srgbClr val="FFFFFF"/>
                </a:solidFill>
                <a:cs typeface="RHJLWW+ArialMT"/>
              </a:rPr>
              <a:t> </a:t>
            </a:r>
            <a:r>
              <a:rPr sz="2000" dirty="0">
                <a:solidFill>
                  <a:srgbClr val="FFFFFF"/>
                </a:solidFill>
                <a:cs typeface="RHJLWW+ArialMT"/>
              </a:rPr>
              <a:t>Amount </a:t>
            </a:r>
            <a:r>
              <a:rPr sz="2000" spc="-31" dirty="0">
                <a:solidFill>
                  <a:srgbClr val="FFFFFF"/>
                </a:solidFill>
                <a:cs typeface="RHJLWW+ArialMT"/>
              </a:rPr>
              <a:t>(PPA)</a:t>
            </a:r>
            <a:r>
              <a:rPr sz="2000" spc="42" dirty="0">
                <a:solidFill>
                  <a:srgbClr val="FFFFFF"/>
                </a:solidFill>
                <a:cs typeface="RHJLWW+ArialMT"/>
              </a:rPr>
              <a:t> </a:t>
            </a:r>
            <a:r>
              <a:rPr sz="2000" dirty="0">
                <a:solidFill>
                  <a:srgbClr val="FFFFFF"/>
                </a:solidFill>
                <a:cs typeface="EVOITV+ArialMT"/>
              </a:rPr>
              <a:t>– </a:t>
            </a:r>
            <a:r>
              <a:rPr sz="2000" dirty="0">
                <a:solidFill>
                  <a:srgbClr val="FFFFFF"/>
                </a:solidFill>
                <a:cs typeface="RHJLWW+ArialMT"/>
              </a:rPr>
              <a:t>this is</a:t>
            </a:r>
          </a:p>
          <a:p>
            <a:pPr marL="0" marR="0">
              <a:lnSpc>
                <a:spcPts val="2069"/>
              </a:lnSpc>
              <a:spcBef>
                <a:spcPts val="0"/>
              </a:spcBef>
              <a:spcAft>
                <a:spcPts val="0"/>
              </a:spcAft>
            </a:pPr>
            <a:r>
              <a:rPr sz="2000" dirty="0">
                <a:solidFill>
                  <a:srgbClr val="FFFFFF"/>
                </a:solidFill>
                <a:cs typeface="EVOITV+ArialMT"/>
              </a:rPr>
              <a:t>the resident’s monthly income,</a:t>
            </a:r>
          </a:p>
          <a:p>
            <a:pPr marL="0" marR="0">
              <a:lnSpc>
                <a:spcPts val="2069"/>
              </a:lnSpc>
              <a:spcBef>
                <a:spcPts val="0"/>
              </a:spcBef>
              <a:spcAft>
                <a:spcPts val="0"/>
              </a:spcAft>
            </a:pPr>
            <a:r>
              <a:rPr sz="2000" dirty="0">
                <a:solidFill>
                  <a:srgbClr val="FFFFFF"/>
                </a:solidFill>
                <a:cs typeface="RHJLWW+ArialMT"/>
              </a:rPr>
              <a:t>minus allowable</a:t>
            </a:r>
            <a:r>
              <a:rPr sz="2000" spc="12" dirty="0">
                <a:solidFill>
                  <a:srgbClr val="FFFFFF"/>
                </a:solidFill>
                <a:cs typeface="RHJLWW+ArialMT"/>
              </a:rPr>
              <a:t> </a:t>
            </a:r>
            <a:r>
              <a:rPr sz="2000" dirty="0">
                <a:solidFill>
                  <a:srgbClr val="FFFFFF"/>
                </a:solidFill>
                <a:cs typeface="RHJLWW+ArialMT"/>
              </a:rPr>
              <a:t>deductions, that</a:t>
            </a:r>
          </a:p>
          <a:p>
            <a:pPr marL="0" marR="0">
              <a:lnSpc>
                <a:spcPts val="2070"/>
              </a:lnSpc>
              <a:spcBef>
                <a:spcPts val="0"/>
              </a:spcBef>
              <a:spcAft>
                <a:spcPts val="0"/>
              </a:spcAft>
            </a:pPr>
            <a:r>
              <a:rPr sz="2000" dirty="0">
                <a:solidFill>
                  <a:srgbClr val="FFFFFF"/>
                </a:solidFill>
                <a:cs typeface="RHJLWW+ArialMT"/>
              </a:rPr>
              <a:t>gets paid to the nursing </a:t>
            </a:r>
            <a:r>
              <a:rPr lang="en-US" sz="2000" dirty="0">
                <a:solidFill>
                  <a:srgbClr val="FFFFFF"/>
                </a:solidFill>
                <a:cs typeface="RHJLWW+ArialMT"/>
              </a:rPr>
              <a:t>facility.</a:t>
            </a:r>
            <a:endParaRPr sz="2000" dirty="0">
              <a:solidFill>
                <a:srgbClr val="FFFFFF"/>
              </a:solidFill>
              <a:cs typeface="RHJLWW+ArialMT"/>
            </a:endParaRPr>
          </a:p>
        </p:txBody>
      </p:sp>
      <p:sp>
        <p:nvSpPr>
          <p:cNvPr id="6" name="object 6"/>
          <p:cNvSpPr txBox="1"/>
          <p:nvPr/>
        </p:nvSpPr>
        <p:spPr>
          <a:xfrm>
            <a:off x="4327360" y="3656534"/>
            <a:ext cx="4047186" cy="551433"/>
          </a:xfrm>
          <a:prstGeom prst="rect">
            <a:avLst/>
          </a:prstGeom>
        </p:spPr>
        <p:txBody>
          <a:bodyPr vert="horz" wrap="square" lIns="0" tIns="0" rIns="0" bIns="0" rtlCol="0">
            <a:spAutoFit/>
          </a:bodyPr>
          <a:lstStyle/>
          <a:p>
            <a:pPr marL="0" marR="0">
              <a:lnSpc>
                <a:spcPts val="2232"/>
              </a:lnSpc>
              <a:spcBef>
                <a:spcPts val="0"/>
              </a:spcBef>
              <a:spcAft>
                <a:spcPts val="0"/>
              </a:spcAft>
            </a:pPr>
            <a:r>
              <a:rPr sz="2000" dirty="0">
                <a:solidFill>
                  <a:srgbClr val="FFFFFF"/>
                </a:solidFill>
                <a:cs typeface="RHJLWW+ArialMT"/>
              </a:rPr>
              <a:t>MassHealth</a:t>
            </a:r>
            <a:r>
              <a:rPr sz="2000" spc="14" dirty="0">
                <a:solidFill>
                  <a:srgbClr val="FFFFFF"/>
                </a:solidFill>
                <a:cs typeface="RHJLWW+ArialMT"/>
              </a:rPr>
              <a:t> </a:t>
            </a:r>
            <a:r>
              <a:rPr sz="2000" dirty="0">
                <a:solidFill>
                  <a:srgbClr val="FFFFFF"/>
                </a:solidFill>
                <a:cs typeface="RHJLWW+ArialMT"/>
              </a:rPr>
              <a:t>then pays the balance</a:t>
            </a:r>
          </a:p>
          <a:p>
            <a:pPr marL="0" marR="0">
              <a:lnSpc>
                <a:spcPts val="2070"/>
              </a:lnSpc>
              <a:spcBef>
                <a:spcPts val="0"/>
              </a:spcBef>
              <a:spcAft>
                <a:spcPts val="0"/>
              </a:spcAft>
            </a:pPr>
            <a:r>
              <a:rPr sz="2000" dirty="0">
                <a:solidFill>
                  <a:srgbClr val="FFFFFF"/>
                </a:solidFill>
                <a:cs typeface="RHJLWW+ArialMT"/>
              </a:rPr>
              <a:t>of the monthly nursing </a:t>
            </a:r>
            <a:r>
              <a:rPr lang="en-US" sz="2000" dirty="0">
                <a:solidFill>
                  <a:srgbClr val="FFFFFF"/>
                </a:solidFill>
                <a:cs typeface="RHJLWW+ArialMT"/>
              </a:rPr>
              <a:t>facility</a:t>
            </a:r>
            <a:r>
              <a:rPr sz="2000" dirty="0">
                <a:solidFill>
                  <a:srgbClr val="FFFFFF"/>
                </a:solidFill>
                <a:cs typeface="RHJLWW+ArialMT"/>
              </a:rPr>
              <a:t> cost</a:t>
            </a:r>
            <a:r>
              <a:rPr lang="en-US" sz="2000" dirty="0">
                <a:solidFill>
                  <a:srgbClr val="FFFFFF"/>
                </a:solidFill>
                <a:cs typeface="RHJLWW+ArialMT"/>
              </a:rPr>
              <a:t>.</a:t>
            </a:r>
            <a:endParaRPr sz="2000" dirty="0">
              <a:solidFill>
                <a:srgbClr val="FFFFFF"/>
              </a:solidFill>
              <a:cs typeface="RHJLWW+Arial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367644" y="722328"/>
            <a:ext cx="7141492" cy="512961"/>
          </a:xfrm>
          <a:prstGeom prst="rect">
            <a:avLst/>
          </a:prstGeom>
        </p:spPr>
        <p:txBody>
          <a:bodyPr vert="horz" wrap="square" lIns="0" tIns="0" rIns="0" bIns="0" rtlCol="0">
            <a:spAutoFit/>
          </a:bodyPr>
          <a:lstStyle/>
          <a:p>
            <a:pPr marL="0" marR="0" algn="ctr">
              <a:lnSpc>
                <a:spcPts val="4021"/>
              </a:lnSpc>
              <a:spcBef>
                <a:spcPts val="0"/>
              </a:spcBef>
              <a:spcAft>
                <a:spcPts val="0"/>
              </a:spcAft>
            </a:pPr>
            <a:r>
              <a:rPr lang="en-US" sz="3600" dirty="0">
                <a:solidFill>
                  <a:srgbClr val="000000"/>
                </a:solidFill>
                <a:latin typeface="+mj-lt"/>
                <a:cs typeface="RHJLWW+ArialMT"/>
              </a:rPr>
              <a:t>Permissible </a:t>
            </a:r>
            <a:r>
              <a:rPr sz="3600" dirty="0">
                <a:solidFill>
                  <a:srgbClr val="000000"/>
                </a:solidFill>
                <a:latin typeface="+mj-lt"/>
                <a:cs typeface="RHJLWW+ArialMT"/>
              </a:rPr>
              <a:t>Deductions</a:t>
            </a:r>
            <a:r>
              <a:rPr sz="3600" spc="-18" dirty="0">
                <a:solidFill>
                  <a:srgbClr val="000000"/>
                </a:solidFill>
                <a:latin typeface="+mj-lt"/>
                <a:cs typeface="RHJLWW+ArialMT"/>
              </a:rPr>
              <a:t> </a:t>
            </a:r>
            <a:r>
              <a:rPr sz="3600" dirty="0">
                <a:solidFill>
                  <a:srgbClr val="000000"/>
                </a:solidFill>
                <a:latin typeface="+mj-lt"/>
                <a:cs typeface="RHJLWW+ArialMT"/>
              </a:rPr>
              <a:t>From </a:t>
            </a:r>
            <a:r>
              <a:rPr sz="3600" spc="-92" dirty="0">
                <a:solidFill>
                  <a:srgbClr val="000000"/>
                </a:solidFill>
                <a:latin typeface="+mj-lt"/>
                <a:cs typeface="RHJLWW+ArialMT"/>
              </a:rPr>
              <a:t>PPA</a:t>
            </a:r>
          </a:p>
        </p:txBody>
      </p:sp>
      <p:sp>
        <p:nvSpPr>
          <p:cNvPr id="4" name="object 4"/>
          <p:cNvSpPr txBox="1"/>
          <p:nvPr/>
        </p:nvSpPr>
        <p:spPr>
          <a:xfrm>
            <a:off x="1979712" y="1644100"/>
            <a:ext cx="5917356" cy="2834109"/>
          </a:xfrm>
          <a:prstGeom prst="rect">
            <a:avLst/>
          </a:prstGeom>
        </p:spPr>
        <p:txBody>
          <a:bodyPr vert="horz" wrap="square" lIns="0" tIns="0" rIns="0" bIns="0" rtlCol="0">
            <a:spAutoFit/>
          </a:bodyPr>
          <a:lstStyle/>
          <a:p>
            <a:pPr marL="0" marR="0">
              <a:lnSpc>
                <a:spcPts val="2567"/>
              </a:lnSpc>
              <a:spcBef>
                <a:spcPts val="0"/>
              </a:spcBef>
              <a:spcAft>
                <a:spcPts val="0"/>
              </a:spcAft>
            </a:pPr>
            <a:r>
              <a:rPr sz="2300" dirty="0">
                <a:solidFill>
                  <a:srgbClr val="000000"/>
                </a:solidFill>
                <a:cs typeface="RHJLWW+ArialMT"/>
              </a:rPr>
              <a:t>* Personal Needs</a:t>
            </a:r>
            <a:r>
              <a:rPr sz="2300" spc="-127" dirty="0">
                <a:solidFill>
                  <a:srgbClr val="000000"/>
                </a:solidFill>
                <a:cs typeface="RHJLWW+ArialMT"/>
              </a:rPr>
              <a:t> </a:t>
            </a:r>
            <a:r>
              <a:rPr sz="2300" dirty="0">
                <a:solidFill>
                  <a:srgbClr val="000000"/>
                </a:solidFill>
                <a:cs typeface="RHJLWW+ArialMT"/>
              </a:rPr>
              <a:t>Allowance</a:t>
            </a:r>
            <a:r>
              <a:rPr sz="2300" spc="11" dirty="0">
                <a:solidFill>
                  <a:srgbClr val="000000"/>
                </a:solidFill>
                <a:cs typeface="RHJLWW+ArialMT"/>
              </a:rPr>
              <a:t> </a:t>
            </a:r>
            <a:r>
              <a:rPr sz="2300" dirty="0">
                <a:solidFill>
                  <a:srgbClr val="000000"/>
                </a:solidFill>
                <a:cs typeface="RHJLWW+ArialMT"/>
              </a:rPr>
              <a:t>(PNA)</a:t>
            </a:r>
            <a:r>
              <a:rPr sz="2300" spc="18" dirty="0">
                <a:solidFill>
                  <a:srgbClr val="000000"/>
                </a:solidFill>
                <a:cs typeface="RHJLWW+ArialMT"/>
              </a:rPr>
              <a:t> </a:t>
            </a:r>
            <a:r>
              <a:rPr sz="2300" dirty="0">
                <a:solidFill>
                  <a:srgbClr val="000000"/>
                </a:solidFill>
                <a:cs typeface="RHJLWW+ArialMT"/>
              </a:rPr>
              <a:t>- $72.80</a:t>
            </a:r>
          </a:p>
          <a:p>
            <a:pPr marL="0" marR="0">
              <a:lnSpc>
                <a:spcPts val="2567"/>
              </a:lnSpc>
              <a:spcBef>
                <a:spcPts val="1262"/>
              </a:spcBef>
              <a:spcAft>
                <a:spcPts val="0"/>
              </a:spcAft>
            </a:pPr>
            <a:r>
              <a:rPr sz="2300" dirty="0">
                <a:solidFill>
                  <a:srgbClr val="000000"/>
                </a:solidFill>
                <a:cs typeface="RHJLWW+ArialMT"/>
              </a:rPr>
              <a:t>* Spousal Maintenance</a:t>
            </a:r>
            <a:r>
              <a:rPr sz="2300" spc="11" dirty="0">
                <a:solidFill>
                  <a:srgbClr val="000000"/>
                </a:solidFill>
                <a:cs typeface="RHJLWW+ArialMT"/>
              </a:rPr>
              <a:t> </a:t>
            </a:r>
            <a:r>
              <a:rPr sz="2300" dirty="0">
                <a:solidFill>
                  <a:srgbClr val="000000"/>
                </a:solidFill>
                <a:cs typeface="RHJLWW+ArialMT"/>
              </a:rPr>
              <a:t>of Needs Deduction</a:t>
            </a:r>
          </a:p>
          <a:p>
            <a:pPr marL="0" marR="0">
              <a:lnSpc>
                <a:spcPts val="2569"/>
              </a:lnSpc>
              <a:spcBef>
                <a:spcPts val="1308"/>
              </a:spcBef>
              <a:spcAft>
                <a:spcPts val="0"/>
              </a:spcAft>
            </a:pPr>
            <a:r>
              <a:rPr sz="2300" dirty="0">
                <a:solidFill>
                  <a:srgbClr val="000000"/>
                </a:solidFill>
                <a:cs typeface="RHJLWW+ArialMT"/>
              </a:rPr>
              <a:t>* Family Maintenance of Needs Deduction</a:t>
            </a:r>
          </a:p>
          <a:p>
            <a:pPr marL="0" marR="0">
              <a:lnSpc>
                <a:spcPts val="2567"/>
              </a:lnSpc>
              <a:spcBef>
                <a:spcPts val="1312"/>
              </a:spcBef>
              <a:spcAft>
                <a:spcPts val="0"/>
              </a:spcAft>
            </a:pPr>
            <a:r>
              <a:rPr sz="2300" dirty="0">
                <a:solidFill>
                  <a:srgbClr val="000000"/>
                </a:solidFill>
                <a:cs typeface="RHJLWW+ArialMT"/>
              </a:rPr>
              <a:t>* Maintenance</a:t>
            </a:r>
            <a:r>
              <a:rPr sz="2300" spc="11" dirty="0">
                <a:solidFill>
                  <a:srgbClr val="000000"/>
                </a:solidFill>
                <a:cs typeface="RHJLWW+ArialMT"/>
              </a:rPr>
              <a:t> </a:t>
            </a:r>
            <a:r>
              <a:rPr sz="2300" dirty="0">
                <a:solidFill>
                  <a:srgbClr val="000000"/>
                </a:solidFill>
                <a:cs typeface="RHJLWW+ArialMT"/>
              </a:rPr>
              <a:t>of Former Home Deduction</a:t>
            </a:r>
          </a:p>
          <a:p>
            <a:pPr marL="0" marR="0">
              <a:lnSpc>
                <a:spcPts val="2567"/>
              </a:lnSpc>
              <a:spcBef>
                <a:spcPts val="1312"/>
              </a:spcBef>
              <a:spcAft>
                <a:spcPts val="0"/>
              </a:spcAft>
            </a:pPr>
            <a:r>
              <a:rPr sz="2300" dirty="0">
                <a:solidFill>
                  <a:srgbClr val="000000"/>
                </a:solidFill>
                <a:cs typeface="RHJLWW+ArialMT"/>
              </a:rPr>
              <a:t>* Premiums and Incurred Medical Expenses</a:t>
            </a:r>
          </a:p>
          <a:p>
            <a:pPr marL="0" marR="0">
              <a:lnSpc>
                <a:spcPts val="2569"/>
              </a:lnSpc>
              <a:spcBef>
                <a:spcPts val="1308"/>
              </a:spcBef>
              <a:spcAft>
                <a:spcPts val="0"/>
              </a:spcAft>
            </a:pPr>
            <a:r>
              <a:rPr sz="2300" dirty="0">
                <a:solidFill>
                  <a:srgbClr val="000000"/>
                </a:solidFill>
                <a:cs typeface="RHJLWW+ArialMT"/>
              </a:rPr>
              <a:t>* Guardianship Fees and Expenses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88112" y="823332"/>
            <a:ext cx="2206134" cy="1369665"/>
          </a:xfrm>
          <a:prstGeom prst="rect">
            <a:avLst/>
          </a:prstGeom>
        </p:spPr>
        <p:txBody>
          <a:bodyPr vert="horz" wrap="square" lIns="0" tIns="0" rIns="0" bIns="0" rtlCol="0">
            <a:spAutoFit/>
          </a:bodyPr>
          <a:lstStyle/>
          <a:p>
            <a:pPr marL="0" marR="0">
              <a:lnSpc>
                <a:spcPts val="3572"/>
              </a:lnSpc>
              <a:spcBef>
                <a:spcPts val="0"/>
              </a:spcBef>
              <a:spcAft>
                <a:spcPts val="0"/>
              </a:spcAft>
            </a:pPr>
            <a:r>
              <a:rPr sz="3600" dirty="0">
                <a:solidFill>
                  <a:srgbClr val="FFFFFF"/>
                </a:solidFill>
                <a:latin typeface="+mj-lt"/>
                <a:cs typeface="RHJLWW+ArialMT"/>
              </a:rPr>
              <a:t>Rights of</a:t>
            </a:r>
          </a:p>
          <a:p>
            <a:pPr marL="0" marR="0">
              <a:lnSpc>
                <a:spcPts val="3455"/>
              </a:lnSpc>
              <a:spcBef>
                <a:spcPts val="0"/>
              </a:spcBef>
              <a:spcAft>
                <a:spcPts val="0"/>
              </a:spcAft>
            </a:pPr>
            <a:r>
              <a:rPr sz="3600" dirty="0">
                <a:solidFill>
                  <a:srgbClr val="FFFFFF"/>
                </a:solidFill>
                <a:latin typeface="+mj-lt"/>
                <a:cs typeface="RHJLWW+ArialMT"/>
              </a:rPr>
              <a:t>Community</a:t>
            </a:r>
          </a:p>
          <a:p>
            <a:pPr marL="0" marR="0">
              <a:lnSpc>
                <a:spcPts val="3455"/>
              </a:lnSpc>
              <a:spcBef>
                <a:spcPts val="0"/>
              </a:spcBef>
              <a:spcAft>
                <a:spcPts val="0"/>
              </a:spcAft>
            </a:pPr>
            <a:r>
              <a:rPr sz="3600" dirty="0">
                <a:solidFill>
                  <a:srgbClr val="FFFFFF"/>
                </a:solidFill>
                <a:latin typeface="+mj-lt"/>
                <a:cs typeface="RHJLWW+ArialMT"/>
              </a:rPr>
              <a:t>Spouses</a:t>
            </a:r>
          </a:p>
        </p:txBody>
      </p:sp>
      <p:sp>
        <p:nvSpPr>
          <p:cNvPr id="4" name="object 4"/>
          <p:cNvSpPr txBox="1"/>
          <p:nvPr/>
        </p:nvSpPr>
        <p:spPr>
          <a:xfrm>
            <a:off x="4083345" y="1294735"/>
            <a:ext cx="4062062" cy="230128"/>
          </a:xfrm>
          <a:prstGeom prst="rect">
            <a:avLst/>
          </a:prstGeom>
        </p:spPr>
        <p:txBody>
          <a:bodyPr vert="horz" wrap="square" lIns="0" tIns="0" rIns="0" bIns="0" rtlCol="0">
            <a:spAutoFit/>
          </a:bodyPr>
          <a:lstStyle/>
          <a:p>
            <a:pPr marL="0" marR="0">
              <a:lnSpc>
                <a:spcPts val="1896"/>
              </a:lnSpc>
              <a:spcBef>
                <a:spcPts val="0"/>
              </a:spcBef>
              <a:spcAft>
                <a:spcPts val="0"/>
              </a:spcAft>
            </a:pPr>
            <a:r>
              <a:rPr sz="1400" dirty="0">
                <a:solidFill>
                  <a:srgbClr val="FFFFFF"/>
                </a:solidFill>
                <a:cs typeface="JOINKA+Arial-ItalicMT"/>
              </a:rPr>
              <a:t>Minimum</a:t>
            </a:r>
            <a:r>
              <a:rPr sz="1400" spc="-60" dirty="0">
                <a:solidFill>
                  <a:srgbClr val="FFFFFF"/>
                </a:solidFill>
                <a:cs typeface="JOINKA+Arial-ItalicMT"/>
              </a:rPr>
              <a:t> </a:t>
            </a:r>
            <a:r>
              <a:rPr sz="1400" dirty="0">
                <a:solidFill>
                  <a:srgbClr val="FFFFFF"/>
                </a:solidFill>
                <a:cs typeface="JOINKA+Arial-ItalicMT"/>
              </a:rPr>
              <a:t>Monthly</a:t>
            </a:r>
            <a:r>
              <a:rPr sz="1400" spc="-63" dirty="0">
                <a:solidFill>
                  <a:srgbClr val="FFFFFF"/>
                </a:solidFill>
                <a:cs typeface="JOINKA+Arial-ItalicMT"/>
              </a:rPr>
              <a:t> </a:t>
            </a:r>
            <a:r>
              <a:rPr sz="1400" dirty="0">
                <a:solidFill>
                  <a:srgbClr val="FFFFFF"/>
                </a:solidFill>
                <a:cs typeface="JOINKA+Arial-ItalicMT"/>
              </a:rPr>
              <a:t>Maintenance</a:t>
            </a:r>
            <a:r>
              <a:rPr sz="1400" spc="-51" dirty="0">
                <a:solidFill>
                  <a:srgbClr val="FFFFFF"/>
                </a:solidFill>
                <a:cs typeface="JOINKA+Arial-ItalicMT"/>
              </a:rPr>
              <a:t> </a:t>
            </a:r>
            <a:r>
              <a:rPr sz="1400" dirty="0">
                <a:solidFill>
                  <a:srgbClr val="FFFFFF"/>
                </a:solidFill>
                <a:cs typeface="JOINKA+Arial-ItalicMT"/>
              </a:rPr>
              <a:t>of</a:t>
            </a:r>
            <a:r>
              <a:rPr sz="1400" spc="-67" dirty="0">
                <a:solidFill>
                  <a:srgbClr val="FFFFFF"/>
                </a:solidFill>
                <a:cs typeface="JOINKA+Arial-ItalicMT"/>
              </a:rPr>
              <a:t> </a:t>
            </a:r>
            <a:r>
              <a:rPr sz="1400" dirty="0">
                <a:solidFill>
                  <a:srgbClr val="FFFFFF"/>
                </a:solidFill>
                <a:cs typeface="JOINKA+Arial-ItalicMT"/>
              </a:rPr>
              <a:t>Needs</a:t>
            </a:r>
            <a:r>
              <a:rPr lang="en-US" sz="1400" dirty="0">
                <a:solidFill>
                  <a:srgbClr val="FFFFFF"/>
                </a:solidFill>
                <a:cs typeface="JOINKA+Arial-ItalicMT"/>
              </a:rPr>
              <a:t> </a:t>
            </a:r>
            <a:r>
              <a:rPr sz="1400" dirty="0">
                <a:solidFill>
                  <a:srgbClr val="FFFFFF"/>
                </a:solidFill>
                <a:cs typeface="JOINKA+Arial-ItalicMT"/>
              </a:rPr>
              <a:t>Allowance</a:t>
            </a:r>
          </a:p>
        </p:txBody>
      </p:sp>
      <p:sp>
        <p:nvSpPr>
          <p:cNvPr id="5" name="object 5"/>
          <p:cNvSpPr txBox="1"/>
          <p:nvPr/>
        </p:nvSpPr>
        <p:spPr>
          <a:xfrm>
            <a:off x="2377694" y="1826578"/>
            <a:ext cx="228525" cy="293489"/>
          </a:xfrm>
          <a:prstGeom prst="rect">
            <a:avLst/>
          </a:prstGeom>
        </p:spPr>
        <p:txBody>
          <a:bodyPr vert="horz" wrap="square" lIns="0" tIns="0" rIns="0" bIns="0" rtlCol="0">
            <a:spAutoFit/>
          </a:bodyPr>
          <a:lstStyle/>
          <a:p>
            <a:pPr marL="0" marR="0">
              <a:lnSpc>
                <a:spcPts val="2010"/>
              </a:lnSpc>
              <a:spcBef>
                <a:spcPts val="0"/>
              </a:spcBef>
              <a:spcAft>
                <a:spcPts val="0"/>
              </a:spcAft>
            </a:pPr>
            <a:r>
              <a:rPr sz="1800" dirty="0">
                <a:solidFill>
                  <a:srgbClr val="000000"/>
                </a:solidFill>
                <a:latin typeface="JOINKA+Arial-ItalicMT"/>
                <a:cs typeface="JOINKA+Arial-ItalicMT"/>
              </a:rPr>
              <a:t>)</a:t>
            </a:r>
          </a:p>
        </p:txBody>
      </p:sp>
      <p:sp>
        <p:nvSpPr>
          <p:cNvPr id="6" name="object 6"/>
          <p:cNvSpPr txBox="1"/>
          <p:nvPr/>
        </p:nvSpPr>
        <p:spPr>
          <a:xfrm>
            <a:off x="4032250" y="2002135"/>
            <a:ext cx="4039023" cy="717440"/>
          </a:xfrm>
          <a:prstGeom prst="rect">
            <a:avLst/>
          </a:prstGeom>
        </p:spPr>
        <p:txBody>
          <a:bodyPr vert="horz" wrap="square" lIns="0" tIns="0" rIns="0" bIns="0" rtlCol="0">
            <a:spAutoFit/>
          </a:bodyPr>
          <a:lstStyle/>
          <a:p>
            <a:pPr marL="0" marR="0">
              <a:lnSpc>
                <a:spcPts val="1896"/>
              </a:lnSpc>
              <a:spcBef>
                <a:spcPts val="0"/>
              </a:spcBef>
              <a:spcAft>
                <a:spcPts val="0"/>
              </a:spcAft>
            </a:pPr>
            <a:r>
              <a:rPr sz="1400" dirty="0">
                <a:solidFill>
                  <a:srgbClr val="FFFFFF"/>
                </a:solidFill>
                <a:cs typeface="RHJLWW+ArialMT"/>
              </a:rPr>
              <a:t>If the CS income is below</a:t>
            </a:r>
            <a:r>
              <a:rPr sz="1400" spc="10" dirty="0">
                <a:solidFill>
                  <a:srgbClr val="FFFFFF"/>
                </a:solidFill>
                <a:cs typeface="RHJLWW+ArialMT"/>
              </a:rPr>
              <a:t> </a:t>
            </a:r>
            <a:r>
              <a:rPr sz="1400" dirty="0">
                <a:solidFill>
                  <a:srgbClr val="FFFFFF"/>
                </a:solidFill>
                <a:cs typeface="RHJLWW+ArialMT"/>
              </a:rPr>
              <a:t>the income</a:t>
            </a:r>
            <a:r>
              <a:rPr lang="en-US" sz="1400" dirty="0">
                <a:solidFill>
                  <a:srgbClr val="FFFFFF"/>
                </a:solidFill>
                <a:cs typeface="RHJLWW+ArialMT"/>
              </a:rPr>
              <a:t> </a:t>
            </a:r>
            <a:r>
              <a:rPr sz="1400" dirty="0">
                <a:solidFill>
                  <a:srgbClr val="FFFFFF"/>
                </a:solidFill>
                <a:cs typeface="RHJLWW+ArialMT"/>
              </a:rPr>
              <a:t>minimum of $2,</a:t>
            </a:r>
            <a:r>
              <a:rPr lang="en-US" sz="1400" dirty="0">
                <a:solidFill>
                  <a:srgbClr val="FFFFFF"/>
                </a:solidFill>
                <a:cs typeface="RHJLWW+ArialMT"/>
              </a:rPr>
              <a:t>555.00</a:t>
            </a:r>
            <a:r>
              <a:rPr sz="1400" dirty="0">
                <a:solidFill>
                  <a:srgbClr val="FFFFFF"/>
                </a:solidFill>
                <a:cs typeface="RHJLWW+ArialMT"/>
              </a:rPr>
              <a:t>,</a:t>
            </a:r>
            <a:r>
              <a:rPr sz="1400" spc="20" dirty="0">
                <a:solidFill>
                  <a:srgbClr val="FFFFFF"/>
                </a:solidFill>
                <a:cs typeface="RHJLWW+ArialMT"/>
              </a:rPr>
              <a:t> </a:t>
            </a:r>
            <a:r>
              <a:rPr sz="1400" dirty="0">
                <a:solidFill>
                  <a:srgbClr val="FFFFFF"/>
                </a:solidFill>
                <a:cs typeface="RHJLWW+ArialMT"/>
              </a:rPr>
              <a:t>CS can keep their</a:t>
            </a:r>
            <a:r>
              <a:rPr lang="en-US" sz="1400" dirty="0">
                <a:solidFill>
                  <a:srgbClr val="FFFFFF"/>
                </a:solidFill>
                <a:cs typeface="RHJLWW+ArialMT"/>
              </a:rPr>
              <a:t> </a:t>
            </a:r>
            <a:r>
              <a:rPr sz="1400" dirty="0">
                <a:solidFill>
                  <a:srgbClr val="FFFFFF"/>
                </a:solidFill>
                <a:cs typeface="RHJLWW+ArialMT"/>
              </a:rPr>
              <a:t>own income plus a share of IS income</a:t>
            </a:r>
            <a:r>
              <a:rPr lang="en-US" sz="1400" dirty="0">
                <a:solidFill>
                  <a:srgbClr val="FFFFFF"/>
                </a:solidFill>
                <a:cs typeface="RHJLWW+ArialMT"/>
              </a:rPr>
              <a:t>.</a:t>
            </a:r>
            <a:endParaRPr sz="1400" dirty="0">
              <a:solidFill>
                <a:srgbClr val="FFFFFF"/>
              </a:solidFill>
              <a:cs typeface="RHJLWW+ArialMT"/>
            </a:endParaRPr>
          </a:p>
        </p:txBody>
      </p:sp>
      <p:sp>
        <p:nvSpPr>
          <p:cNvPr id="7" name="object 7"/>
          <p:cNvSpPr txBox="1"/>
          <p:nvPr/>
        </p:nvSpPr>
        <p:spPr>
          <a:xfrm>
            <a:off x="388112" y="2578751"/>
            <a:ext cx="2814729" cy="461665"/>
          </a:xfrm>
          <a:prstGeom prst="rect">
            <a:avLst/>
          </a:prstGeom>
        </p:spPr>
        <p:txBody>
          <a:bodyPr vert="horz" wrap="square" lIns="0" tIns="0" rIns="0" bIns="0" rtlCol="0">
            <a:spAutoFit/>
          </a:bodyPr>
          <a:lstStyle/>
          <a:p>
            <a:pPr marL="0" marR="0">
              <a:lnSpc>
                <a:spcPts val="3575"/>
              </a:lnSpc>
              <a:spcBef>
                <a:spcPts val="0"/>
              </a:spcBef>
              <a:spcAft>
                <a:spcPts val="0"/>
              </a:spcAft>
            </a:pPr>
            <a:r>
              <a:rPr sz="3200" dirty="0">
                <a:solidFill>
                  <a:srgbClr val="FFFFFF"/>
                </a:solidFill>
                <a:latin typeface="+mj-lt"/>
                <a:cs typeface="EVOITV+ArialMT"/>
              </a:rPr>
              <a:t>The</a:t>
            </a:r>
            <a:r>
              <a:rPr sz="3200" spc="-13" dirty="0">
                <a:solidFill>
                  <a:srgbClr val="FFFFFF"/>
                </a:solidFill>
                <a:latin typeface="+mj-lt"/>
                <a:cs typeface="EVOITV+ArialMT"/>
              </a:rPr>
              <a:t> </a:t>
            </a:r>
            <a:r>
              <a:rPr sz="3200" dirty="0">
                <a:solidFill>
                  <a:srgbClr val="FFFFFF"/>
                </a:solidFill>
                <a:latin typeface="+mj-lt"/>
                <a:cs typeface="EVOITV+ArialMT"/>
              </a:rPr>
              <a:t>“MMMNA”</a:t>
            </a:r>
          </a:p>
        </p:txBody>
      </p:sp>
      <p:sp>
        <p:nvSpPr>
          <p:cNvPr id="8" name="object 8"/>
          <p:cNvSpPr txBox="1"/>
          <p:nvPr/>
        </p:nvSpPr>
        <p:spPr>
          <a:xfrm>
            <a:off x="4032250" y="2934165"/>
            <a:ext cx="4113157" cy="717440"/>
          </a:xfrm>
          <a:prstGeom prst="rect">
            <a:avLst/>
          </a:prstGeom>
        </p:spPr>
        <p:txBody>
          <a:bodyPr vert="horz" wrap="square" lIns="0" tIns="0" rIns="0" bIns="0" rtlCol="0">
            <a:spAutoFit/>
          </a:bodyPr>
          <a:lstStyle/>
          <a:p>
            <a:pPr marL="0" marR="0">
              <a:lnSpc>
                <a:spcPts val="1896"/>
              </a:lnSpc>
              <a:spcBef>
                <a:spcPts val="0"/>
              </a:spcBef>
              <a:spcAft>
                <a:spcPts val="0"/>
              </a:spcAft>
            </a:pPr>
            <a:r>
              <a:rPr sz="1400" dirty="0">
                <a:solidFill>
                  <a:srgbClr val="FFFFFF"/>
                </a:solidFill>
                <a:cs typeface="EVOITV+ArialMT"/>
              </a:rPr>
              <a:t>The share</a:t>
            </a:r>
            <a:r>
              <a:rPr sz="1400" spc="10" dirty="0">
                <a:solidFill>
                  <a:srgbClr val="FFFFFF"/>
                </a:solidFill>
                <a:cs typeface="EVOITV+ArialMT"/>
              </a:rPr>
              <a:t> </a:t>
            </a:r>
            <a:r>
              <a:rPr sz="1400" dirty="0">
                <a:solidFill>
                  <a:srgbClr val="FFFFFF"/>
                </a:solidFill>
                <a:cs typeface="EVOITV+ArialMT"/>
              </a:rPr>
              <a:t>is based on a formula of CS’</a:t>
            </a:r>
            <a:r>
              <a:rPr lang="en-US" sz="1400" dirty="0">
                <a:solidFill>
                  <a:srgbClr val="FFFFFF"/>
                </a:solidFill>
                <a:cs typeface="EVOITV+ArialMT"/>
              </a:rPr>
              <a:t> </a:t>
            </a:r>
            <a:r>
              <a:rPr sz="1400" dirty="0">
                <a:solidFill>
                  <a:srgbClr val="FFFFFF"/>
                </a:solidFill>
                <a:cs typeface="RHJLWW+ArialMT"/>
              </a:rPr>
              <a:t>housing costs to determine</a:t>
            </a:r>
            <a:r>
              <a:rPr sz="1400" spc="17" dirty="0">
                <a:solidFill>
                  <a:srgbClr val="FFFFFF"/>
                </a:solidFill>
                <a:cs typeface="RHJLWW+ArialMT"/>
              </a:rPr>
              <a:t> </a:t>
            </a:r>
            <a:r>
              <a:rPr sz="1400" dirty="0">
                <a:solidFill>
                  <a:srgbClr val="FFFFFF"/>
                </a:solidFill>
                <a:cs typeface="RHJLWW+ArialMT"/>
              </a:rPr>
              <a:t>how</a:t>
            </a:r>
            <a:r>
              <a:rPr sz="1400" spc="12" dirty="0">
                <a:solidFill>
                  <a:srgbClr val="FFFFFF"/>
                </a:solidFill>
                <a:cs typeface="RHJLWW+ArialMT"/>
              </a:rPr>
              <a:t> </a:t>
            </a:r>
            <a:r>
              <a:rPr sz="1400" dirty="0">
                <a:solidFill>
                  <a:srgbClr val="FFFFFF"/>
                </a:solidFill>
                <a:cs typeface="RHJLWW+ArialMT"/>
              </a:rPr>
              <a:t>much</a:t>
            </a:r>
            <a:r>
              <a:rPr lang="en-US" sz="1400" dirty="0">
                <a:solidFill>
                  <a:srgbClr val="FFFFFF"/>
                </a:solidFill>
                <a:cs typeface="RHJLWW+ArialMT"/>
              </a:rPr>
              <a:t> </a:t>
            </a:r>
            <a:r>
              <a:rPr sz="1400" dirty="0">
                <a:solidFill>
                  <a:srgbClr val="FFFFFF"/>
                </a:solidFill>
                <a:cs typeface="RHJLWW+ArialMT"/>
              </a:rPr>
              <a:t>income CS can keep up to </a:t>
            </a:r>
            <a:r>
              <a:rPr lang="en-US" sz="1400" dirty="0">
                <a:solidFill>
                  <a:srgbClr val="FFFFFF"/>
                </a:solidFill>
                <a:cs typeface="RHJLWW+ArialMT"/>
              </a:rPr>
              <a:t>the maximum MMMNA of $3</a:t>
            </a:r>
            <a:r>
              <a:rPr lang="en-US" sz="1400" dirty="0">
                <a:solidFill>
                  <a:schemeClr val="bg1"/>
                </a:solidFill>
                <a:cs typeface="RHJLWW+ArialMT"/>
              </a:rPr>
              <a:t>9</a:t>
            </a:r>
            <a:r>
              <a:rPr lang="en-US" sz="1400" dirty="0">
                <a:solidFill>
                  <a:srgbClr val="FFFFFF"/>
                </a:solidFill>
                <a:cs typeface="RHJLWW+ArialMT"/>
              </a:rPr>
              <a:t>48.</a:t>
            </a:r>
            <a:endParaRPr sz="1400" dirty="0">
              <a:solidFill>
                <a:srgbClr val="FFFFFF"/>
              </a:solidFill>
              <a:cs typeface="RHJLWW+ArialMT"/>
            </a:endParaRPr>
          </a:p>
        </p:txBody>
      </p:sp>
      <p:sp>
        <p:nvSpPr>
          <p:cNvPr id="9" name="object 9"/>
          <p:cNvSpPr txBox="1"/>
          <p:nvPr/>
        </p:nvSpPr>
        <p:spPr>
          <a:xfrm>
            <a:off x="4032250" y="4128877"/>
            <a:ext cx="4039023" cy="230128"/>
          </a:xfrm>
          <a:prstGeom prst="rect">
            <a:avLst/>
          </a:prstGeom>
        </p:spPr>
        <p:txBody>
          <a:bodyPr vert="horz" wrap="square" lIns="0" tIns="0" rIns="0" bIns="0" rtlCol="0">
            <a:spAutoFit/>
          </a:bodyPr>
          <a:lstStyle/>
          <a:p>
            <a:pPr marL="0" marR="0">
              <a:lnSpc>
                <a:spcPts val="1896"/>
              </a:lnSpc>
              <a:spcBef>
                <a:spcPts val="0"/>
              </a:spcBef>
              <a:spcAft>
                <a:spcPts val="0"/>
              </a:spcAft>
            </a:pPr>
            <a:r>
              <a:rPr sz="1400" dirty="0">
                <a:solidFill>
                  <a:srgbClr val="FFFFFF"/>
                </a:solidFill>
                <a:cs typeface="RHJLWW+ArialMT"/>
              </a:rPr>
              <a:t>This amount</a:t>
            </a:r>
            <a:r>
              <a:rPr sz="1400" spc="13" dirty="0">
                <a:solidFill>
                  <a:srgbClr val="FFFFFF"/>
                </a:solidFill>
                <a:cs typeface="RHJLWW+ArialMT"/>
              </a:rPr>
              <a:t> </a:t>
            </a:r>
            <a:r>
              <a:rPr sz="1400" dirty="0">
                <a:solidFill>
                  <a:srgbClr val="FFFFFF"/>
                </a:solidFill>
                <a:cs typeface="RHJLWW+ArialMT"/>
              </a:rPr>
              <a:t>can be increased</a:t>
            </a:r>
            <a:r>
              <a:rPr sz="1400" spc="15" dirty="0">
                <a:solidFill>
                  <a:srgbClr val="FFFFFF"/>
                </a:solidFill>
                <a:cs typeface="RHJLWW+ArialMT"/>
              </a:rPr>
              <a:t> </a:t>
            </a:r>
            <a:r>
              <a:rPr sz="1400" dirty="0">
                <a:solidFill>
                  <a:srgbClr val="FFFFFF"/>
                </a:solidFill>
                <a:cs typeface="RHJLWW+ArialMT"/>
              </a:rPr>
              <a:t>by appeal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179512" y="212267"/>
            <a:ext cx="9144000" cy="5143500"/>
          </a:xfrm>
          <a:prstGeom prst="rect">
            <a:avLst/>
          </a:prstGeom>
          <a:blipFill>
            <a:blip r:embed="rId2" cstate="print"/>
            <a:stretch>
              <a:fillRect/>
            </a:stretch>
          </a:blipFill>
        </p:spPr>
        <p:txBody>
          <a:bodyPr wrap="square" lIns="0" tIns="0" rIns="0" bIns="0" rtlCol="0">
            <a:spAutoFit/>
          </a:bodyPr>
          <a:lstStyle/>
          <a:p>
            <a:endParaRPr dirty="0"/>
          </a:p>
        </p:txBody>
      </p:sp>
      <p:sp>
        <p:nvSpPr>
          <p:cNvPr id="3" name="object 3"/>
          <p:cNvSpPr txBox="1"/>
          <p:nvPr/>
        </p:nvSpPr>
        <p:spPr>
          <a:xfrm>
            <a:off x="1979712" y="411510"/>
            <a:ext cx="6199484" cy="1043138"/>
          </a:xfrm>
          <a:prstGeom prst="rect">
            <a:avLst/>
          </a:prstGeom>
        </p:spPr>
        <p:txBody>
          <a:bodyPr vert="horz" wrap="square" lIns="0" tIns="0" rIns="0" bIns="0" rtlCol="0">
            <a:spAutoFit/>
          </a:bodyPr>
          <a:lstStyle/>
          <a:p>
            <a:pPr marL="0" marR="0">
              <a:lnSpc>
                <a:spcPts val="4024"/>
              </a:lnSpc>
              <a:spcBef>
                <a:spcPts val="0"/>
              </a:spcBef>
              <a:spcAft>
                <a:spcPts val="0"/>
              </a:spcAft>
            </a:pPr>
            <a:r>
              <a:rPr sz="3600" dirty="0">
                <a:solidFill>
                  <a:srgbClr val="1F2D29"/>
                </a:solidFill>
                <a:latin typeface="RHJLWW+ArialMT"/>
                <a:cs typeface="RHJLWW+ArialMT"/>
              </a:rPr>
              <a:t>Family Maintenance</a:t>
            </a:r>
            <a:r>
              <a:rPr sz="3600" spc="-28" dirty="0">
                <a:solidFill>
                  <a:srgbClr val="1F2D29"/>
                </a:solidFill>
                <a:latin typeface="RHJLWW+ArialMT"/>
                <a:cs typeface="RHJLWW+ArialMT"/>
              </a:rPr>
              <a:t> </a:t>
            </a:r>
            <a:r>
              <a:rPr sz="3600" dirty="0">
                <a:solidFill>
                  <a:srgbClr val="1F2D29"/>
                </a:solidFill>
                <a:latin typeface="RHJLWW+ArialMT"/>
                <a:cs typeface="RHJLWW+ArialMT"/>
              </a:rPr>
              <a:t>of Needs</a:t>
            </a:r>
          </a:p>
          <a:p>
            <a:pPr marL="1993646" marR="0">
              <a:lnSpc>
                <a:spcPts val="3890"/>
              </a:lnSpc>
              <a:spcBef>
                <a:spcPts val="0"/>
              </a:spcBef>
              <a:spcAft>
                <a:spcPts val="0"/>
              </a:spcAft>
            </a:pPr>
            <a:r>
              <a:rPr sz="3600" dirty="0">
                <a:solidFill>
                  <a:srgbClr val="1F2D29"/>
                </a:solidFill>
                <a:latin typeface="RHJLWW+ArialMT"/>
                <a:cs typeface="RHJLWW+ArialMT"/>
              </a:rPr>
              <a:t>Deduction</a:t>
            </a:r>
          </a:p>
        </p:txBody>
      </p:sp>
      <p:sp>
        <p:nvSpPr>
          <p:cNvPr id="4" name="object 4"/>
          <p:cNvSpPr txBox="1"/>
          <p:nvPr/>
        </p:nvSpPr>
        <p:spPr>
          <a:xfrm>
            <a:off x="1567434" y="2096676"/>
            <a:ext cx="6278633" cy="2821285"/>
          </a:xfrm>
          <a:prstGeom prst="rect">
            <a:avLst/>
          </a:prstGeom>
        </p:spPr>
        <p:txBody>
          <a:bodyPr vert="horz" wrap="square" lIns="0" tIns="0" rIns="0" bIns="0" rtlCol="0">
            <a:spAutoFit/>
          </a:bodyPr>
          <a:lstStyle/>
          <a:p>
            <a:pPr>
              <a:lnSpc>
                <a:spcPts val="2232"/>
              </a:lnSpc>
            </a:pPr>
            <a:r>
              <a:rPr lang="en-US" b="0" i="0" dirty="0">
                <a:solidFill>
                  <a:srgbClr val="212121"/>
                </a:solidFill>
                <a:effectLst/>
              </a:rPr>
              <a:t>Another permissible deduction from the PPA, </a:t>
            </a:r>
            <a:r>
              <a:rPr lang="en-US" dirty="0">
                <a:solidFill>
                  <a:srgbClr val="212121"/>
                </a:solidFill>
              </a:rPr>
              <a:t>to </a:t>
            </a:r>
            <a:r>
              <a:rPr lang="en-US" b="0" i="0" dirty="0">
                <a:solidFill>
                  <a:srgbClr val="212121"/>
                </a:solidFill>
                <a:effectLst/>
              </a:rPr>
              <a:t>provide for the maintenance needs of the following family members if they live with the Community </a:t>
            </a:r>
            <a:r>
              <a:rPr lang="en-US" dirty="0">
                <a:solidFill>
                  <a:srgbClr val="212121"/>
                </a:solidFill>
              </a:rPr>
              <a:t>S</a:t>
            </a:r>
            <a:r>
              <a:rPr lang="en-US" b="0" i="0" dirty="0">
                <a:solidFill>
                  <a:srgbClr val="212121"/>
                </a:solidFill>
                <a:effectLst/>
              </a:rPr>
              <a:t>pouse (must also be claimed as dependents on the CS’ tax return):</a:t>
            </a:r>
            <a:endParaRPr lang="en-US" dirty="0">
              <a:solidFill>
                <a:srgbClr val="1F2D29"/>
              </a:solidFill>
              <a:cs typeface="RHJLWW+ArialMT"/>
            </a:endParaRPr>
          </a:p>
          <a:p>
            <a:pPr marL="342900" indent="-342900">
              <a:lnSpc>
                <a:spcPts val="2232"/>
              </a:lnSpc>
              <a:buFont typeface="Arial" panose="020B0604020202020204" pitchFamily="34" charset="0"/>
              <a:buChar char="•"/>
            </a:pPr>
            <a:r>
              <a:rPr lang="en-US" dirty="0">
                <a:solidFill>
                  <a:srgbClr val="1F2D29"/>
                </a:solidFill>
                <a:cs typeface="RHJLWW+ArialMT"/>
              </a:rPr>
              <a:t>Minor child under age 21 or</a:t>
            </a:r>
          </a:p>
          <a:p>
            <a:pPr marL="342900" indent="-342900">
              <a:lnSpc>
                <a:spcPts val="2232"/>
              </a:lnSpc>
              <a:buFont typeface="Arial" panose="020B0604020202020204" pitchFamily="34" charset="0"/>
              <a:buChar char="•"/>
            </a:pPr>
            <a:r>
              <a:rPr lang="en-US" dirty="0">
                <a:solidFill>
                  <a:srgbClr val="1F2D29"/>
                </a:solidFill>
                <a:cs typeface="RHJLWW+ArialMT"/>
              </a:rPr>
              <a:t>Dependent</a:t>
            </a:r>
            <a:r>
              <a:rPr lang="en-US" spc="13" dirty="0">
                <a:solidFill>
                  <a:srgbClr val="1F2D29"/>
                </a:solidFill>
                <a:cs typeface="RHJLWW+ArialMT"/>
              </a:rPr>
              <a:t> </a:t>
            </a:r>
            <a:r>
              <a:rPr lang="en-US" dirty="0">
                <a:solidFill>
                  <a:srgbClr val="1F2D29"/>
                </a:solidFill>
                <a:cs typeface="RHJLWW+ArialMT"/>
              </a:rPr>
              <a:t>child 21+; or</a:t>
            </a:r>
          </a:p>
          <a:p>
            <a:pPr marL="342900" indent="-342900">
              <a:lnSpc>
                <a:spcPts val="2232"/>
              </a:lnSpc>
              <a:buFont typeface="Arial" panose="020B0604020202020204" pitchFamily="34" charset="0"/>
              <a:buChar char="•"/>
            </a:pPr>
            <a:r>
              <a:rPr lang="en-US" dirty="0">
                <a:solidFill>
                  <a:srgbClr val="1F2D29"/>
                </a:solidFill>
                <a:cs typeface="RHJLWW+ArialMT"/>
              </a:rPr>
              <a:t>Dependent parent;</a:t>
            </a:r>
            <a:r>
              <a:rPr lang="en-US" spc="-10" dirty="0">
                <a:solidFill>
                  <a:srgbClr val="1F2D29"/>
                </a:solidFill>
                <a:cs typeface="RHJLWW+ArialMT"/>
              </a:rPr>
              <a:t> </a:t>
            </a:r>
            <a:r>
              <a:rPr lang="en-US" dirty="0">
                <a:solidFill>
                  <a:srgbClr val="1F2D29"/>
                </a:solidFill>
                <a:cs typeface="RHJLWW+ArialMT"/>
              </a:rPr>
              <a:t>or </a:t>
            </a:r>
          </a:p>
          <a:p>
            <a:pPr marL="342900" indent="-342900">
              <a:lnSpc>
                <a:spcPts val="2232"/>
              </a:lnSpc>
              <a:buFont typeface="Arial" panose="020B0604020202020204" pitchFamily="34" charset="0"/>
              <a:buChar char="•"/>
            </a:pPr>
            <a:r>
              <a:rPr lang="en-US" dirty="0">
                <a:solidFill>
                  <a:srgbClr val="1F2D29"/>
                </a:solidFill>
                <a:cs typeface="RHJLWW+ArialMT"/>
              </a:rPr>
              <a:t>Dependent sibling.</a:t>
            </a:r>
          </a:p>
          <a:p>
            <a:pPr>
              <a:lnSpc>
                <a:spcPts val="2232"/>
              </a:lnSpc>
            </a:pPr>
            <a:endParaRPr lang="en-US" sz="2000" dirty="0">
              <a:solidFill>
                <a:srgbClr val="1F2D29"/>
              </a:solidFill>
              <a:latin typeface="RHJLWW+ArialMT"/>
              <a:cs typeface="RHJLWW+ArialMT"/>
            </a:endParaRPr>
          </a:p>
          <a:p>
            <a:pPr marL="0" marR="0">
              <a:lnSpc>
                <a:spcPts val="2232"/>
              </a:lnSpc>
              <a:spcBef>
                <a:spcPts val="0"/>
              </a:spcBef>
              <a:spcAft>
                <a:spcPts val="0"/>
              </a:spcAft>
            </a:pPr>
            <a:endParaRPr lang="en-US" sz="2000" dirty="0">
              <a:solidFill>
                <a:srgbClr val="1F2D29"/>
              </a:solidFill>
              <a:latin typeface="RHJLWW+ArialMT"/>
              <a:cs typeface="RHJLWW+Arial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9144000" cy="51435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1568958" y="231038"/>
            <a:ext cx="5969912" cy="1025922"/>
          </a:xfrm>
          <a:prstGeom prst="rect">
            <a:avLst/>
          </a:prstGeom>
        </p:spPr>
        <p:txBody>
          <a:bodyPr vert="horz" wrap="square" lIns="0" tIns="0" rIns="0" bIns="0" rtlCol="0">
            <a:spAutoFit/>
          </a:bodyPr>
          <a:lstStyle/>
          <a:p>
            <a:pPr marL="0" marR="0" algn="ctr">
              <a:lnSpc>
                <a:spcPts val="4024"/>
              </a:lnSpc>
              <a:spcBef>
                <a:spcPts val="0"/>
              </a:spcBef>
              <a:spcAft>
                <a:spcPts val="0"/>
              </a:spcAft>
            </a:pPr>
            <a:r>
              <a:rPr sz="3600" dirty="0">
                <a:solidFill>
                  <a:srgbClr val="FFFFFF"/>
                </a:solidFill>
                <a:latin typeface="+mj-lt"/>
                <a:cs typeface="RHJLWW+ArialMT"/>
              </a:rPr>
              <a:t>Deduction</a:t>
            </a:r>
            <a:r>
              <a:rPr sz="3600" spc="-13" dirty="0">
                <a:solidFill>
                  <a:srgbClr val="FFFFFF"/>
                </a:solidFill>
                <a:latin typeface="+mj-lt"/>
                <a:cs typeface="RHJLWW+ArialMT"/>
              </a:rPr>
              <a:t> </a:t>
            </a:r>
            <a:r>
              <a:rPr lang="en-US" sz="3600" spc="-13" dirty="0">
                <a:solidFill>
                  <a:srgbClr val="FFFFFF"/>
                </a:solidFill>
                <a:latin typeface="+mj-lt"/>
                <a:cs typeface="RHJLWW+ArialMT"/>
              </a:rPr>
              <a:t>to Maintain</a:t>
            </a:r>
            <a:r>
              <a:rPr sz="3600" dirty="0">
                <a:solidFill>
                  <a:srgbClr val="FFFFFF"/>
                </a:solidFill>
                <a:latin typeface="+mj-lt"/>
                <a:cs typeface="RHJLWW+ArialMT"/>
              </a:rPr>
              <a:t> Former</a:t>
            </a:r>
            <a:r>
              <a:rPr sz="3600" spc="-14" dirty="0">
                <a:solidFill>
                  <a:srgbClr val="FFFFFF"/>
                </a:solidFill>
                <a:latin typeface="+mj-lt"/>
                <a:cs typeface="RHJLWW+ArialMT"/>
              </a:rPr>
              <a:t> </a:t>
            </a:r>
            <a:r>
              <a:rPr sz="3600" dirty="0">
                <a:solidFill>
                  <a:srgbClr val="FFFFFF"/>
                </a:solidFill>
                <a:latin typeface="+mj-lt"/>
                <a:cs typeface="RHJLWW+ArialMT"/>
              </a:rPr>
              <a:t>Home</a:t>
            </a:r>
          </a:p>
        </p:txBody>
      </p:sp>
      <p:sp>
        <p:nvSpPr>
          <p:cNvPr id="4" name="object 4"/>
          <p:cNvSpPr txBox="1"/>
          <p:nvPr/>
        </p:nvSpPr>
        <p:spPr>
          <a:xfrm>
            <a:off x="915416" y="1773262"/>
            <a:ext cx="2605769" cy="512961"/>
          </a:xfrm>
          <a:prstGeom prst="rect">
            <a:avLst/>
          </a:prstGeom>
        </p:spPr>
        <p:txBody>
          <a:bodyPr vert="horz" wrap="square" lIns="0" tIns="0" rIns="0" bIns="0" rtlCol="0">
            <a:spAutoFit/>
          </a:bodyPr>
          <a:lstStyle/>
          <a:p>
            <a:pPr marL="0" marR="0">
              <a:lnSpc>
                <a:spcPts val="2013"/>
              </a:lnSpc>
              <a:spcBef>
                <a:spcPts val="0"/>
              </a:spcBef>
              <a:spcAft>
                <a:spcPts val="0"/>
              </a:spcAft>
            </a:pPr>
            <a:r>
              <a:rPr sz="1800" dirty="0">
                <a:solidFill>
                  <a:srgbClr val="000000"/>
                </a:solidFill>
                <a:cs typeface="RHJLWW+ArialMT"/>
              </a:rPr>
              <a:t>Single individual with no</a:t>
            </a:r>
            <a:r>
              <a:rPr lang="en-US" sz="1800" dirty="0">
                <a:solidFill>
                  <a:srgbClr val="000000"/>
                </a:solidFill>
                <a:cs typeface="RHJLWW+ArialMT"/>
              </a:rPr>
              <a:t> </a:t>
            </a:r>
            <a:r>
              <a:rPr sz="1800" dirty="0">
                <a:solidFill>
                  <a:srgbClr val="000000"/>
                </a:solidFill>
                <a:cs typeface="RHJLWW+ArialMT"/>
              </a:rPr>
              <a:t>dependents</a:t>
            </a:r>
            <a:r>
              <a:rPr sz="1800" spc="-13" dirty="0">
                <a:solidFill>
                  <a:srgbClr val="000000"/>
                </a:solidFill>
                <a:cs typeface="RHJLWW+ArialMT"/>
              </a:rPr>
              <a:t> </a:t>
            </a:r>
            <a:r>
              <a:rPr sz="1800" dirty="0">
                <a:solidFill>
                  <a:srgbClr val="000000"/>
                </a:solidFill>
                <a:cs typeface="RHJLWW+ArialMT"/>
              </a:rPr>
              <a:t>in the home</a:t>
            </a:r>
          </a:p>
        </p:txBody>
      </p:sp>
      <p:sp>
        <p:nvSpPr>
          <p:cNvPr id="5" name="object 5"/>
          <p:cNvSpPr txBox="1"/>
          <p:nvPr/>
        </p:nvSpPr>
        <p:spPr>
          <a:xfrm>
            <a:off x="1259632" y="2789701"/>
            <a:ext cx="3159508" cy="512961"/>
          </a:xfrm>
          <a:prstGeom prst="rect">
            <a:avLst/>
          </a:prstGeom>
        </p:spPr>
        <p:txBody>
          <a:bodyPr vert="horz" wrap="square" lIns="0" tIns="0" rIns="0" bIns="0" rtlCol="0">
            <a:spAutoFit/>
          </a:bodyPr>
          <a:lstStyle/>
          <a:p>
            <a:pPr marL="0" marR="0">
              <a:lnSpc>
                <a:spcPts val="2010"/>
              </a:lnSpc>
              <a:spcBef>
                <a:spcPts val="0"/>
              </a:spcBef>
              <a:spcAft>
                <a:spcPts val="0"/>
              </a:spcAft>
            </a:pPr>
            <a:r>
              <a:rPr sz="1800" dirty="0">
                <a:solidFill>
                  <a:srgbClr val="000000"/>
                </a:solidFill>
                <a:cs typeface="RHJLWW+ArialMT"/>
              </a:rPr>
              <a:t>Doctor verifies resident is</a:t>
            </a:r>
            <a:r>
              <a:rPr lang="en-US" sz="1800" dirty="0">
                <a:solidFill>
                  <a:srgbClr val="000000"/>
                </a:solidFill>
                <a:cs typeface="RHJLWW+ArialMT"/>
              </a:rPr>
              <a:t> </a:t>
            </a:r>
            <a:r>
              <a:rPr sz="1800" dirty="0">
                <a:solidFill>
                  <a:srgbClr val="000000"/>
                </a:solidFill>
                <a:cs typeface="RHJLWW+ArialMT"/>
              </a:rPr>
              <a:t>likely to return home within</a:t>
            </a:r>
            <a:r>
              <a:rPr lang="en-US" sz="1800" dirty="0">
                <a:solidFill>
                  <a:srgbClr val="000000"/>
                </a:solidFill>
                <a:cs typeface="RHJLWW+ArialMT"/>
              </a:rPr>
              <a:t> </a:t>
            </a:r>
            <a:r>
              <a:rPr sz="1800" dirty="0">
                <a:solidFill>
                  <a:srgbClr val="000000"/>
                </a:solidFill>
                <a:cs typeface="RHJLWW+ArialMT"/>
              </a:rPr>
              <a:t>six months</a:t>
            </a:r>
            <a:r>
              <a:rPr lang="en-US" sz="1800" dirty="0">
                <a:solidFill>
                  <a:srgbClr val="000000"/>
                </a:solidFill>
                <a:cs typeface="RHJLWW+ArialMT"/>
              </a:rPr>
              <a:t>.</a:t>
            </a:r>
            <a:endParaRPr sz="1800" dirty="0">
              <a:solidFill>
                <a:srgbClr val="000000"/>
              </a:solidFill>
              <a:cs typeface="RHJLWW+ArialMT"/>
            </a:endParaRPr>
          </a:p>
        </p:txBody>
      </p:sp>
      <p:sp>
        <p:nvSpPr>
          <p:cNvPr id="6" name="object 6"/>
          <p:cNvSpPr txBox="1"/>
          <p:nvPr/>
        </p:nvSpPr>
        <p:spPr>
          <a:xfrm>
            <a:off x="1619672" y="3723878"/>
            <a:ext cx="3310250" cy="769441"/>
          </a:xfrm>
          <a:prstGeom prst="rect">
            <a:avLst/>
          </a:prstGeom>
        </p:spPr>
        <p:txBody>
          <a:bodyPr vert="horz" wrap="square" lIns="0" tIns="0" rIns="0" bIns="0" rtlCol="0">
            <a:spAutoFit/>
          </a:bodyPr>
          <a:lstStyle/>
          <a:p>
            <a:pPr marL="0" marR="0">
              <a:lnSpc>
                <a:spcPts val="2013"/>
              </a:lnSpc>
              <a:spcBef>
                <a:spcPts val="0"/>
              </a:spcBef>
              <a:spcAft>
                <a:spcPts val="0"/>
              </a:spcAft>
            </a:pPr>
            <a:r>
              <a:rPr sz="1800" dirty="0">
                <a:solidFill>
                  <a:srgbClr val="000000"/>
                </a:solidFill>
                <a:cs typeface="RHJLWW+ArialMT"/>
              </a:rPr>
              <a:t>Can deduct up to 100% of</a:t>
            </a:r>
            <a:r>
              <a:rPr lang="en-US" sz="1800" dirty="0">
                <a:solidFill>
                  <a:srgbClr val="000000"/>
                </a:solidFill>
                <a:cs typeface="RHJLWW+ArialMT"/>
              </a:rPr>
              <a:t> </a:t>
            </a:r>
            <a:r>
              <a:rPr sz="1800" dirty="0">
                <a:solidFill>
                  <a:srgbClr val="000000"/>
                </a:solidFill>
                <a:cs typeface="RHJLWW+ArialMT"/>
              </a:rPr>
              <a:t>FPL</a:t>
            </a:r>
            <a:r>
              <a:rPr sz="1800" spc="-67" dirty="0">
                <a:solidFill>
                  <a:srgbClr val="000000"/>
                </a:solidFill>
                <a:cs typeface="RHJLWW+ArialMT"/>
              </a:rPr>
              <a:t> </a:t>
            </a:r>
            <a:r>
              <a:rPr sz="1800" dirty="0">
                <a:solidFill>
                  <a:srgbClr val="000000"/>
                </a:solidFill>
                <a:cs typeface="RHJLWW+ArialMT"/>
              </a:rPr>
              <a:t>($1</a:t>
            </a:r>
            <a:r>
              <a:rPr lang="en-US" sz="1800" dirty="0">
                <a:solidFill>
                  <a:srgbClr val="000000"/>
                </a:solidFill>
                <a:cs typeface="RHJLWW+ArialMT"/>
              </a:rPr>
              <a:t>304</a:t>
            </a:r>
            <a:r>
              <a:rPr sz="1800" dirty="0">
                <a:solidFill>
                  <a:srgbClr val="000000"/>
                </a:solidFill>
                <a:cs typeface="RHJLWW+ArialMT"/>
              </a:rPr>
              <a:t> in 202</a:t>
            </a:r>
            <a:r>
              <a:rPr lang="en-US" dirty="0">
                <a:solidFill>
                  <a:srgbClr val="000000"/>
                </a:solidFill>
                <a:cs typeface="RHJLWW+ArialMT"/>
              </a:rPr>
              <a:t>5</a:t>
            </a:r>
            <a:r>
              <a:rPr sz="1800" dirty="0">
                <a:solidFill>
                  <a:srgbClr val="000000"/>
                </a:solidFill>
                <a:cs typeface="RHJLWW+ArialMT"/>
              </a:rPr>
              <a:t>) per</a:t>
            </a:r>
            <a:r>
              <a:rPr lang="en-US" sz="1800" dirty="0">
                <a:solidFill>
                  <a:srgbClr val="000000"/>
                </a:solidFill>
                <a:cs typeface="RHJLWW+ArialMT"/>
              </a:rPr>
              <a:t> </a:t>
            </a:r>
            <a:r>
              <a:rPr sz="1800" dirty="0">
                <a:solidFill>
                  <a:srgbClr val="000000"/>
                </a:solidFill>
                <a:cs typeface="RHJLWW+ArialMT"/>
              </a:rPr>
              <a:t>month to pay housing costs</a:t>
            </a:r>
            <a:r>
              <a:rPr lang="en-US" sz="1800" dirty="0">
                <a:solidFill>
                  <a:srgbClr val="000000"/>
                </a:solidFill>
                <a:cs typeface="RHJLWW+ArialMT"/>
              </a:rPr>
              <a:t> </a:t>
            </a:r>
            <a:r>
              <a:rPr sz="1800" dirty="0">
                <a:solidFill>
                  <a:srgbClr val="000000"/>
                </a:solidFill>
                <a:cs typeface="RHJLWW+ArialMT"/>
              </a:rPr>
              <a:t>for six months</a:t>
            </a:r>
            <a:r>
              <a:rPr lang="en-US" sz="1800" dirty="0">
                <a:solidFill>
                  <a:srgbClr val="000000"/>
                </a:solidFill>
                <a:cs typeface="RHJLWW+ArialMT"/>
              </a:rPr>
              <a:t>.</a:t>
            </a:r>
            <a:endParaRPr sz="1800" dirty="0">
              <a:solidFill>
                <a:srgbClr val="000000"/>
              </a:solidFill>
              <a:cs typeface="RHJLWW+ArialMT"/>
            </a:endParaRPr>
          </a:p>
        </p:txBody>
      </p:sp>
    </p:spTree>
  </p:cSld>
  <p:clrMapOvr>
    <a:masterClrMapping/>
  </p:clrMapOvr>
</p:sld>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721</TotalTime>
  <Words>1195</Words>
  <Application>Microsoft Office PowerPoint</Application>
  <PresentationFormat>On-screen Show (16:9)</PresentationFormat>
  <Paragraphs>150</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JOINKA+Arial-ItalicMT</vt:lpstr>
      <vt:lpstr>RHJLWW+ArialMT</vt:lpstr>
      <vt:lpstr>Calibri</vt:lpstr>
      <vt:lpstr>CLSWDO+Wingdings 3</vt:lpstr>
      <vt:lpstr>EBLMNJ+Georgia</vt:lpstr>
      <vt:lpstr>EVOITV+ArialMT</vt:lpstr>
      <vt:lpstr>Arial</vt:lpstr>
      <vt:lpstr>Theme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sejda</dc:creator>
  <cp:lastModifiedBy>Filler, Deborah</cp:lastModifiedBy>
  <cp:revision>6</cp:revision>
  <dcterms:modified xsi:type="dcterms:W3CDTF">2025-04-10T15:13:46Z</dcterms:modified>
</cp:coreProperties>
</file>