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4"/>
  </p:sldMasterIdLst>
  <p:notesMasterIdLst>
    <p:notesMasterId r:id="rId27"/>
  </p:notesMasterIdLst>
  <p:handoutMasterIdLst>
    <p:handoutMasterId r:id="rId28"/>
  </p:handoutMasterIdLst>
  <p:sldIdLst>
    <p:sldId id="281" r:id="rId5"/>
    <p:sldId id="265" r:id="rId6"/>
    <p:sldId id="284" r:id="rId7"/>
    <p:sldId id="286" r:id="rId8"/>
    <p:sldId id="288" r:id="rId9"/>
    <p:sldId id="269" r:id="rId10"/>
    <p:sldId id="256" r:id="rId11"/>
    <p:sldId id="283" r:id="rId12"/>
    <p:sldId id="259" r:id="rId13"/>
    <p:sldId id="257" r:id="rId14"/>
    <p:sldId id="258" r:id="rId15"/>
    <p:sldId id="273" r:id="rId16"/>
    <p:sldId id="260" r:id="rId17"/>
    <p:sldId id="290" r:id="rId18"/>
    <p:sldId id="292" r:id="rId19"/>
    <p:sldId id="261" r:id="rId20"/>
    <p:sldId id="274" r:id="rId21"/>
    <p:sldId id="262" r:id="rId22"/>
    <p:sldId id="263" r:id="rId23"/>
    <p:sldId id="275" r:id="rId24"/>
    <p:sldId id="276" r:id="rId25"/>
    <p:sldId id="272" r:id="rId26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71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66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80" y="-90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E4ECA-E8CC-4627-B081-BA5D6D68B354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DB95F-445B-4B32-84D1-439820739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9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64F9031F-DC83-4500-BF3D-F2FC855ABEBD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1" rIns="92301" bIns="461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1" tIns="46151" rIns="92301" bIns="461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fld id="{9AA3E3FD-0DBE-4A98-834B-BF29751C8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E3FD-0DBE-4A98-834B-BF29751C83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E3FD-0DBE-4A98-834B-BF29751C838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766" fontAlgn="base">
              <a:spcBef>
                <a:spcPct val="0"/>
              </a:spcBef>
              <a:spcAft>
                <a:spcPct val="0"/>
              </a:spcAft>
              <a:defRPr/>
            </a:pPr>
            <a:fld id="{E6DCC636-322C-4671-BEF3-70268B06CF56}" type="datetime1">
              <a:rPr lang="en-US" smtClean="0"/>
              <a:pPr defTabSz="911766" fontAlgn="base">
                <a:spcBef>
                  <a:spcPct val="0"/>
                </a:spcBef>
                <a:spcAft>
                  <a:spcPct val="0"/>
                </a:spcAft>
                <a:defRPr/>
              </a:pPr>
              <a:t>4/3/2014</a:t>
            </a:fld>
            <a:endParaRPr lang="en-US" dirty="0" smtClean="0"/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1766" fontAlgn="base">
              <a:spcBef>
                <a:spcPct val="0"/>
              </a:spcBef>
              <a:spcAft>
                <a:spcPct val="0"/>
              </a:spcAft>
              <a:defRPr/>
            </a:pPr>
            <a:fld id="{9F69DA97-C119-4913-87A9-345222EF9763}" type="slidenum">
              <a:rPr lang="en-US" smtClean="0"/>
              <a:pPr defTabSz="911766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654175" y="301625"/>
            <a:ext cx="3582988" cy="2687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60" y="3177700"/>
            <a:ext cx="5106606" cy="44308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b="1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420" y="4379595"/>
            <a:ext cx="5547360" cy="4840605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E3FD-0DBE-4A98-834B-BF29751C838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E3FD-0DBE-4A98-834B-BF29751C838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0"/>
            <a:ext cx="46101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420" y="3611245"/>
            <a:ext cx="5547360" cy="560895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E3FD-0DBE-4A98-834B-BF29751C838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3825" y="0"/>
            <a:ext cx="3992563" cy="2995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420" y="3150235"/>
            <a:ext cx="5547360" cy="545528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E3FD-0DBE-4A98-834B-BF29751C838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E3FD-0DBE-4A98-834B-BF29751C838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E3FD-0DBE-4A98-834B-BF29751C838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E3FD-0DBE-4A98-834B-BF29751C838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http://www.masslegalservices.org/content/mpi-lep-data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E3FD-0DBE-4A98-834B-BF29751C83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E3FD-0DBE-4A98-834B-BF29751C838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E3FD-0DBE-4A98-834B-BF29751C838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E3FD-0DBE-4A98-834B-BF29751C838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E3FD-0DBE-4A98-834B-BF29751C838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E3FD-0DBE-4A98-834B-BF29751C838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E3FD-0DBE-4A98-834B-BF29751C838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420" y="4379595"/>
            <a:ext cx="5547360" cy="484060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E3FD-0DBE-4A98-834B-BF29751C838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9A35166-8A0D-41B6-B9A5-75EAE50E2867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CB878D-9DB8-41F5-A0A9-654A8891D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35166-8A0D-41B6-B9A5-75EAE50E2867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B878D-9DB8-41F5-A0A9-654A8891D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35166-8A0D-41B6-B9A5-75EAE50E2867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B878D-9DB8-41F5-A0A9-654A8891D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35166-8A0D-41B6-B9A5-75EAE50E2867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B878D-9DB8-41F5-A0A9-654A8891D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9A35166-8A0D-41B6-B9A5-75EAE50E2867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CB878D-9DB8-41F5-A0A9-654A8891D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35166-8A0D-41B6-B9A5-75EAE50E2867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4CB878D-9DB8-41F5-A0A9-654A8891D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35166-8A0D-41B6-B9A5-75EAE50E2867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4CB878D-9DB8-41F5-A0A9-654A8891D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35166-8A0D-41B6-B9A5-75EAE50E2867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B878D-9DB8-41F5-A0A9-654A8891D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A35166-8A0D-41B6-B9A5-75EAE50E2867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CB878D-9DB8-41F5-A0A9-654A8891DF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9A35166-8A0D-41B6-B9A5-75EAE50E2867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CB878D-9DB8-41F5-A0A9-654A8891D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9A35166-8A0D-41B6-B9A5-75EAE50E2867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CB878D-9DB8-41F5-A0A9-654A8891D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9A35166-8A0D-41B6-B9A5-75EAE50E2867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4CB878D-9DB8-41F5-A0A9-654A8891DF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tel:617-994-831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mailto:Salomon.Chiquiar-Rabinovich@hud.gov" TargetMode="External"/><Relationship Id="rId4" Type="http://schemas.openxmlformats.org/officeDocument/2006/relationships/hyperlink" Target="tel:617-565-731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8229600" cy="2667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Limited English Proficiency and the Fair Housing Act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2133600" y="2743200"/>
            <a:ext cx="6560234" cy="1752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endParaRPr lang="en-US" sz="2400" dirty="0" smtClean="0"/>
          </a:p>
          <a:p>
            <a:pPr algn="ctr"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Salomon </a:t>
            </a:r>
            <a:r>
              <a:rPr lang="en-US" sz="2000" dirty="0"/>
              <a:t>Chiquiar-Rabinovich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U.S. Department of Housing and Urban Development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Office of Fair Housing and Equal Opportunity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07340"/>
            <a:ext cx="2286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Evidence:</a:t>
            </a:r>
            <a:br>
              <a:rPr lang="en-US" dirty="0" smtClean="0"/>
            </a:br>
            <a:r>
              <a:rPr lang="en-US" dirty="0" smtClean="0"/>
              <a:t>LEP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Facially discriminatory policy that explicitly treats non-English speakers differently because of their national origin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 violate the Fair Housing Act, direct evidence must reference the national origin of the person, not just the fact that they do not speak English well or at all.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EXAMPLE:</a:t>
            </a:r>
          </a:p>
          <a:p>
            <a:r>
              <a:rPr lang="en-US" dirty="0" smtClean="0"/>
              <a:t>A landlord telling a Mexican family, “I do not rent to Mexicans because they can barely speak English”  OR “I don’t rent to people who speak Russian.” </a:t>
            </a:r>
          </a:p>
          <a:p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Disparate Treatment: </a:t>
            </a:r>
            <a:br>
              <a:rPr lang="en-US" dirty="0" smtClean="0"/>
            </a:br>
            <a:r>
              <a:rPr lang="en-US" dirty="0" smtClean="0"/>
              <a:t>LEP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Housing provider treats LEP persons differently than persons who speak English well, or housing provider treats LEP persons from certain national origins differently than LEP persons from other national origins.</a:t>
            </a:r>
          </a:p>
        </p:txBody>
      </p:sp>
      <p:pic>
        <p:nvPicPr>
          <p:cNvPr id="4098" name="Picture 2" descr="https://encrypted-tbn0.google.com/images?q=tbn:ANd9GcSK5xzkvPZNMyO_DRFN-0SVJW54emBYBRn3oxLIjhAz1DL_m_du7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2" y="2971006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Disparate Treatment:</a:t>
            </a:r>
            <a:br>
              <a:rPr lang="en-US" dirty="0" smtClean="0"/>
            </a:br>
            <a:r>
              <a:rPr lang="en-US" dirty="0" smtClean="0"/>
              <a:t>LEP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EXAMPLE:</a:t>
            </a:r>
          </a:p>
          <a:p>
            <a:pPr lvl="1"/>
            <a:r>
              <a:rPr lang="en-US" b="1" dirty="0" smtClean="0"/>
              <a:t>Applicant who speaks English less well or not at all applies for apartment.  Testing shows that only those applicants who are LEP are selected for credit checks or background checks  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30993"/>
            <a:ext cx="4114800" cy="188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Disparate Impact:</a:t>
            </a:r>
            <a:br>
              <a:rPr lang="en-US" dirty="0" smtClean="0"/>
            </a:br>
            <a:r>
              <a:rPr lang="en-US" dirty="0" smtClean="0"/>
              <a:t>LEP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Facially neutral policy, consistently applied, has a disparate impact on a protected class</a:t>
            </a:r>
          </a:p>
          <a:p>
            <a:r>
              <a:rPr lang="en-US" dirty="0" smtClean="0"/>
              <a:t>Intent to discriminate based on national origin is relevant but not required.</a:t>
            </a:r>
          </a:p>
          <a:p>
            <a:endParaRPr lang="en-US" dirty="0" smtClean="0"/>
          </a:p>
          <a:p>
            <a:r>
              <a:rPr lang="en-US" dirty="0" smtClean="0"/>
              <a:t>Often arises where housing provider has an “English Only” policy</a:t>
            </a:r>
          </a:p>
          <a:p>
            <a:pPr lvl="1"/>
            <a:r>
              <a:rPr lang="en-US" dirty="0" smtClean="0"/>
              <a:t>Even when consistently applied, persons from non-English speaking national origins may be disproportionately affected by these policies, as they comprise the overwhelming majority of persons who cannot speak English well or at all.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762000" y="457200"/>
            <a:ext cx="6324600" cy="3810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  </a:t>
            </a:r>
            <a:r>
              <a:rPr lang="en-US" u="sng" dirty="0" smtClean="0">
                <a:latin typeface="Georgia" pitchFamily="18" charset="0"/>
              </a:rPr>
              <a:t/>
            </a:r>
            <a:br>
              <a:rPr lang="en-US" u="sng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/>
            </a:r>
            <a:br>
              <a:rPr lang="en-US" dirty="0" smtClean="0">
                <a:latin typeface="Georgia" pitchFamily="18" charset="0"/>
              </a:rPr>
            </a:b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972497"/>
            <a:ext cx="8686800" cy="1384995"/>
          </a:xfrm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  <a:defRPr/>
            </a:pPr>
            <a:endParaRPr lang="en-US" sz="2400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US" sz="2000" b="1" i="1" dirty="0" smtClean="0">
                <a:solidFill>
                  <a:srgbClr val="002060"/>
                </a:solidFill>
                <a:latin typeface="Georgia" pitchFamily="18" charset="0"/>
              </a:rPr>
              <a:t>Recognizing Housing Discrimination</a:t>
            </a:r>
          </a:p>
          <a:p>
            <a:pPr lvl="1">
              <a:spcBef>
                <a:spcPct val="0"/>
              </a:spcBef>
              <a:defRPr/>
            </a:pPr>
            <a:endParaRPr lang="en-US" sz="2000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en-US" sz="20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038746"/>
            <a:ext cx="2625719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/>
              <a:t>  </a:t>
            </a:r>
            <a:r>
              <a:rPr lang="en-US" sz="11700" dirty="0"/>
              <a:t> </a:t>
            </a:r>
            <a:r>
              <a:rPr lang="en-US" dirty="0"/>
              <a:t>                                     </a:t>
            </a:r>
            <a:endParaRPr lang="en-US" sz="900" dirty="0">
              <a:solidFill>
                <a:srgbClr val="FFFFFF"/>
              </a:solidFill>
            </a:endParaRPr>
          </a:p>
          <a:p>
            <a:pPr eaLnBrk="0" hangingPunct="0"/>
            <a:endParaRPr lang="en-US" dirty="0"/>
          </a:p>
        </p:txBody>
      </p:sp>
      <p:pic>
        <p:nvPicPr>
          <p:cNvPr id="6" name="Picture 5" descr="Reconozcalo Slide # 1 (crop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04800"/>
            <a:ext cx="7010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50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Unlawful Discrimination Based on National Origin</a:t>
            </a:r>
            <a:endParaRPr lang="en-US" dirty="0"/>
          </a:p>
        </p:txBody>
      </p:sp>
      <p:pic>
        <p:nvPicPr>
          <p:cNvPr id="5" name="Picture Placeholder 4" descr="Reconozcalo #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2778" t="1432" b="1432"/>
          <a:stretch>
            <a:fillRect/>
          </a:stretch>
        </p:blipFill>
        <p:spPr>
          <a:xfrm>
            <a:off x="1752600" y="0"/>
            <a:ext cx="6096000" cy="4800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109662"/>
          </a:xfrm>
        </p:spPr>
        <p:txBody>
          <a:bodyPr/>
          <a:lstStyle/>
          <a:p>
            <a:r>
              <a:rPr lang="en-US" sz="1600" dirty="0" smtClean="0"/>
              <a:t>Title VIII of the Civil Rights Act of 1968 (The Fair Housing Act) prohibits discrimination in housing on the basis of race, color, religion, sex and/or </a:t>
            </a:r>
            <a:r>
              <a:rPr lang="en-US" sz="1600" b="1" u="sng" dirty="0" smtClean="0"/>
              <a:t>national origin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63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Investigating Disparate Impact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Five steps:</a:t>
            </a:r>
          </a:p>
          <a:p>
            <a:pPr lvl="1"/>
            <a:r>
              <a:rPr lang="en-US" dirty="0" smtClean="0"/>
              <a:t>Identify the specific policy or policies that are allegedly discriminatory (“Must speak English”)</a:t>
            </a:r>
          </a:p>
          <a:p>
            <a:pPr lvl="1"/>
            <a:r>
              <a:rPr lang="en-US" dirty="0" smtClean="0"/>
              <a:t>Determine whether the policy was consistently applied (if not, see unequal treatment)</a:t>
            </a:r>
          </a:p>
          <a:p>
            <a:pPr lvl="1"/>
            <a:r>
              <a:rPr lang="en-US" dirty="0" smtClean="0"/>
              <a:t>Examine the impact of the policy based on national origin using statistics for the particular group (May aggregate groups—e.g. impact in community on Spanish speakers) </a:t>
            </a:r>
          </a:p>
          <a:p>
            <a:pPr lvl="1"/>
            <a:r>
              <a:rPr lang="en-US" dirty="0" smtClean="0"/>
              <a:t>If a disparate impact is found, identify the landlord’s reasons for the policy – are they </a:t>
            </a:r>
            <a:r>
              <a:rPr lang="en-US" u="sng" dirty="0" smtClean="0"/>
              <a:t>real</a:t>
            </a:r>
            <a:r>
              <a:rPr lang="en-US" dirty="0" smtClean="0"/>
              <a:t> and supported by a </a:t>
            </a:r>
            <a:r>
              <a:rPr lang="en-US" u="sng" dirty="0" smtClean="0"/>
              <a:t>substantial business justification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If a substantial business justification exists, is there a </a:t>
            </a:r>
            <a:r>
              <a:rPr lang="en-US" b="1" dirty="0" smtClean="0"/>
              <a:t>less discriminatory alternative?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Disparate Impact:</a:t>
            </a:r>
            <a:br>
              <a:rPr lang="en-US" dirty="0" smtClean="0"/>
            </a:br>
            <a:r>
              <a:rPr lang="en-US" dirty="0" smtClean="0"/>
              <a:t>LEP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EXAMPLE:</a:t>
            </a:r>
          </a:p>
          <a:p>
            <a:pPr lvl="1"/>
            <a:r>
              <a:rPr lang="en-US" dirty="0" smtClean="0"/>
              <a:t>Applicants are told that they must speak and read English to apply.  Policy is consistently applied. In area, disproportionate impact is on Russian speakers.  </a:t>
            </a:r>
          </a:p>
          <a:p>
            <a:pPr lvl="1"/>
            <a:r>
              <a:rPr lang="en-US" dirty="0" smtClean="0"/>
              <a:t>Justification is the need for prompt communication between tenant and landlord in case of emergency</a:t>
            </a:r>
          </a:p>
          <a:p>
            <a:pPr lvl="1"/>
            <a:r>
              <a:rPr lang="en-US" dirty="0" smtClean="0"/>
              <a:t>Less discriminatory alternatives might include use of Language Line for communication OR designation of English speaker as intermediary for communication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VI LEP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HUD LEP Guidance issued in 2007 pursuant to Executive Order and Title VI applies to recipients of federal financial assistance</a:t>
            </a:r>
          </a:p>
          <a:p>
            <a:r>
              <a:rPr lang="en-US" dirty="0" smtClean="0"/>
              <a:t>Provides 4 factors to assess needs of LEP persons:</a:t>
            </a:r>
          </a:p>
          <a:p>
            <a:pPr lvl="1"/>
            <a:r>
              <a:rPr lang="en-US" dirty="0" smtClean="0"/>
              <a:t>The number or proportion of LEP persons served or encountered in the eligible service area</a:t>
            </a:r>
          </a:p>
          <a:p>
            <a:pPr lvl="1"/>
            <a:r>
              <a:rPr lang="en-US" dirty="0" smtClean="0"/>
              <a:t>Frequency with which LEP individuals come into contact with program</a:t>
            </a:r>
          </a:p>
          <a:p>
            <a:pPr lvl="1"/>
            <a:r>
              <a:rPr lang="en-US" dirty="0" smtClean="0"/>
              <a:t>The nature and importance of the program, activity, or service provided by the program</a:t>
            </a:r>
          </a:p>
          <a:p>
            <a:pPr lvl="1"/>
            <a:r>
              <a:rPr lang="en-US" dirty="0" smtClean="0"/>
              <a:t>The resources available to the recipient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Title VI Investigations/Limited Compliance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or proportion of LEP persons served or encountered by eligible service area</a:t>
            </a:r>
          </a:p>
          <a:p>
            <a:pPr lvl="1"/>
            <a:r>
              <a:rPr lang="en-US" dirty="0" smtClean="0"/>
              <a:t>To determine, consider only LEP persons and not all persons from non-English speaking national origins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6400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Limited English Proficiency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50117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Census Bureau defines Limited English Proficiency as speaking English “less than very well”</a:t>
            </a:r>
          </a:p>
          <a:p>
            <a:pPr>
              <a:spcAft>
                <a:spcPts val="600"/>
              </a:spcAft>
            </a:pPr>
            <a:r>
              <a:rPr lang="en-US" dirty="0"/>
              <a:t> From 1990 to 2010 the LEP population grew by 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57</a:t>
            </a:r>
            <a:r>
              <a:rPr lang="en-US" dirty="0"/>
              <a:t>% in MA </a:t>
            </a:r>
            <a:r>
              <a:rPr lang="en-US" dirty="0" smtClean="0"/>
              <a:t>– 348,000 to 547 thousand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8</a:t>
            </a:r>
            <a:r>
              <a:rPr lang="en-US" dirty="0" smtClean="0"/>
              <a:t>0</a:t>
            </a:r>
            <a:r>
              <a:rPr lang="en-US" dirty="0"/>
              <a:t>% in the </a:t>
            </a:r>
            <a:r>
              <a:rPr lang="en-US" dirty="0" smtClean="0"/>
              <a:t>USA</a:t>
            </a:r>
            <a:r>
              <a:rPr lang="en-US" dirty="0"/>
              <a:t> </a:t>
            </a:r>
            <a:r>
              <a:rPr lang="en-US" dirty="0" smtClean="0"/>
              <a:t>– 14 million to 25.2 million</a:t>
            </a:r>
            <a:endParaRPr lang="en-US" dirty="0"/>
          </a:p>
          <a:p>
            <a:pPr lvl="0">
              <a:spcAft>
                <a:spcPts val="600"/>
              </a:spcAft>
            </a:pPr>
            <a:r>
              <a:rPr lang="en-US" dirty="0" smtClean="0"/>
              <a:t>8.8% of MA’s population is LEP,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dirty="0" smtClean="0"/>
              <a:t>slightly above national average. </a:t>
            </a:r>
          </a:p>
          <a:p>
            <a:pPr lvl="0">
              <a:spcAft>
                <a:spcPts val="600"/>
              </a:spcAft>
            </a:pPr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332327" cy="135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VI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973638"/>
          </a:xfrm>
        </p:spPr>
        <p:txBody>
          <a:bodyPr/>
          <a:lstStyle/>
          <a:p>
            <a:r>
              <a:rPr lang="en-US" dirty="0" smtClean="0"/>
              <a:t>Complaint investigations initiated by conversation or letter</a:t>
            </a:r>
          </a:p>
          <a:p>
            <a:r>
              <a:rPr lang="en-US" dirty="0" smtClean="0"/>
              <a:t>Compliance reviews</a:t>
            </a:r>
          </a:p>
          <a:p>
            <a:pPr lvl="1"/>
            <a:r>
              <a:rPr lang="en-US" dirty="0" smtClean="0"/>
              <a:t>Limited compliance review focuses on LEP issues only</a:t>
            </a:r>
          </a:p>
          <a:p>
            <a:pPr lvl="1"/>
            <a:r>
              <a:rPr lang="en-US" dirty="0" smtClean="0"/>
              <a:t>Broader compliance review may focus on race/national origin discrimination issues including LEP</a:t>
            </a:r>
          </a:p>
          <a:p>
            <a:pPr lvl="1"/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768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VI Enforcement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Letter of Determination</a:t>
            </a:r>
          </a:p>
          <a:p>
            <a:r>
              <a:rPr lang="en-US" dirty="0" smtClean="0"/>
              <a:t>Damages for victims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Remedial authority through a Voluntary Compliance Agreement</a:t>
            </a:r>
          </a:p>
          <a:p>
            <a:r>
              <a:rPr lang="en-US" dirty="0" smtClean="0"/>
              <a:t>Ultimately non compliance can adversely affect funding</a:t>
            </a:r>
          </a:p>
          <a:p>
            <a:pPr lvl="1"/>
            <a:r>
              <a:rPr lang="en-US" dirty="0" smtClean="0"/>
              <a:t>NOFA funds (General Section of the NOFA) for future funds</a:t>
            </a:r>
          </a:p>
          <a:p>
            <a:pPr lvl="1"/>
            <a:r>
              <a:rPr lang="en-US" dirty="0" smtClean="0"/>
              <a:t>Funding suspension or termination for non compliance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380" y="1524000"/>
            <a:ext cx="29718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Contact me at 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Salomon Chiquiar-Rabinovich</a:t>
            </a:r>
          </a:p>
          <a:p>
            <a:pPr marL="0" indent="0" algn="ctr">
              <a:buNone/>
            </a:pPr>
            <a:r>
              <a:rPr lang="en-US" dirty="0"/>
              <a:t>U.S. Department of Housing and Urban Development </a:t>
            </a:r>
          </a:p>
          <a:p>
            <a:pPr marL="0" indent="0" algn="ctr">
              <a:buNone/>
            </a:pPr>
            <a:r>
              <a:rPr lang="en-US" dirty="0"/>
              <a:t>Office of Fair Housing and Equal Opportunity </a:t>
            </a:r>
          </a:p>
          <a:p>
            <a:pPr marL="0" indent="0" algn="ctr">
              <a:buNone/>
            </a:pPr>
            <a:r>
              <a:rPr lang="en-US" dirty="0"/>
              <a:t>Thomas P. O'Neil Federal Building</a:t>
            </a:r>
          </a:p>
          <a:p>
            <a:pPr marL="0" indent="0" algn="ctr">
              <a:buNone/>
            </a:pPr>
            <a:r>
              <a:rPr lang="en-US" dirty="0"/>
              <a:t>10 Causeway Street--Room 321 </a:t>
            </a:r>
          </a:p>
          <a:p>
            <a:pPr marL="0" indent="0" algn="ctr">
              <a:buNone/>
            </a:pPr>
            <a:r>
              <a:rPr lang="en-US" dirty="0"/>
              <a:t>Boston, MA 02222-1092</a:t>
            </a:r>
          </a:p>
          <a:p>
            <a:pPr marL="0" indent="0" algn="ctr">
              <a:buNone/>
            </a:pPr>
            <a:r>
              <a:rPr lang="en-US" dirty="0"/>
              <a:t>Tel: </a:t>
            </a:r>
            <a:r>
              <a:rPr lang="en-US" dirty="0">
                <a:hlinkClick r:id="rId3"/>
              </a:rPr>
              <a:t>617-994-8310</a:t>
            </a:r>
            <a:r>
              <a:rPr lang="en-US" dirty="0"/>
              <a:t> (</a:t>
            </a:r>
            <a:r>
              <a:rPr lang="en-US" dirty="0" err="1"/>
              <a:t>Dir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r>
              <a:rPr lang="en-US" dirty="0"/>
              <a:t>Fax: </a:t>
            </a:r>
            <a:r>
              <a:rPr lang="en-US" dirty="0">
                <a:hlinkClick r:id="rId4"/>
              </a:rPr>
              <a:t>617-565-7313</a:t>
            </a:r>
            <a:endParaRPr lang="en-US" dirty="0"/>
          </a:p>
          <a:p>
            <a:pPr algn="ctr"/>
            <a:r>
              <a:rPr lang="en-US" dirty="0">
                <a:hlinkClick r:id="rId5"/>
              </a:rPr>
              <a:t>Salomon.Chiquiar-Rabinovich@hud.gov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57374"/>
            <a:ext cx="3810000" cy="122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determines who is an LEP?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individual with LEP?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Or the HUD recipient?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encrypted-tbn2.google.com/images?q=tbn:ANd9GcTQINYHgfvIQ3fm0mRaJfwkcTJ86kMRxaa4DFd5dbx9Q2wKH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26670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oogle.com/images?q=tbn:ANd9GcSK5xzkvPZNMyO_DRFN-0SVJW54emBYBRn3oxLIjhAz1DL_m_du7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3394869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HUD Guidelines </a:t>
            </a:r>
            <a:br>
              <a:rPr lang="en-US" dirty="0" smtClean="0"/>
            </a:br>
            <a:r>
              <a:rPr lang="en-US" dirty="0" smtClean="0"/>
              <a:t>Federal Register - Jan 22, 2007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635760"/>
            <a:ext cx="8061960" cy="484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52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228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HUD LEP Guidance issued in 2007 pursuant to Executive Order and Title VI applies to recipients of federal financial assistanc</a:t>
            </a:r>
            <a:r>
              <a:rPr lang="en-US" sz="2200" dirty="0"/>
              <a:t>e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4 factors to assess needs of LEP persons: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The number or proportion of LEP persons served or encountered in the eligible service area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Frequency with which LEP individuals come into contact with program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The nature and importance of the program, activity, or service provided by the program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The resources available to the recipient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LEP Population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73637" y="1646238"/>
            <a:ext cx="61967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LEP and The Fair Housing 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93836"/>
            <a:ext cx="8229600" cy="5364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Fair Housing Act makes it unlawful to discriminate because of race, color, religion, national origin, sex, disability, and familial status in the sale, rental, or advertising of housing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Discrimination against persons who are Limited English Proficient can violate the Fair Housing Act when LEP is a result of a person’s national origin.</a:t>
            </a:r>
          </a:p>
          <a:p>
            <a:pPr>
              <a:buNone/>
            </a:pPr>
            <a:endParaRPr lang="en-US" sz="5100" dirty="0" smtClean="0"/>
          </a:p>
          <a:p>
            <a:pPr>
              <a:buFont typeface="Wingdings" pitchFamily="2" charset="2"/>
              <a:buChar char="v"/>
            </a:pPr>
            <a:endParaRPr lang="en-US" sz="51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724400"/>
            <a:ext cx="4648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Housing Act Remedies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831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Injunctive relief</a:t>
            </a:r>
          </a:p>
          <a:p>
            <a:r>
              <a:rPr lang="en-US" dirty="0" smtClean="0"/>
              <a:t>Damages for victim</a:t>
            </a:r>
          </a:p>
          <a:p>
            <a:r>
              <a:rPr lang="en-US" dirty="0" smtClean="0"/>
              <a:t>Policy/practice changes</a:t>
            </a:r>
          </a:p>
          <a:p>
            <a:r>
              <a:rPr lang="en-US" dirty="0" smtClean="0"/>
              <a:t>Relief to protect the public interest</a:t>
            </a:r>
          </a:p>
          <a:p>
            <a:r>
              <a:rPr lang="en-US" dirty="0" smtClean="0"/>
              <a:t>Potentially, identification of additional victims via complaints or victims fund relief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054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Legal Theories of Discrimination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Direct Evidence</a:t>
            </a:r>
          </a:p>
          <a:p>
            <a:r>
              <a:rPr lang="en-US" dirty="0" smtClean="0"/>
              <a:t>Disparate Treatment</a:t>
            </a:r>
          </a:p>
          <a:p>
            <a:r>
              <a:rPr lang="en-US" dirty="0" smtClean="0"/>
              <a:t>Disparate Impact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s://encrypted-tbn3.google.com/images?q=tbn:ANd9GcSi_5-lZXL_swMyR7FX5Dsk0BMQicvUr4E0LEO0xjgAaAKhgmdD_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5529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8F085C4F2C54C8249660608FA074B" ma:contentTypeVersion="0" ma:contentTypeDescription="Create a new document." ma:contentTypeScope="" ma:versionID="ad92f926ce49fe370482cc9503fd1e2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3A255A3-FFFD-4386-B2B4-F3D84EC0D34F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B3CD5E-19DF-4FD8-BCA9-BA94D61A8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19ADF9-D61A-46AF-AD90-182B32A2A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8234</TotalTime>
  <Words>1007</Words>
  <Application>Microsoft Office PowerPoint</Application>
  <PresentationFormat>On-screen Show (4:3)</PresentationFormat>
  <Paragraphs>138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Foundry</vt:lpstr>
      <vt:lpstr>Limited English Proficiency and the Fair Housing Act</vt:lpstr>
      <vt:lpstr>Limited English Proficiency </vt:lpstr>
      <vt:lpstr>Who determines who is an LEP?</vt:lpstr>
      <vt:lpstr>HUD Guidelines  Federal Register - Jan 22, 2007</vt:lpstr>
      <vt:lpstr>HUD LEP Guidance issued in 2007 pursuant to Executive Order and Title VI applies to recipients of federal financial assistance </vt:lpstr>
      <vt:lpstr>Growth of LEP Population</vt:lpstr>
      <vt:lpstr>LEP and The Fair Housing Act</vt:lpstr>
      <vt:lpstr>Fair Housing Act Remedies</vt:lpstr>
      <vt:lpstr>Legal Theories of Discrimination</vt:lpstr>
      <vt:lpstr>Direct Evidence: LEP</vt:lpstr>
      <vt:lpstr>Disparate Treatment:  LEP</vt:lpstr>
      <vt:lpstr>Disparate Treatment: LEP</vt:lpstr>
      <vt:lpstr>Disparate Impact: LEP</vt:lpstr>
      <vt:lpstr>      </vt:lpstr>
      <vt:lpstr>Unlawful Discrimination Based on National Origin</vt:lpstr>
      <vt:lpstr>Investigating Disparate Impact Claims</vt:lpstr>
      <vt:lpstr>Disparate Impact: LEP</vt:lpstr>
      <vt:lpstr>Title VI LEP Compliance</vt:lpstr>
      <vt:lpstr>Title VI Investigations/Limited Compliance Reviews</vt:lpstr>
      <vt:lpstr>Title VI Enforcement</vt:lpstr>
      <vt:lpstr>Title VI Enforcement Actions</vt:lpstr>
      <vt:lpstr>Any Questions? </vt:lpstr>
    </vt:vector>
  </TitlesOfParts>
  <Company>Housing and Urban Development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 Presentation</dc:title>
  <dc:creator>H46214</dc:creator>
  <cp:lastModifiedBy>Peter Smick</cp:lastModifiedBy>
  <cp:revision>105</cp:revision>
  <cp:lastPrinted>2014-03-25T15:15:35Z</cp:lastPrinted>
  <dcterms:created xsi:type="dcterms:W3CDTF">2011-08-04T17:14:05Z</dcterms:created>
  <dcterms:modified xsi:type="dcterms:W3CDTF">2014-04-03T13:07:16Z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0x010100B2A8F085C4F2C54C8249660608FA074B</vt:lpwstr>
  </property>
</Properties>
</file>