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9" r:id="rId1"/>
  </p:sldMasterIdLst>
  <p:notesMasterIdLst>
    <p:notesMasterId r:id="rId39"/>
  </p:notesMasterIdLst>
  <p:handoutMasterIdLst>
    <p:handoutMasterId r:id="rId40"/>
  </p:handoutMasterIdLst>
  <p:sldIdLst>
    <p:sldId id="256" r:id="rId2"/>
    <p:sldId id="287" r:id="rId3"/>
    <p:sldId id="289" r:id="rId4"/>
    <p:sldId id="300" r:id="rId5"/>
    <p:sldId id="301" r:id="rId6"/>
    <p:sldId id="269" r:id="rId7"/>
    <p:sldId id="288" r:id="rId8"/>
    <p:sldId id="262" r:id="rId9"/>
    <p:sldId id="270" r:id="rId10"/>
    <p:sldId id="290" r:id="rId11"/>
    <p:sldId id="257" r:id="rId12"/>
    <p:sldId id="267" r:id="rId13"/>
    <p:sldId id="274" r:id="rId14"/>
    <p:sldId id="292" r:id="rId15"/>
    <p:sldId id="278" r:id="rId16"/>
    <p:sldId id="281" r:id="rId17"/>
    <p:sldId id="296" r:id="rId18"/>
    <p:sldId id="291" r:id="rId19"/>
    <p:sldId id="276" r:id="rId20"/>
    <p:sldId id="293" r:id="rId21"/>
    <p:sldId id="279" r:id="rId22"/>
    <p:sldId id="302" r:id="rId23"/>
    <p:sldId id="277" r:id="rId24"/>
    <p:sldId id="268" r:id="rId25"/>
    <p:sldId id="258" r:id="rId26"/>
    <p:sldId id="284" r:id="rId27"/>
    <p:sldId id="297" r:id="rId28"/>
    <p:sldId id="303" r:id="rId29"/>
    <p:sldId id="298" r:id="rId30"/>
    <p:sldId id="260" r:id="rId31"/>
    <p:sldId id="264" r:id="rId32"/>
    <p:sldId id="265" r:id="rId33"/>
    <p:sldId id="266" r:id="rId34"/>
    <p:sldId id="271" r:id="rId35"/>
    <p:sldId id="273" r:id="rId36"/>
    <p:sldId id="272" r:id="rId37"/>
    <p:sldId id="299"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5" d="100"/>
          <a:sy n="95" d="100"/>
        </p:scale>
        <p:origin x="-62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85A203DE-7338-4D80-BE0E-16E358846796}" type="datetimeFigureOut">
              <a:rPr lang="en-US" smtClean="0"/>
              <a:pPr/>
              <a:t>6/26/15</a:t>
            </a:fld>
            <a:endParaRPr lang="en-US" dirty="0"/>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17C51E1B-4455-434C-8959-5C5CD8836482}"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681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DE742F21-2A5B-4E38-922D-CDD7B0371C57}" type="datetimeFigureOut">
              <a:rPr lang="en-US" smtClean="0"/>
              <a:pPr/>
              <a:t>6/26/15</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B643D03A-647C-4082-9D4C-C17EB75A528E}"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474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MCAS</a:t>
            </a:r>
            <a:r>
              <a:rPr lang="en-US" baseline="0" dirty="0" smtClean="0"/>
              <a:t> – www.doe.mass.edy/mcas/about1.html?faq=9</a:t>
            </a:r>
            <a:endParaRPr lang="en-US" dirty="0"/>
          </a:p>
        </p:txBody>
      </p:sp>
      <p:sp>
        <p:nvSpPr>
          <p:cNvPr id="4" name="Slide Number Placeholder 3"/>
          <p:cNvSpPr>
            <a:spLocks noGrp="1"/>
          </p:cNvSpPr>
          <p:nvPr>
            <p:ph type="sldNum" sz="quarter" idx="10"/>
          </p:nvPr>
        </p:nvSpPr>
        <p:spPr/>
        <p:txBody>
          <a:bodyPr/>
          <a:lstStyle/>
          <a:p>
            <a:fld id="{B643D03A-647C-4082-9D4C-C17EB75A528E}" type="slidenum">
              <a:rPr lang="en-US" smtClean="0"/>
              <a:pPr/>
              <a:t>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615060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79">
              <a:defRPr/>
            </a:pPr>
            <a:r>
              <a:rPr lang="en-US" dirty="0" smtClean="0"/>
              <a:t>Federal law does not dictate the curriculum schools must use to teach English learners.</a:t>
            </a:r>
          </a:p>
          <a:p>
            <a:endParaRPr lang="en-US" dirty="0"/>
          </a:p>
        </p:txBody>
      </p:sp>
      <p:sp>
        <p:nvSpPr>
          <p:cNvPr id="4" name="Slide Number Placeholder 3"/>
          <p:cNvSpPr>
            <a:spLocks noGrp="1"/>
          </p:cNvSpPr>
          <p:nvPr>
            <p:ph type="sldNum" sz="quarter" idx="10"/>
          </p:nvPr>
        </p:nvSpPr>
        <p:spPr/>
        <p:txBody>
          <a:bodyPr/>
          <a:lstStyle/>
          <a:p>
            <a:fld id="{B643D03A-647C-4082-9D4C-C17EB75A528E}" type="slidenum">
              <a:rPr lang="en-US" smtClean="0"/>
              <a:pPr/>
              <a:t>12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225271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43D03A-647C-4082-9D4C-C17EB75A528E}" type="slidenum">
              <a:rPr lang="en-US" smtClean="0"/>
              <a:pPr/>
              <a:t>15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720070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FLEXIBILITY--</a:t>
            </a:r>
            <a:r>
              <a:rPr lang="en-US" baseline="0" dirty="0" smtClean="0"/>
              <a:t> </a:t>
            </a:r>
            <a:r>
              <a:rPr lang="en-US" dirty="0" smtClean="0"/>
              <a:t>(i.e. define narrowly as only those students receiving direct, daily LEP services or broadly to include both students receiving direct services and students being monitored)</a:t>
            </a:r>
            <a:endParaRPr lang="en-US" dirty="0"/>
          </a:p>
        </p:txBody>
      </p:sp>
      <p:sp>
        <p:nvSpPr>
          <p:cNvPr id="4" name="Slide Number Placeholder 3"/>
          <p:cNvSpPr>
            <a:spLocks noGrp="1"/>
          </p:cNvSpPr>
          <p:nvPr>
            <p:ph type="sldNum" sz="quarter" idx="10"/>
          </p:nvPr>
        </p:nvSpPr>
        <p:spPr/>
        <p:txBody>
          <a:bodyPr/>
          <a:lstStyle/>
          <a:p>
            <a:fld id="{B643D03A-647C-4082-9D4C-C17EB75A528E}" type="slidenum">
              <a:rPr lang="en-US" smtClean="0"/>
              <a:pPr/>
              <a:t>19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720339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79">
              <a:defRPr/>
            </a:pPr>
            <a:r>
              <a:rPr lang="en-US" dirty="0"/>
              <a:t>Affirmed a 1970 OCR Guidance “Identification of Discrimination and Denial of Services on the Basis of National Origin” (May 25, 1970).</a:t>
            </a:r>
          </a:p>
          <a:p>
            <a:endParaRPr lang="en-US" dirty="0"/>
          </a:p>
        </p:txBody>
      </p:sp>
      <p:sp>
        <p:nvSpPr>
          <p:cNvPr id="4" name="Slide Number Placeholder 3"/>
          <p:cNvSpPr>
            <a:spLocks noGrp="1"/>
          </p:cNvSpPr>
          <p:nvPr>
            <p:ph type="sldNum" sz="quarter" idx="10"/>
          </p:nvPr>
        </p:nvSpPr>
        <p:spPr/>
        <p:txBody>
          <a:bodyPr/>
          <a:lstStyle/>
          <a:p>
            <a:fld id="{B643D03A-647C-4082-9D4C-C17EB75A528E}" type="slidenum">
              <a:rPr lang="en-US" smtClean="0"/>
              <a:pPr/>
              <a:t>24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426076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43D03A-647C-4082-9D4C-C17EB75A528E}" type="slidenum">
              <a:rPr lang="en-US" smtClean="0"/>
              <a:pPr/>
              <a:t>26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545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277F6FCE-57C4-4725-8186-FD1D4CB27CA1}" type="datetimeFigureOut">
              <a:rPr lang="en-US" smtClean="0"/>
              <a:pPr/>
              <a:t>6/26/15</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470E7B60-4CA1-4B40-A5B2-273A0CB7197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E7B60-4CA1-4B40-A5B2-273A0CB7197E}" type="slidenum">
              <a:rPr lang="en-US" smtClean="0"/>
              <a:pPr/>
              <a:t>‹#›</a:t>
            </a:fld>
            <a:endParaRPr lang="en-US" dirty="0"/>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dirty="0" smtClean="0"/>
              <a:t>Click icon to add picture</a:t>
            </a:r>
            <a:endParaRPr dirty="0"/>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E7B60-4CA1-4B40-A5B2-273A0CB7197E}" type="slidenum">
              <a:rPr lang="en-US" smtClean="0"/>
              <a:pPr/>
              <a:t>‹#›</a:t>
            </a:fld>
            <a:endParaRPr lang="en-US" dirty="0"/>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E7B60-4CA1-4B40-A5B2-273A0CB7197E}" type="slidenum">
              <a:rPr lang="en-US" smtClean="0"/>
              <a:pPr/>
              <a:t>‹#›</a:t>
            </a:fld>
            <a:endParaRPr lang="en-US" dirty="0"/>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277F6FCE-57C4-4725-8186-FD1D4CB27CA1}" type="datetimeFigureOut">
              <a:rPr lang="en-US" smtClean="0"/>
              <a:pPr/>
              <a:t>6/26/15</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0E7B60-4CA1-4B40-A5B2-273A0CB7197E}" type="slidenum">
              <a:rPr lang="en-US" smtClean="0"/>
              <a:pPr/>
              <a:t>‹#›</a:t>
            </a:fld>
            <a:endParaRPr lang="en-US" dirty="0"/>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77F6FCE-57C4-4725-8186-FD1D4CB27CA1}" type="datetimeFigureOut">
              <a:rPr lang="en-US" smtClean="0"/>
              <a:pPr/>
              <a:t>6/26/15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0E7B60-4CA1-4B40-A5B2-273A0CB7197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277F6FCE-57C4-4725-8186-FD1D4CB27CA1}" type="datetimeFigureOut">
              <a:rPr lang="en-US" smtClean="0"/>
              <a:pPr/>
              <a:t>6/26/15</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70E7B60-4CA1-4B40-A5B2-273A0CB7197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gov/ocr/complaintintro.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rojects.nytimes.com/immigration/enrollment" TargetMode="Externa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Advocating for English Language Learners in Education</a:t>
            </a:r>
            <a:endParaRPr lang="en-US" dirty="0"/>
          </a:p>
        </p:txBody>
      </p:sp>
      <p:sp>
        <p:nvSpPr>
          <p:cNvPr id="3" name="Subtitle 2"/>
          <p:cNvSpPr>
            <a:spLocks noGrp="1"/>
          </p:cNvSpPr>
          <p:nvPr>
            <p:ph type="subTitle" idx="1"/>
          </p:nvPr>
        </p:nvSpPr>
        <p:spPr>
          <a:xfrm>
            <a:off x="914400" y="4267200"/>
            <a:ext cx="7342188" cy="1752600"/>
          </a:xfrm>
        </p:spPr>
        <p:txBody>
          <a:bodyPr/>
          <a:lstStyle/>
          <a:p>
            <a:r>
              <a:rPr lang="en-US" dirty="0" smtClean="0"/>
              <a:t>Phyllis Barajas, Conexión</a:t>
            </a:r>
          </a:p>
          <a:p>
            <a:r>
              <a:rPr lang="en-US" dirty="0" smtClean="0"/>
              <a:t>Alina Nir, Community Legal Aid</a:t>
            </a:r>
          </a:p>
          <a:p>
            <a:r>
              <a:rPr lang="en-US" dirty="0" smtClean="0"/>
              <a:t>Tere Ramos, Disability Law Center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888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158"/>
            <a:ext cx="8229599" cy="1279842"/>
          </a:xfrm>
        </p:spPr>
        <p:txBody>
          <a:bodyPr>
            <a:normAutofit fontScale="90000"/>
          </a:bodyPr>
          <a:lstStyle/>
          <a:p>
            <a:r>
              <a:rPr lang="en-US" b="1" dirty="0" smtClean="0"/>
              <a:t>Case Law and Statutory Review</a:t>
            </a:r>
            <a:endParaRPr lang="en-US" b="1" dirty="0"/>
          </a:p>
        </p:txBody>
      </p:sp>
      <p:pic>
        <p:nvPicPr>
          <p:cNvPr id="4" name="Content Placeholder 3" descr="cartoon-new-yorker.gif"/>
          <p:cNvPicPr>
            <a:picLocks noGrp="1" noChangeAspect="1"/>
          </p:cNvPicPr>
          <p:nvPr>
            <p:ph idx="1"/>
          </p:nvPr>
        </p:nvPicPr>
        <p:blipFill>
          <a:blip r:embed="rId2"/>
          <a:srcRect l="-43399" r="-43399"/>
          <a:stretch>
            <a:fillRect/>
          </a:stretch>
        </p:blipFill>
        <p:spPr>
          <a:xfrm>
            <a:off x="0" y="1651778"/>
            <a:ext cx="9156526" cy="490142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Statutes</a:t>
            </a:r>
            <a:endParaRPr lang="en-US" b="1" dirty="0"/>
          </a:p>
        </p:txBody>
      </p:sp>
      <p:sp>
        <p:nvSpPr>
          <p:cNvPr id="3" name="Content Placeholder 2"/>
          <p:cNvSpPr>
            <a:spLocks noGrp="1"/>
          </p:cNvSpPr>
          <p:nvPr>
            <p:ph idx="1"/>
          </p:nvPr>
        </p:nvSpPr>
        <p:spPr>
          <a:xfrm>
            <a:off x="304800" y="1676400"/>
            <a:ext cx="8458200" cy="4953000"/>
          </a:xfrm>
        </p:spPr>
        <p:txBody>
          <a:bodyPr>
            <a:noAutofit/>
          </a:bodyPr>
          <a:lstStyle/>
          <a:p>
            <a:r>
              <a:rPr lang="en-US" sz="2500" dirty="0"/>
              <a:t>Title VI of the Civil Rights Act of 1964 (“Title VI”)</a:t>
            </a:r>
            <a:r>
              <a:rPr lang="en-US" sz="2500" dirty="0" smtClean="0"/>
              <a:t> U.S.C</a:t>
            </a:r>
            <a:r>
              <a:rPr lang="en-US" sz="2500" dirty="0"/>
              <a:t>. § 2000d, 34 C.F.R. pt. 100, and 28 C.F.R. § 42.104(b)(</a:t>
            </a:r>
            <a:r>
              <a:rPr lang="en-US" sz="2500" dirty="0" smtClean="0"/>
              <a:t>2);</a:t>
            </a:r>
          </a:p>
          <a:p>
            <a:r>
              <a:rPr lang="en-US" sz="2500" dirty="0" smtClean="0"/>
              <a:t>Equal </a:t>
            </a:r>
            <a:r>
              <a:rPr lang="en-US" sz="2500" dirty="0"/>
              <a:t>Educational Opportunities Act of 1974 (“EEOA”), 20 U.S.C. § </a:t>
            </a:r>
            <a:r>
              <a:rPr lang="en-US" sz="2500" dirty="0" smtClean="0"/>
              <a:t>1703;</a:t>
            </a:r>
          </a:p>
          <a:p>
            <a:r>
              <a:rPr lang="en-US" sz="2500" dirty="0" smtClean="0"/>
              <a:t>Individuals with Disabilities Education Act (“IDEA”) 20 U.S.C. § 1400 and 34 C.F.R. pt. 300;</a:t>
            </a:r>
          </a:p>
          <a:p>
            <a:r>
              <a:rPr lang="en-US" sz="2500" dirty="0" smtClean="0"/>
              <a:t>Title III No </a:t>
            </a:r>
            <a:r>
              <a:rPr lang="en-US" sz="2500" dirty="0"/>
              <a:t>Child Left Behind </a:t>
            </a:r>
            <a:r>
              <a:rPr lang="en-US" sz="2500" dirty="0" smtClean="0"/>
              <a:t>Act 20 U.S.C. §6842 </a:t>
            </a:r>
            <a:r>
              <a:rPr lang="en-US" sz="2500" i="1" dirty="0" smtClean="0"/>
              <a:t>et seq.</a:t>
            </a:r>
            <a:r>
              <a:rPr lang="en-US" sz="2500" dirty="0" smtClean="0"/>
              <a:t>;</a:t>
            </a:r>
          </a:p>
          <a:p>
            <a:r>
              <a:rPr lang="en-US" sz="2500" dirty="0" smtClean="0"/>
              <a:t>ADA 126 USC § 12106 and Section </a:t>
            </a:r>
            <a:r>
              <a:rPr lang="en-US" sz="2500" dirty="0"/>
              <a:t>504</a:t>
            </a:r>
            <a:r>
              <a:rPr lang="en-US" sz="2500" dirty="0" smtClean="0"/>
              <a:t> 29 U.S.C. § 701 (</a:t>
            </a:r>
            <a:r>
              <a:rPr lang="en-US" sz="2500" dirty="0"/>
              <a:t>for those who communicate through ASL). </a:t>
            </a:r>
            <a:r>
              <a:rPr lang="en-US" sz="2500" dirty="0" smtClean="0"/>
              <a:t> </a:t>
            </a:r>
            <a:endParaRPr lang="en-US" sz="25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2438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Title VI of the Civil Rights Act of 1964</a:t>
            </a:r>
            <a:endParaRPr lang="en-US" b="1" dirty="0"/>
          </a:p>
        </p:txBody>
      </p:sp>
      <p:sp>
        <p:nvSpPr>
          <p:cNvPr id="3" name="Content Placeholder 2"/>
          <p:cNvSpPr>
            <a:spLocks noGrp="1"/>
          </p:cNvSpPr>
          <p:nvPr>
            <p:ph idx="1"/>
          </p:nvPr>
        </p:nvSpPr>
        <p:spPr>
          <a:xfrm>
            <a:off x="609600" y="1676400"/>
            <a:ext cx="7635875" cy="4572000"/>
          </a:xfrm>
        </p:spPr>
        <p:txBody>
          <a:bodyPr>
            <a:normAutofit fontScale="92500" lnSpcReduction="10000"/>
          </a:bodyPr>
          <a:lstStyle/>
          <a:p>
            <a:r>
              <a:rPr lang="en-US" sz="2703" dirty="0"/>
              <a:t>P</a:t>
            </a:r>
            <a:r>
              <a:rPr lang="en-US" sz="2703" dirty="0" smtClean="0"/>
              <a:t>rohibits </a:t>
            </a:r>
            <a:r>
              <a:rPr lang="en-US" sz="2703" dirty="0"/>
              <a:t>discrimination based on race, color, or national </a:t>
            </a:r>
            <a:r>
              <a:rPr lang="en-US" sz="2703" dirty="0" smtClean="0"/>
              <a:t>origin. </a:t>
            </a:r>
          </a:p>
          <a:p>
            <a:r>
              <a:rPr lang="en-US" sz="2703" dirty="0" smtClean="0"/>
              <a:t>Requires programs </a:t>
            </a:r>
            <a:r>
              <a:rPr lang="en-US" sz="2703" dirty="0"/>
              <a:t>that educate children with limited English proficiency to be:</a:t>
            </a:r>
          </a:p>
          <a:p>
            <a:pPr marL="0" indent="0">
              <a:buNone/>
            </a:pPr>
            <a:r>
              <a:rPr lang="en-US" sz="2703" dirty="0" smtClean="0"/>
              <a:t>	1</a:t>
            </a:r>
            <a:r>
              <a:rPr lang="en-US" sz="2703" dirty="0"/>
              <a:t>. </a:t>
            </a:r>
            <a:r>
              <a:rPr lang="en-US" sz="2703" dirty="0" smtClean="0"/>
              <a:t> Based </a:t>
            </a:r>
            <a:r>
              <a:rPr lang="en-US" sz="2703" dirty="0"/>
              <a:t>on a sound educational theory;</a:t>
            </a:r>
          </a:p>
          <a:p>
            <a:pPr marL="909638" indent="-909638">
              <a:buNone/>
            </a:pPr>
            <a:r>
              <a:rPr lang="en-US" sz="2703" dirty="0" smtClean="0"/>
              <a:t>	2</a:t>
            </a:r>
            <a:r>
              <a:rPr lang="en-US" sz="2703" dirty="0"/>
              <a:t>. </a:t>
            </a:r>
            <a:r>
              <a:rPr lang="en-US" sz="2703" dirty="0" smtClean="0"/>
              <a:t> Adequately </a:t>
            </a:r>
            <a:r>
              <a:rPr lang="en-US" sz="2703" dirty="0"/>
              <a:t>supported, with adequate and </a:t>
            </a:r>
            <a:r>
              <a:rPr lang="en-US" sz="2703" dirty="0" smtClean="0"/>
              <a:t>	effective  staff </a:t>
            </a:r>
            <a:r>
              <a:rPr lang="en-US" sz="2703" dirty="0"/>
              <a:t>and resources, so that the </a:t>
            </a:r>
            <a:r>
              <a:rPr lang="en-US" sz="2703" dirty="0" smtClean="0"/>
              <a:t>	program </a:t>
            </a:r>
            <a:r>
              <a:rPr lang="en-US" sz="2703" dirty="0"/>
              <a:t>has a realistic chance of success; and</a:t>
            </a:r>
          </a:p>
          <a:p>
            <a:pPr marL="0" indent="0">
              <a:buNone/>
            </a:pPr>
            <a:r>
              <a:rPr lang="en-US" sz="2703" dirty="0" smtClean="0"/>
              <a:t>	3</a:t>
            </a:r>
            <a:r>
              <a:rPr lang="en-US" sz="2703" dirty="0"/>
              <a:t>. </a:t>
            </a:r>
            <a:r>
              <a:rPr lang="en-US" sz="2703" dirty="0" smtClean="0"/>
              <a:t> Periodically </a:t>
            </a:r>
            <a:r>
              <a:rPr lang="en-US" sz="2703" dirty="0"/>
              <a:t>evaluated and, if necessary,</a:t>
            </a:r>
            <a:r>
              <a:rPr lang="en-US" sz="2703" dirty="0" smtClean="0"/>
              <a:t> 	revised.</a:t>
            </a:r>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0574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158"/>
            <a:ext cx="8534399" cy="1279842"/>
          </a:xfrm>
        </p:spPr>
        <p:txBody>
          <a:bodyPr>
            <a:normAutofit fontScale="90000"/>
          </a:bodyPr>
          <a:lstStyle/>
          <a:p>
            <a:r>
              <a:rPr lang="en-US" b="1" dirty="0"/>
              <a:t>Equal Educational Opportunities Act of 1974 </a:t>
            </a:r>
            <a:r>
              <a:rPr lang="en-US" b="1" dirty="0" smtClean="0"/>
              <a:t>(EEOA)</a:t>
            </a:r>
            <a:endParaRPr lang="en-US" b="1" dirty="0"/>
          </a:p>
        </p:txBody>
      </p:sp>
      <p:sp>
        <p:nvSpPr>
          <p:cNvPr id="3" name="Content Placeholder 2"/>
          <p:cNvSpPr>
            <a:spLocks noGrp="1"/>
          </p:cNvSpPr>
          <p:nvPr>
            <p:ph idx="1"/>
          </p:nvPr>
        </p:nvSpPr>
        <p:spPr>
          <a:xfrm>
            <a:off x="609600" y="1752600"/>
            <a:ext cx="7924800" cy="4572000"/>
          </a:xfrm>
        </p:spPr>
        <p:txBody>
          <a:bodyPr>
            <a:normAutofit/>
          </a:bodyPr>
          <a:lstStyle/>
          <a:p>
            <a:r>
              <a:rPr lang="en-US" sz="2600" dirty="0" smtClean="0"/>
              <a:t>Federal law requires states and school districts to provide an equal educational opportunity to students learning English. </a:t>
            </a:r>
          </a:p>
          <a:p>
            <a:r>
              <a:rPr lang="en-US" sz="2600" dirty="0" smtClean="0"/>
              <a:t>“No State shall deny equal education opportunity to an individual on account of his or her race, color, sex, or national origin, by the failure by an educational agency to take appropriate action to overcome language barriers that impede equal participation by its students in instructional programs.” 20 U.S.C. § 1703(f). </a:t>
            </a:r>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5006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158"/>
            <a:ext cx="8534399" cy="1279842"/>
          </a:xfrm>
        </p:spPr>
        <p:txBody>
          <a:bodyPr>
            <a:normAutofit fontScale="90000"/>
          </a:bodyPr>
          <a:lstStyle/>
          <a:p>
            <a:r>
              <a:rPr lang="en-US" b="1" dirty="0"/>
              <a:t>Equal Educational Opportunities Act of 1974 </a:t>
            </a:r>
            <a:r>
              <a:rPr lang="en-US" b="1" dirty="0" smtClean="0"/>
              <a:t>(EEOA)</a:t>
            </a:r>
            <a:endParaRPr lang="en-US" b="1" dirty="0"/>
          </a:p>
        </p:txBody>
      </p:sp>
      <p:sp>
        <p:nvSpPr>
          <p:cNvPr id="3" name="Content Placeholder 2"/>
          <p:cNvSpPr>
            <a:spLocks noGrp="1"/>
          </p:cNvSpPr>
          <p:nvPr>
            <p:ph idx="1"/>
          </p:nvPr>
        </p:nvSpPr>
        <p:spPr>
          <a:xfrm>
            <a:off x="533400" y="1981200"/>
            <a:ext cx="8001000" cy="4343400"/>
          </a:xfrm>
        </p:spPr>
        <p:txBody>
          <a:bodyPr>
            <a:normAutofit lnSpcReduction="10000"/>
          </a:bodyPr>
          <a:lstStyle/>
          <a:p>
            <a:r>
              <a:rPr lang="en-US" sz="2600" dirty="0" smtClean="0"/>
              <a:t>Means teaching academic content in the language students understand, while also teaching them English.</a:t>
            </a:r>
          </a:p>
          <a:p>
            <a:r>
              <a:rPr lang="en-US" sz="2600" dirty="0" smtClean="0"/>
              <a:t>EEOA requires school districts to take “affirmative steps” to address language barriers so that students can participate meaningfully in the schools’ educational programs.  </a:t>
            </a:r>
          </a:p>
          <a:p>
            <a:r>
              <a:rPr lang="en-US" sz="2600" dirty="0" smtClean="0"/>
              <a:t>Supreme Court held that under EEOA courts can’t dictate form of bilingual education and costs in programming. </a:t>
            </a:r>
            <a:r>
              <a:rPr lang="en-US" sz="2600" i="1" dirty="0" smtClean="0"/>
              <a:t>Horne v. Flores</a:t>
            </a:r>
            <a:r>
              <a:rPr lang="en-US" sz="2600" dirty="0" smtClean="0"/>
              <a:t>,</a:t>
            </a:r>
            <a:r>
              <a:rPr lang="en-US" sz="2600" i="1" dirty="0" smtClean="0"/>
              <a:t> </a:t>
            </a:r>
            <a:r>
              <a:rPr lang="en-US" sz="2600" dirty="0" smtClean="0"/>
              <a:t>557 U.S. 433 (2009).</a:t>
            </a:r>
          </a:p>
          <a:p>
            <a:endParaRPr lang="en-US" sz="2600"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5006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158"/>
            <a:ext cx="8610600" cy="1339850"/>
          </a:xfrm>
        </p:spPr>
        <p:txBody>
          <a:bodyPr>
            <a:noAutofit/>
          </a:bodyPr>
          <a:lstStyle/>
          <a:p>
            <a:r>
              <a:rPr lang="en-US" sz="4400" b="1" i="1" dirty="0" err="1" smtClean="0"/>
              <a:t>Casta</a:t>
            </a:r>
            <a:r>
              <a:rPr lang="en-US" sz="4400" b="1" i="1" dirty="0" err="1" smtClean="0"/>
              <a:t>ñe</a:t>
            </a:r>
            <a:r>
              <a:rPr lang="en-US" sz="4400" b="1" i="1" dirty="0" err="1" smtClean="0"/>
              <a:t>da</a:t>
            </a:r>
            <a:r>
              <a:rPr lang="en-US" sz="4400" b="1" i="1" dirty="0" smtClean="0"/>
              <a:t> </a:t>
            </a:r>
            <a:r>
              <a:rPr lang="en-US" sz="4400" b="1" i="1" dirty="0"/>
              <a:t>v. </a:t>
            </a:r>
            <a:r>
              <a:rPr lang="en-US" sz="4400" b="1" i="1" dirty="0" smtClean="0"/>
              <a:t>Pickard </a:t>
            </a:r>
            <a:br>
              <a:rPr lang="en-US" sz="4400" b="1" i="1" dirty="0" smtClean="0"/>
            </a:br>
            <a:r>
              <a:rPr lang="en-US" sz="4400" b="1" dirty="0" smtClean="0"/>
              <a:t>(5th District, 1981)</a:t>
            </a:r>
            <a:endParaRPr lang="en-US" sz="4400" b="1" dirty="0"/>
          </a:p>
        </p:txBody>
      </p:sp>
      <p:sp>
        <p:nvSpPr>
          <p:cNvPr id="3" name="Content Placeholder 2"/>
          <p:cNvSpPr>
            <a:spLocks noGrp="1"/>
          </p:cNvSpPr>
          <p:nvPr>
            <p:ph idx="1"/>
          </p:nvPr>
        </p:nvSpPr>
        <p:spPr>
          <a:xfrm>
            <a:off x="533400" y="2057400"/>
            <a:ext cx="7924800" cy="4495800"/>
          </a:xfrm>
        </p:spPr>
        <p:txBody>
          <a:bodyPr anchor="ctr">
            <a:normAutofit fontScale="85000" lnSpcReduction="10000"/>
          </a:bodyPr>
          <a:lstStyle/>
          <a:p>
            <a:r>
              <a:rPr lang="en-US" dirty="0"/>
              <a:t>C</a:t>
            </a:r>
            <a:r>
              <a:rPr lang="en-US" dirty="0" smtClean="0"/>
              <a:t>ourt </a:t>
            </a:r>
            <a:r>
              <a:rPr lang="en-US" dirty="0"/>
              <a:t>articulated a three-part test to determine whether language programs for English learners comply with the EEOA. </a:t>
            </a:r>
            <a:endParaRPr lang="en-US" dirty="0" smtClean="0"/>
          </a:p>
          <a:p>
            <a:r>
              <a:rPr lang="en-US" dirty="0" smtClean="0"/>
              <a:t>Other </a:t>
            </a:r>
            <a:r>
              <a:rPr lang="en-US" dirty="0"/>
              <a:t>federal courts have used </a:t>
            </a:r>
            <a:r>
              <a:rPr lang="en-US" u="sng" dirty="0"/>
              <a:t>this three-part test</a:t>
            </a:r>
            <a:r>
              <a:rPr lang="en-US" u="sng" dirty="0" smtClean="0"/>
              <a:t> </a:t>
            </a:r>
            <a:r>
              <a:rPr lang="en-US" dirty="0" smtClean="0"/>
              <a:t>since:</a:t>
            </a:r>
          </a:p>
          <a:p>
            <a:pPr marL="801688" lvl="1" indent="-344488">
              <a:buNone/>
            </a:pPr>
            <a:r>
              <a:rPr lang="en-US" dirty="0" smtClean="0"/>
              <a:t>1.  “Ascertain </a:t>
            </a:r>
            <a:r>
              <a:rPr lang="en-US" dirty="0"/>
              <a:t>that a school system is pursuing a program informed by an educational theory recognized as sound by some experts in the field, or, at least deemed a legitimate experimental strategy...” </a:t>
            </a:r>
          </a:p>
          <a:p>
            <a:pPr marL="0" indent="0">
              <a:buNone/>
              <a:tabLst>
                <a:tab pos="801688" algn="l"/>
              </a:tabLst>
            </a:pPr>
            <a:r>
              <a:rPr lang="en-US" dirty="0"/>
              <a:t> </a:t>
            </a:r>
            <a:r>
              <a:rPr lang="en-US" dirty="0" smtClean="0"/>
              <a:t>      2.  Determine </a:t>
            </a:r>
            <a:r>
              <a:rPr lang="en-US" dirty="0"/>
              <a:t>“whether the programs and practices actually used</a:t>
            </a:r>
            <a:r>
              <a:rPr lang="en-US" dirty="0" smtClean="0"/>
              <a:t> 	by </a:t>
            </a:r>
            <a:r>
              <a:rPr lang="en-US" dirty="0"/>
              <a:t>a school system are reasonably calculated to implement</a:t>
            </a:r>
            <a:r>
              <a:rPr lang="en-US" dirty="0" smtClean="0"/>
              <a:t> 	effectively </a:t>
            </a:r>
            <a:r>
              <a:rPr lang="en-US" dirty="0"/>
              <a:t>the educational theory adopted by the school.” </a:t>
            </a:r>
          </a:p>
          <a:p>
            <a:pPr marL="855663" indent="-855663">
              <a:buNone/>
              <a:tabLst>
                <a:tab pos="801688" algn="l"/>
              </a:tabLst>
            </a:pPr>
            <a:r>
              <a:rPr lang="en-US" dirty="0" smtClean="0"/>
              <a:t>        3.  Ensure </a:t>
            </a:r>
            <a:r>
              <a:rPr lang="en-US" dirty="0"/>
              <a:t>that “after being employed for a period of time sufficient to give the plan a legitimate trial, [the plan] produce[s] results indicating that the language barriers confronting students are actually being overcome...” </a:t>
            </a:r>
            <a:r>
              <a:rPr lang="en-US" i="1" dirty="0" smtClean="0"/>
              <a:t> </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335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Individuals with Disabilities Education </a:t>
            </a:r>
            <a:r>
              <a:rPr lang="en-US" b="1" dirty="0" smtClean="0"/>
              <a:t>Act (IDEA) </a:t>
            </a:r>
            <a:endParaRPr lang="en-US" b="1" dirty="0"/>
          </a:p>
        </p:txBody>
      </p:sp>
      <p:sp>
        <p:nvSpPr>
          <p:cNvPr id="3" name="Content Placeholder 2"/>
          <p:cNvSpPr>
            <a:spLocks noGrp="1"/>
          </p:cNvSpPr>
          <p:nvPr>
            <p:ph idx="1"/>
          </p:nvPr>
        </p:nvSpPr>
        <p:spPr>
          <a:xfrm>
            <a:off x="457200" y="1752600"/>
            <a:ext cx="7788275" cy="4572000"/>
          </a:xfrm>
        </p:spPr>
        <p:txBody>
          <a:bodyPr>
            <a:normAutofit/>
          </a:bodyPr>
          <a:lstStyle/>
          <a:p>
            <a:pPr fontAlgn="base"/>
            <a:r>
              <a:rPr lang="en-US" sz="2600" dirty="0" smtClean="0"/>
              <a:t>Requires </a:t>
            </a:r>
            <a:r>
              <a:rPr lang="en-US" sz="2600" dirty="0"/>
              <a:t>States and </a:t>
            </a:r>
            <a:r>
              <a:rPr lang="en-US" sz="2600" dirty="0" smtClean="0"/>
              <a:t>schools to make</a:t>
            </a:r>
            <a:r>
              <a:rPr lang="en-US" sz="2600" dirty="0"/>
              <a:t> </a:t>
            </a:r>
            <a:r>
              <a:rPr lang="en-US" sz="2600" dirty="0" smtClean="0"/>
              <a:t>a </a:t>
            </a:r>
            <a:r>
              <a:rPr lang="en-US" sz="2600" i="1" dirty="0" smtClean="0"/>
              <a:t>free and appropriate public education </a:t>
            </a:r>
            <a:r>
              <a:rPr lang="en-US" sz="2600" dirty="0" smtClean="0"/>
              <a:t>available </a:t>
            </a:r>
            <a:r>
              <a:rPr lang="en-US" sz="2600" dirty="0"/>
              <a:t>to children with </a:t>
            </a:r>
            <a:r>
              <a:rPr lang="en-US" sz="2600" dirty="0" smtClean="0"/>
              <a:t>disabilities</a:t>
            </a:r>
            <a:r>
              <a:rPr lang="en-US" sz="2600" dirty="0"/>
              <a:t> </a:t>
            </a:r>
            <a:r>
              <a:rPr lang="en-US" sz="2600" dirty="0" smtClean="0"/>
              <a:t>residing </a:t>
            </a:r>
            <a:r>
              <a:rPr lang="en-US" sz="2600" dirty="0"/>
              <a:t>in the State in the </a:t>
            </a:r>
            <a:r>
              <a:rPr lang="en-US" sz="2600" i="1" dirty="0"/>
              <a:t>least </a:t>
            </a:r>
            <a:r>
              <a:rPr lang="en-US" sz="2600" i="1" dirty="0" smtClean="0"/>
              <a:t>restrictive</a:t>
            </a:r>
            <a:r>
              <a:rPr lang="en-US" sz="2600" i="1" dirty="0"/>
              <a:t> </a:t>
            </a:r>
            <a:r>
              <a:rPr lang="en-US" sz="2600" i="1" dirty="0" smtClean="0"/>
              <a:t>environment</a:t>
            </a:r>
            <a:r>
              <a:rPr lang="en-US" sz="2600" dirty="0" smtClean="0"/>
              <a:t> (LRE);</a:t>
            </a:r>
          </a:p>
          <a:p>
            <a:pPr fontAlgn="base">
              <a:buNone/>
            </a:pPr>
            <a:endParaRPr lang="en-US" sz="2600" dirty="0" smtClean="0"/>
          </a:p>
          <a:p>
            <a:pPr fontAlgn="base"/>
            <a:r>
              <a:rPr lang="en-US" sz="2600" dirty="0" smtClean="0"/>
              <a:t>The multidisciplinary team must consider the language needs (not content-based) of ELLs when developing, reviewing or revising IEPs. </a:t>
            </a:r>
          </a:p>
          <a:p>
            <a:pPr>
              <a:buNone/>
            </a:pP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109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Individuals with Disabilities Education </a:t>
            </a:r>
            <a:r>
              <a:rPr lang="en-US" b="1" dirty="0" smtClean="0"/>
              <a:t>Act (IDEA) </a:t>
            </a:r>
            <a:endParaRPr lang="en-US" b="1" dirty="0"/>
          </a:p>
        </p:txBody>
      </p:sp>
      <p:sp>
        <p:nvSpPr>
          <p:cNvPr id="3" name="Content Placeholder 2"/>
          <p:cNvSpPr>
            <a:spLocks noGrp="1"/>
          </p:cNvSpPr>
          <p:nvPr>
            <p:ph idx="1"/>
          </p:nvPr>
        </p:nvSpPr>
        <p:spPr>
          <a:xfrm>
            <a:off x="457200" y="1828800"/>
            <a:ext cx="7788275" cy="4572000"/>
          </a:xfrm>
        </p:spPr>
        <p:txBody>
          <a:bodyPr>
            <a:normAutofit/>
          </a:bodyPr>
          <a:lstStyle/>
          <a:p>
            <a:pPr lvl="0"/>
            <a:r>
              <a:rPr lang="en-US" sz="2600" dirty="0" smtClean="0"/>
              <a:t>Mandates  parental involvement through a “Team meeting” process. </a:t>
            </a:r>
          </a:p>
          <a:p>
            <a:pPr lvl="0">
              <a:buNone/>
            </a:pPr>
            <a:endParaRPr lang="en-US" sz="2600" dirty="0" smtClean="0"/>
          </a:p>
          <a:p>
            <a:pPr lvl="0"/>
            <a:r>
              <a:rPr lang="en-US" sz="2600" dirty="0" smtClean="0"/>
              <a:t>District “must take whatever action is necessary to ensure that the parent understands the proceedings of the IEP Team meeting, including arranging for an interpreter for parents with deafness or whose native language is other than English.” 34 CFR §300.322(e).</a:t>
            </a:r>
            <a:endParaRPr lang="en-US" sz="2600" i="1"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1097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Individuals with Disabilities Education </a:t>
            </a:r>
            <a:r>
              <a:rPr lang="en-US" b="1" dirty="0" smtClean="0"/>
              <a:t>Act (IDEA) </a:t>
            </a:r>
            <a:endParaRPr lang="en-US" b="1" dirty="0"/>
          </a:p>
        </p:txBody>
      </p:sp>
      <p:sp>
        <p:nvSpPr>
          <p:cNvPr id="3" name="Content Placeholder 2"/>
          <p:cNvSpPr>
            <a:spLocks noGrp="1"/>
          </p:cNvSpPr>
          <p:nvPr>
            <p:ph idx="1"/>
          </p:nvPr>
        </p:nvSpPr>
        <p:spPr>
          <a:xfrm>
            <a:off x="533400" y="1905000"/>
            <a:ext cx="7848600" cy="4724400"/>
          </a:xfrm>
        </p:spPr>
        <p:txBody>
          <a:bodyPr>
            <a:normAutofit/>
          </a:bodyPr>
          <a:lstStyle/>
          <a:p>
            <a:pPr fontAlgn="base"/>
            <a:r>
              <a:rPr lang="en-US" sz="2600" dirty="0" smtClean="0"/>
              <a:t>Mandates procedures designed to ensure that the notices, records, or any other written materials are in the native language of the parents, unless it clearly is not feasible to do so. 20 USC §1400(b).</a:t>
            </a:r>
          </a:p>
          <a:p>
            <a:pPr fontAlgn="base">
              <a:buNone/>
            </a:pPr>
            <a:endParaRPr lang="en-US" sz="2600" dirty="0" smtClean="0"/>
          </a:p>
          <a:p>
            <a:pPr fontAlgn="base"/>
            <a:r>
              <a:rPr lang="en-US" sz="2800" dirty="0" smtClean="0"/>
              <a:t>Evaluation and placement procedures must be conducted in the child’s native language, parents need to provide “informed consent.”</a:t>
            </a:r>
          </a:p>
          <a:p>
            <a:pPr fontAlgn="base"/>
            <a:endParaRPr lang="en-US" sz="26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1097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53758"/>
            <a:ext cx="8534399" cy="898842"/>
          </a:xfrm>
        </p:spPr>
        <p:txBody>
          <a:bodyPr>
            <a:normAutofit fontScale="90000"/>
          </a:bodyPr>
          <a:lstStyle/>
          <a:p>
            <a:r>
              <a:rPr lang="en-US" b="1" dirty="0"/>
              <a:t>No Child Left Behind Act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600" dirty="0" smtClean="0"/>
              <a:t>Requires </a:t>
            </a:r>
            <a:r>
              <a:rPr lang="en-US" sz="2600" dirty="0"/>
              <a:t>states to implement statewide accountability </a:t>
            </a:r>
            <a:r>
              <a:rPr lang="en-US" sz="2600" dirty="0" smtClean="0"/>
              <a:t>systems.  Assessment </a:t>
            </a:r>
            <a:r>
              <a:rPr lang="en-US" sz="2600" dirty="0"/>
              <a:t>results </a:t>
            </a:r>
            <a:r>
              <a:rPr lang="en-US" sz="2600" dirty="0" smtClean="0"/>
              <a:t>must </a:t>
            </a:r>
            <a:r>
              <a:rPr lang="en-US" sz="2600" dirty="0"/>
              <a:t>be broken out by poverty, race, ethnicity, disability, and limited English proficiency to ensure that no group is left behind. </a:t>
            </a:r>
            <a:r>
              <a:rPr lang="en-US" sz="2600" dirty="0" smtClean="0"/>
              <a:t> </a:t>
            </a:r>
          </a:p>
          <a:p>
            <a:r>
              <a:rPr lang="en-US" sz="2600" dirty="0"/>
              <a:t>G</a:t>
            </a:r>
            <a:r>
              <a:rPr lang="en-US" sz="2600" dirty="0" smtClean="0"/>
              <a:t>ives </a:t>
            </a:r>
            <a:r>
              <a:rPr lang="en-US" sz="2600" dirty="0"/>
              <a:t>states flexibility in defining the students who constitute the </a:t>
            </a:r>
            <a:r>
              <a:rPr lang="en-US" sz="2600" dirty="0" smtClean="0"/>
              <a:t>LEP (or ELL) subgroup.</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615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a:xfrm>
            <a:off x="609600" y="1752600"/>
            <a:ext cx="7924800" cy="4495800"/>
          </a:xfrm>
        </p:spPr>
        <p:txBody>
          <a:bodyPr/>
          <a:lstStyle/>
          <a:p>
            <a:pPr>
              <a:buNone/>
            </a:pPr>
            <a:r>
              <a:rPr lang="en-US" sz="2600" dirty="0" smtClean="0"/>
              <a:t>This workshop will:</a:t>
            </a:r>
          </a:p>
          <a:p>
            <a:r>
              <a:rPr lang="en-US" sz="2600" dirty="0" smtClean="0"/>
              <a:t>Discuss the changing demographics of students in Massachusetts;</a:t>
            </a:r>
          </a:p>
          <a:p>
            <a:r>
              <a:rPr lang="en-US" sz="2600" dirty="0" smtClean="0"/>
              <a:t>Explain the laws related to education and language rights of English Language Learners;</a:t>
            </a:r>
          </a:p>
          <a:p>
            <a:r>
              <a:rPr lang="en-US" sz="2600" dirty="0" smtClean="0"/>
              <a:t>Describe cultural competence tools to help in client advocacy.</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53758"/>
            <a:ext cx="8534399" cy="898842"/>
          </a:xfrm>
        </p:spPr>
        <p:txBody>
          <a:bodyPr>
            <a:normAutofit fontScale="90000"/>
          </a:bodyPr>
          <a:lstStyle/>
          <a:p>
            <a:r>
              <a:rPr lang="en-US" b="1" dirty="0"/>
              <a:t>No Child Left Behind Act</a:t>
            </a:r>
            <a:r>
              <a:rPr lang="en-US" dirty="0"/>
              <a:t/>
            </a:r>
            <a:br>
              <a:rPr lang="en-US" dirty="0"/>
            </a:br>
            <a:endParaRPr lang="en-US" dirty="0"/>
          </a:p>
        </p:txBody>
      </p:sp>
      <p:sp>
        <p:nvSpPr>
          <p:cNvPr id="3" name="Content Placeholder 2"/>
          <p:cNvSpPr>
            <a:spLocks noGrp="1"/>
          </p:cNvSpPr>
          <p:nvPr>
            <p:ph idx="1"/>
          </p:nvPr>
        </p:nvSpPr>
        <p:spPr>
          <a:xfrm>
            <a:off x="533400" y="1752600"/>
            <a:ext cx="8077200" cy="4495800"/>
          </a:xfrm>
        </p:spPr>
        <p:txBody>
          <a:bodyPr>
            <a:normAutofit/>
          </a:bodyPr>
          <a:lstStyle/>
          <a:p>
            <a:r>
              <a:rPr lang="en-US" sz="2600" dirty="0" smtClean="0"/>
              <a:t>Title III appropriates funds to supplement services to ELL student. </a:t>
            </a:r>
          </a:p>
          <a:p>
            <a:r>
              <a:rPr lang="en-US" sz="2600" dirty="0" smtClean="0"/>
              <a:t>In return, NCLB requires providing notice to parents about their child’s identification and services in a language parents can understand.</a:t>
            </a:r>
          </a:p>
          <a:p>
            <a:r>
              <a:rPr lang="en-US" sz="2600" dirty="0" smtClean="0"/>
              <a:t>Recipient of funds must be engage in outreach activities of parents of ELL students. 20 U.S.C. § 7012(c),(e).</a:t>
            </a:r>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6150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158"/>
            <a:ext cx="8458200" cy="1279842"/>
          </a:xfrm>
        </p:spPr>
        <p:txBody>
          <a:bodyPr>
            <a:normAutofit/>
          </a:bodyPr>
          <a:lstStyle/>
          <a:p>
            <a:r>
              <a:rPr lang="en-US" b="1" dirty="0" smtClean="0"/>
              <a:t>NCLB, Dept. of Education</a:t>
            </a:r>
            <a:endParaRPr lang="en-US" b="1" dirty="0"/>
          </a:p>
        </p:txBody>
      </p:sp>
      <p:sp>
        <p:nvSpPr>
          <p:cNvPr id="3" name="Content Placeholder 2"/>
          <p:cNvSpPr>
            <a:spLocks noGrp="1"/>
          </p:cNvSpPr>
          <p:nvPr>
            <p:ph idx="1"/>
          </p:nvPr>
        </p:nvSpPr>
        <p:spPr>
          <a:xfrm>
            <a:off x="609600" y="1752600"/>
            <a:ext cx="7635875" cy="4648199"/>
          </a:xfrm>
        </p:spPr>
        <p:txBody>
          <a:bodyPr>
            <a:normAutofit/>
          </a:bodyPr>
          <a:lstStyle/>
          <a:p>
            <a:pPr fontAlgn="base"/>
            <a:r>
              <a:rPr lang="en-US" dirty="0" smtClean="0"/>
              <a:t>DOE issued 2 </a:t>
            </a:r>
            <a:r>
              <a:rPr lang="en-US" dirty="0"/>
              <a:t>new policies designed to help students who are new to the U.S. </a:t>
            </a:r>
            <a:r>
              <a:rPr lang="en-US" dirty="0" smtClean="0"/>
              <a:t>and to give </a:t>
            </a:r>
            <a:r>
              <a:rPr lang="en-US" dirty="0"/>
              <a:t>states </a:t>
            </a:r>
            <a:r>
              <a:rPr lang="en-US" dirty="0" smtClean="0"/>
              <a:t>greater </a:t>
            </a:r>
            <a:r>
              <a:rPr lang="en-US" dirty="0"/>
              <a:t>flexibility </a:t>
            </a:r>
            <a:r>
              <a:rPr lang="en-US" dirty="0" smtClean="0"/>
              <a:t>to</a:t>
            </a:r>
            <a:r>
              <a:rPr lang="en-US" dirty="0"/>
              <a:t> </a:t>
            </a:r>
            <a:r>
              <a:rPr lang="en-US" dirty="0" smtClean="0"/>
              <a:t>meet </a:t>
            </a:r>
            <a:r>
              <a:rPr lang="en-US" dirty="0"/>
              <a:t>the requirements of </a:t>
            </a:r>
            <a:r>
              <a:rPr lang="en-US" dirty="0" smtClean="0"/>
              <a:t>NCLB (optional </a:t>
            </a:r>
            <a:r>
              <a:rPr lang="en-US" dirty="0"/>
              <a:t>and </a:t>
            </a:r>
            <a:r>
              <a:rPr lang="en-US" dirty="0" smtClean="0"/>
              <a:t>voluntary). </a:t>
            </a:r>
          </a:p>
          <a:p>
            <a:pPr fontAlgn="base"/>
            <a:endParaRPr lang="en-US" dirty="0" smtClean="0"/>
          </a:p>
          <a:p>
            <a:pPr lvl="1" fontAlgn="base"/>
            <a:r>
              <a:rPr lang="en-US" dirty="0" smtClean="0"/>
              <a:t>Allow </a:t>
            </a:r>
            <a:r>
              <a:rPr lang="en-US" dirty="0"/>
              <a:t>LEP students, during their first </a:t>
            </a:r>
            <a:r>
              <a:rPr lang="en-US" dirty="0" smtClean="0"/>
              <a:t>year, </a:t>
            </a:r>
            <a:r>
              <a:rPr lang="en-US" dirty="0"/>
              <a:t>to </a:t>
            </a:r>
            <a:r>
              <a:rPr lang="en-US" dirty="0" smtClean="0"/>
              <a:t>take the </a:t>
            </a:r>
            <a:r>
              <a:rPr lang="en-US" dirty="0"/>
              <a:t>reading/language arts content assessment in addition to taking the English language proficiency </a:t>
            </a:r>
            <a:r>
              <a:rPr lang="en-US" dirty="0" smtClean="0"/>
              <a:t>assessment </a:t>
            </a:r>
            <a:endParaRPr lang="en-US" dirty="0"/>
          </a:p>
          <a:p>
            <a:pPr lvl="1" fontAlgn="base"/>
            <a:r>
              <a:rPr lang="en-US" dirty="0"/>
              <a:t>For AYP calculations, states are allowed up to two years to include in the LEP subgroup former LEP students who have attained English proficiency. </a:t>
            </a:r>
            <a:r>
              <a:rPr lang="en-US" dirty="0" smtClean="0"/>
              <a:t> </a:t>
            </a:r>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1844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Other DOE/DOJ Guidance</a:t>
            </a:r>
            <a:endParaRPr lang="en-US" b="1" dirty="0"/>
          </a:p>
        </p:txBody>
      </p:sp>
      <p:sp>
        <p:nvSpPr>
          <p:cNvPr id="3" name="Content Placeholder 2"/>
          <p:cNvSpPr>
            <a:spLocks noGrp="1"/>
          </p:cNvSpPr>
          <p:nvPr>
            <p:ph idx="1"/>
          </p:nvPr>
        </p:nvSpPr>
        <p:spPr>
          <a:xfrm>
            <a:off x="381000" y="1676400"/>
            <a:ext cx="8305800" cy="4876800"/>
          </a:xfrm>
        </p:spPr>
        <p:txBody>
          <a:bodyPr>
            <a:normAutofit/>
          </a:bodyPr>
          <a:lstStyle/>
          <a:p>
            <a:r>
              <a:rPr lang="en-US" sz="2200" dirty="0" smtClean="0"/>
              <a:t>School districts must provide effective language assistance to limited English proficient parents, offer translated materials or a language interpreter. </a:t>
            </a:r>
          </a:p>
          <a:p>
            <a:r>
              <a:rPr lang="en-US" sz="2200" dirty="0" smtClean="0"/>
              <a:t>“School districts should ensure that interpreters and translators have knowledge in both languages of any specialized terms or concepts to be used in the communication at issue, and are trained on the role of an interpreter and translator, the ethics of interpreting and translating, and the need to maintain confidentiality.”  It is not sufficient for the staff merely to be bilingual. </a:t>
            </a:r>
          </a:p>
          <a:p>
            <a:r>
              <a:rPr lang="en-US" sz="2000" dirty="0" smtClean="0"/>
              <a:t>January 2015 Fact Sheet. Found at: https://www2.ed.gov/about/offices/list/ocr/docs/dcl-factsheet-lep-parents-201501.pdf</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305800" cy="1356042"/>
          </a:xfrm>
        </p:spPr>
        <p:txBody>
          <a:bodyPr>
            <a:normAutofit/>
          </a:bodyPr>
          <a:lstStyle/>
          <a:p>
            <a:r>
              <a:rPr lang="en-US" b="1" dirty="0" smtClean="0"/>
              <a:t>ADA and Section 504</a:t>
            </a:r>
            <a:endParaRPr lang="en-US" b="1" dirty="0"/>
          </a:p>
        </p:txBody>
      </p:sp>
      <p:sp>
        <p:nvSpPr>
          <p:cNvPr id="3" name="Content Placeholder 2"/>
          <p:cNvSpPr>
            <a:spLocks noGrp="1"/>
          </p:cNvSpPr>
          <p:nvPr>
            <p:ph idx="1"/>
          </p:nvPr>
        </p:nvSpPr>
        <p:spPr>
          <a:xfrm>
            <a:off x="609600" y="1828800"/>
            <a:ext cx="8077200" cy="4572000"/>
          </a:xfrm>
        </p:spPr>
        <p:txBody>
          <a:bodyPr>
            <a:normAutofit lnSpcReduction="10000"/>
          </a:bodyPr>
          <a:lstStyle/>
          <a:p>
            <a:pPr marL="280988" lvl="1" indent="-227013">
              <a:buClr>
                <a:schemeClr val="accent3"/>
              </a:buClr>
            </a:pPr>
            <a:r>
              <a:rPr lang="en-US" sz="2800" dirty="0" smtClean="0"/>
              <a:t>Section 504 only applies to entities that receive federal financial assistance. </a:t>
            </a:r>
          </a:p>
          <a:p>
            <a:pPr marL="280988" lvl="1" indent="-227013">
              <a:buClr>
                <a:schemeClr val="accent3"/>
              </a:buClr>
            </a:pPr>
            <a:endParaRPr lang="en-US" sz="2800" b="1" dirty="0" smtClean="0"/>
          </a:p>
          <a:p>
            <a:pPr marL="280988" lvl="1" indent="-227013">
              <a:buClr>
                <a:schemeClr val="accent3"/>
              </a:buClr>
            </a:pPr>
            <a:r>
              <a:rPr lang="en-US" sz="2800" dirty="0" smtClean="0"/>
              <a:t>Both prohibit disability discrimination by public entities in state and local government.</a:t>
            </a:r>
          </a:p>
          <a:p>
            <a:pPr marL="280988" lvl="1" indent="-227013">
              <a:buClr>
                <a:schemeClr val="accent3"/>
              </a:buClr>
            </a:pPr>
            <a:endParaRPr lang="en-US" sz="2600" dirty="0" smtClean="0"/>
          </a:p>
          <a:p>
            <a:pPr marL="280988" lvl="1" indent="-227013">
              <a:buClr>
                <a:schemeClr val="accent3"/>
              </a:buClr>
            </a:pPr>
            <a:r>
              <a:rPr lang="en-US" sz="2600" dirty="0" smtClean="0"/>
              <a:t>Must </a:t>
            </a:r>
            <a:r>
              <a:rPr lang="en-US" sz="2800" dirty="0" smtClean="0"/>
              <a:t>communicate effectively with people who have hearing, vision, or speech disabilities, </a:t>
            </a:r>
            <a:r>
              <a:rPr lang="en-US" sz="2600" dirty="0" smtClean="0"/>
              <a:t>unless doing so would fundamentally alter the nature of the service, or result in undue financial or administrative burden.</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5762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Lau v. Nichols </a:t>
            </a:r>
            <a:br>
              <a:rPr lang="en-US" b="1" i="1" dirty="0" smtClean="0"/>
            </a:br>
            <a:r>
              <a:rPr lang="en-US" sz="2222" dirty="0" smtClean="0"/>
              <a:t>414 U.S. 563 (1974)</a:t>
            </a:r>
            <a:r>
              <a:rPr lang="en-US" sz="2222" b="1" dirty="0" smtClean="0"/>
              <a:t> </a:t>
            </a:r>
            <a:endParaRPr lang="en-US" sz="2222" b="1" dirty="0"/>
          </a:p>
        </p:txBody>
      </p:sp>
      <p:sp>
        <p:nvSpPr>
          <p:cNvPr id="3" name="Content Placeholder 2"/>
          <p:cNvSpPr>
            <a:spLocks noGrp="1"/>
          </p:cNvSpPr>
          <p:nvPr>
            <p:ph idx="1"/>
          </p:nvPr>
        </p:nvSpPr>
        <p:spPr>
          <a:xfrm>
            <a:off x="457201" y="1828800"/>
            <a:ext cx="8077200" cy="4572000"/>
          </a:xfrm>
        </p:spPr>
        <p:txBody>
          <a:bodyPr>
            <a:normAutofit/>
          </a:bodyPr>
          <a:lstStyle/>
          <a:p>
            <a:pPr>
              <a:buFont typeface="Arial"/>
              <a:buChar char="•"/>
            </a:pPr>
            <a:r>
              <a:rPr lang="en-US" sz="2600" dirty="0" smtClean="0"/>
              <a:t>School districts have an </a:t>
            </a:r>
            <a:r>
              <a:rPr lang="en-US" sz="2600" u="sng" dirty="0" smtClean="0"/>
              <a:t>affirmative duty </a:t>
            </a:r>
            <a:r>
              <a:rPr lang="en-US" sz="2600" dirty="0" smtClean="0"/>
              <a:t>to take steps to help limited-English proficient (LEP) students overcome language barriers and to ensure that they can participate meaningfully in the district's educational programs. </a:t>
            </a:r>
          </a:p>
          <a:p>
            <a:r>
              <a:rPr lang="en-US" sz="2600" dirty="0" smtClean="0"/>
              <a:t>As a result, a school district would be in violation of Title VI if it denies access to its educational programs or services on the basis of language proficiency.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728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158"/>
            <a:ext cx="8458199" cy="1339850"/>
          </a:xfrm>
        </p:spPr>
        <p:txBody>
          <a:bodyPr>
            <a:normAutofit/>
          </a:bodyPr>
          <a:lstStyle/>
          <a:p>
            <a:r>
              <a:rPr lang="en-US" b="1" dirty="0" smtClean="0"/>
              <a:t>MA State Statutes</a:t>
            </a:r>
            <a:endParaRPr lang="en-US" b="1" dirty="0"/>
          </a:p>
        </p:txBody>
      </p:sp>
      <p:sp>
        <p:nvSpPr>
          <p:cNvPr id="3" name="Content Placeholder 2"/>
          <p:cNvSpPr>
            <a:spLocks noGrp="1"/>
          </p:cNvSpPr>
          <p:nvPr>
            <p:ph idx="1"/>
          </p:nvPr>
        </p:nvSpPr>
        <p:spPr>
          <a:xfrm>
            <a:off x="381000" y="1828800"/>
            <a:ext cx="8305800" cy="4648200"/>
          </a:xfrm>
        </p:spPr>
        <p:txBody>
          <a:bodyPr>
            <a:normAutofit/>
          </a:bodyPr>
          <a:lstStyle/>
          <a:p>
            <a:r>
              <a:rPr lang="en-US" sz="2600" b="1" dirty="0" smtClean="0"/>
              <a:t>MGL 71A, 603 </a:t>
            </a:r>
            <a:r>
              <a:rPr lang="en-US" sz="2600" b="1" dirty="0"/>
              <a:t>CMR </a:t>
            </a:r>
            <a:r>
              <a:rPr lang="en-US" sz="2600" b="1" dirty="0" smtClean="0"/>
              <a:t>14.00  and 603 CMR 28.00</a:t>
            </a:r>
          </a:p>
          <a:p>
            <a:pPr lvl="0" fontAlgn="base"/>
            <a:r>
              <a:rPr lang="en-US" sz="2600" b="1" dirty="0" smtClean="0"/>
              <a:t>603 CMR 14.04- </a:t>
            </a:r>
            <a:r>
              <a:rPr lang="en-US" sz="2600" dirty="0" smtClean="0"/>
              <a:t>Provides for ELL students to </a:t>
            </a:r>
            <a:r>
              <a:rPr lang="en-US" sz="2600" dirty="0"/>
              <a:t>learn English through a sheltered English </a:t>
            </a:r>
            <a:r>
              <a:rPr lang="en-US" sz="2600" dirty="0" smtClean="0"/>
              <a:t>immersion program for a max. of one school year. </a:t>
            </a:r>
          </a:p>
          <a:p>
            <a:pPr fontAlgn="base"/>
            <a:r>
              <a:rPr lang="en-US" sz="2600" dirty="0"/>
              <a:t>Provides for waivers based on parent request under certain </a:t>
            </a:r>
            <a:r>
              <a:rPr lang="en-US" sz="2600" dirty="0" smtClean="0"/>
              <a:t>circumstances.  Parent needs to apply </a:t>
            </a:r>
            <a:r>
              <a:rPr lang="en-US" sz="2600" dirty="0"/>
              <a:t>by</a:t>
            </a:r>
            <a:r>
              <a:rPr lang="en-US" sz="2600" dirty="0" smtClean="0"/>
              <a:t> providing </a:t>
            </a:r>
            <a:r>
              <a:rPr lang="en-US" sz="2600" dirty="0"/>
              <a:t>written informed consent.</a:t>
            </a:r>
            <a:r>
              <a:rPr lang="en-US" sz="2600" dirty="0" smtClean="0"/>
              <a:t> (MGL 71A (5)).</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1331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 State Statutes</a:t>
            </a:r>
            <a:endParaRPr lang="en-US" b="1" dirty="0"/>
          </a:p>
        </p:txBody>
      </p:sp>
      <p:sp>
        <p:nvSpPr>
          <p:cNvPr id="3" name="Content Placeholder 2"/>
          <p:cNvSpPr>
            <a:spLocks noGrp="1"/>
          </p:cNvSpPr>
          <p:nvPr>
            <p:ph idx="1"/>
          </p:nvPr>
        </p:nvSpPr>
        <p:spPr>
          <a:xfrm>
            <a:off x="457200" y="1828800"/>
            <a:ext cx="7788275" cy="4236721"/>
          </a:xfrm>
        </p:spPr>
        <p:txBody>
          <a:bodyPr>
            <a:normAutofit/>
          </a:bodyPr>
          <a:lstStyle/>
          <a:p>
            <a:pPr fontAlgn="base"/>
            <a:r>
              <a:rPr lang="en-US" dirty="0" smtClean="0"/>
              <a:t>Kindergarten </a:t>
            </a:r>
            <a:r>
              <a:rPr lang="en-US" dirty="0"/>
              <a:t>students</a:t>
            </a:r>
            <a:r>
              <a:rPr lang="en-US" dirty="0" smtClean="0"/>
              <a:t> can be placed in sheltered </a:t>
            </a:r>
            <a:r>
              <a:rPr lang="en-US" dirty="0"/>
              <a:t>English immersion </a:t>
            </a:r>
            <a:r>
              <a:rPr lang="en-US" dirty="0" smtClean="0"/>
              <a:t>classrooms, mainstream </a:t>
            </a:r>
            <a:r>
              <a:rPr lang="en-US" dirty="0"/>
              <a:t>classrooms with</a:t>
            </a:r>
            <a:r>
              <a:rPr lang="en-US" dirty="0" smtClean="0"/>
              <a:t> ELL assistance or, </a:t>
            </a:r>
            <a:r>
              <a:rPr lang="en-US" dirty="0"/>
              <a:t>two-way bilingual classrooms</a:t>
            </a:r>
            <a:r>
              <a:rPr lang="en-US" dirty="0" smtClean="0"/>
              <a:t>. (MGL 71A(4)).</a:t>
            </a:r>
          </a:p>
          <a:p>
            <a:pPr fontAlgn="base"/>
            <a:r>
              <a:rPr lang="en-US" dirty="0" smtClean="0"/>
              <a:t>If 20 students or more in a  grade level receive a waiver, then district must offer a bilingual or other language support program; if not, must allow student to transfer to a school </a:t>
            </a:r>
            <a:r>
              <a:rPr lang="en-US" i="1" dirty="0" smtClean="0"/>
              <a:t>within the district </a:t>
            </a:r>
            <a:r>
              <a:rPr lang="en-US" dirty="0" smtClean="0"/>
              <a:t>in which such a program is offered. (MGL71(5(a)).</a:t>
            </a:r>
          </a:p>
          <a:p>
            <a:pPr lvl="0" fontAlgn="base"/>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8946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 State Statutes</a:t>
            </a:r>
            <a:endParaRPr lang="en-US" dirty="0"/>
          </a:p>
        </p:txBody>
      </p:sp>
      <p:sp>
        <p:nvSpPr>
          <p:cNvPr id="3" name="Content Placeholder 2"/>
          <p:cNvSpPr>
            <a:spLocks noGrp="1"/>
          </p:cNvSpPr>
          <p:nvPr>
            <p:ph idx="1"/>
          </p:nvPr>
        </p:nvSpPr>
        <p:spPr>
          <a:xfrm>
            <a:off x="685800" y="1828800"/>
            <a:ext cx="8001000" cy="4572000"/>
          </a:xfrm>
        </p:spPr>
        <p:txBody>
          <a:bodyPr>
            <a:normAutofit/>
          </a:bodyPr>
          <a:lstStyle/>
          <a:p>
            <a:r>
              <a:rPr lang="en-US" b="1" dirty="0" smtClean="0"/>
              <a:t>603 CMR 28.00 </a:t>
            </a:r>
            <a:r>
              <a:rPr lang="en-US" dirty="0" smtClean="0"/>
              <a:t>- Special Education Statute</a:t>
            </a:r>
          </a:p>
          <a:p>
            <a:r>
              <a:rPr lang="en-US" dirty="0" smtClean="0"/>
              <a:t>Communications shall be in both English and the primary language of the home, if other than English. Interpreters need to be fluent.</a:t>
            </a:r>
          </a:p>
          <a:p>
            <a:r>
              <a:rPr lang="en-US" dirty="0" smtClean="0"/>
              <a:t>If unable to read in any language or are blind or deaf, communications shall be made orally in English or with the use of a foreign language interpreter, in Braille, in sign language, via TDD, or in writing, whichever is appropriate. 603 CMR 28.07 (8)	</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 State Statutes</a:t>
            </a:r>
            <a:endParaRPr lang="en-US" dirty="0"/>
          </a:p>
        </p:txBody>
      </p:sp>
      <p:sp>
        <p:nvSpPr>
          <p:cNvPr id="3" name="Content Placeholder 2"/>
          <p:cNvSpPr>
            <a:spLocks noGrp="1"/>
          </p:cNvSpPr>
          <p:nvPr>
            <p:ph idx="1"/>
          </p:nvPr>
        </p:nvSpPr>
        <p:spPr>
          <a:xfrm>
            <a:off x="685800" y="1828800"/>
            <a:ext cx="8001000" cy="4572000"/>
          </a:xfrm>
        </p:spPr>
        <p:txBody>
          <a:bodyPr>
            <a:normAutofit/>
          </a:bodyPr>
          <a:lstStyle/>
          <a:p>
            <a:r>
              <a:rPr lang="en-US" sz="2800" b="1" dirty="0" smtClean="0"/>
              <a:t>272 §§ 98 and 92A </a:t>
            </a:r>
            <a:r>
              <a:rPr lang="en-US" sz="2800" dirty="0" smtClean="0"/>
              <a:t>– MA Public Accommodation Laws</a:t>
            </a:r>
          </a:p>
          <a:p>
            <a:r>
              <a:rPr lang="en-US" sz="2800" dirty="0" smtClean="0"/>
              <a:t>If blind or deaf, establishes use of Braille, sign language, or appropriate accommodation. </a:t>
            </a:r>
          </a:p>
          <a:p>
            <a:r>
              <a:rPr lang="en-US" sz="2800" dirty="0" smtClean="0"/>
              <a:t>MA prohibits discrimination based on disability in “any place of public accommodation, resort, or amusement.”</a:t>
            </a:r>
          </a:p>
          <a:p>
            <a:endParaRPr lang="en-US" sz="28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5456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305799" cy="1339850"/>
          </a:xfrm>
        </p:spPr>
        <p:txBody>
          <a:bodyPr>
            <a:normAutofit fontScale="90000"/>
          </a:bodyPr>
          <a:lstStyle/>
          <a:p>
            <a:r>
              <a:rPr lang="en-US" b="1" dirty="0" smtClean="0"/>
              <a:t>Providing Culturally </a:t>
            </a:r>
            <a:br>
              <a:rPr lang="en-US" b="1" dirty="0" smtClean="0"/>
            </a:br>
            <a:r>
              <a:rPr lang="en-US" b="1" dirty="0" smtClean="0"/>
              <a:t>Competent Advocacy</a:t>
            </a:r>
            <a:endParaRPr lang="en-US" b="1" dirty="0"/>
          </a:p>
        </p:txBody>
      </p:sp>
      <p:pic>
        <p:nvPicPr>
          <p:cNvPr id="4" name="Content Placeholder 3" descr="hands.jpg"/>
          <p:cNvPicPr>
            <a:picLocks noGrp="1" noChangeAspect="1"/>
          </p:cNvPicPr>
          <p:nvPr>
            <p:ph idx="1"/>
          </p:nvPr>
        </p:nvPicPr>
        <p:blipFill>
          <a:blip r:embed="rId2"/>
          <a:srcRect l="-5088" r="-5088"/>
          <a:stretch>
            <a:fillRect/>
          </a:stretch>
        </p:blipFill>
        <p:spPr>
          <a:xfrm>
            <a:off x="609600" y="1981200"/>
            <a:ext cx="4928461" cy="2743200"/>
          </a:xfrm>
        </p:spPr>
      </p:pic>
      <p:pic>
        <p:nvPicPr>
          <p:cNvPr id="5" name="Picture 4" descr="globe2.jpg"/>
          <p:cNvPicPr>
            <a:picLocks noChangeAspect="1"/>
          </p:cNvPicPr>
          <p:nvPr/>
        </p:nvPicPr>
        <p:blipFill>
          <a:blip r:embed="rId3"/>
          <a:stretch>
            <a:fillRect/>
          </a:stretch>
        </p:blipFill>
        <p:spPr>
          <a:xfrm>
            <a:off x="5410200" y="3124200"/>
            <a:ext cx="3298387" cy="33131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Changing Demographics</a:t>
            </a:r>
            <a:endParaRPr lang="en-US" b="1" dirty="0"/>
          </a:p>
        </p:txBody>
      </p:sp>
      <p:pic>
        <p:nvPicPr>
          <p:cNvPr id="5" name="Picture 4" descr="asian1.jpg"/>
          <p:cNvPicPr>
            <a:picLocks noChangeAspect="1"/>
          </p:cNvPicPr>
          <p:nvPr/>
        </p:nvPicPr>
        <p:blipFill>
          <a:blip r:embed="rId2"/>
          <a:stretch>
            <a:fillRect/>
          </a:stretch>
        </p:blipFill>
        <p:spPr>
          <a:xfrm>
            <a:off x="4267200" y="3200400"/>
            <a:ext cx="4229100" cy="3175785"/>
          </a:xfrm>
          <a:prstGeom prst="rect">
            <a:avLst/>
          </a:prstGeom>
        </p:spPr>
      </p:pic>
      <p:pic>
        <p:nvPicPr>
          <p:cNvPr id="6" name="Picture 5" descr="haitian.jpg"/>
          <p:cNvPicPr>
            <a:picLocks noChangeAspect="1"/>
          </p:cNvPicPr>
          <p:nvPr/>
        </p:nvPicPr>
        <p:blipFill>
          <a:blip r:embed="rId3"/>
          <a:stretch>
            <a:fillRect/>
          </a:stretch>
        </p:blipFill>
        <p:spPr>
          <a:xfrm>
            <a:off x="685800" y="1600200"/>
            <a:ext cx="3241267" cy="2057400"/>
          </a:xfrm>
          <a:prstGeom prst="rect">
            <a:avLst/>
          </a:prstGeom>
        </p:spPr>
      </p:pic>
      <p:pic>
        <p:nvPicPr>
          <p:cNvPr id="8" name="Picture 7" descr="latino1.jpg"/>
          <p:cNvPicPr>
            <a:picLocks noChangeAspect="1"/>
          </p:cNvPicPr>
          <p:nvPr/>
        </p:nvPicPr>
        <p:blipFill>
          <a:blip r:embed="rId4"/>
          <a:stretch>
            <a:fillRect/>
          </a:stretch>
        </p:blipFill>
        <p:spPr>
          <a:xfrm>
            <a:off x="685800" y="4191000"/>
            <a:ext cx="3467100" cy="2336800"/>
          </a:xfrm>
          <a:prstGeom prst="rect">
            <a:avLst/>
          </a:prstGeom>
        </p:spPr>
      </p:pic>
      <p:pic>
        <p:nvPicPr>
          <p:cNvPr id="9" name="Picture 8" descr="laitno2.jpg"/>
          <p:cNvPicPr>
            <a:picLocks noChangeAspect="1"/>
          </p:cNvPicPr>
          <p:nvPr/>
        </p:nvPicPr>
        <p:blipFill>
          <a:blip r:embed="rId5"/>
          <a:stretch>
            <a:fillRect/>
          </a:stretch>
        </p:blipFill>
        <p:spPr>
          <a:xfrm>
            <a:off x="4267200" y="1676400"/>
            <a:ext cx="3284924" cy="13716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Cultural Differences: High Context versus Low Context</a:t>
            </a:r>
            <a:endParaRPr lang="en-US" b="1" dirty="0"/>
          </a:p>
        </p:txBody>
      </p:sp>
      <p:sp>
        <p:nvSpPr>
          <p:cNvPr id="3" name="Content Placeholder 2"/>
          <p:cNvSpPr>
            <a:spLocks noGrp="1"/>
          </p:cNvSpPr>
          <p:nvPr>
            <p:ph idx="1"/>
          </p:nvPr>
        </p:nvSpPr>
        <p:spPr>
          <a:xfrm>
            <a:off x="838200" y="2209800"/>
            <a:ext cx="7635875" cy="3855721"/>
          </a:xfrm>
        </p:spPr>
        <p:txBody>
          <a:bodyPr>
            <a:normAutofit/>
          </a:bodyPr>
          <a:lstStyle/>
          <a:p>
            <a:r>
              <a:rPr lang="en-US" sz="2800" dirty="0" smtClean="0"/>
              <a:t>Presented by the anthropologist Edward T. Hall in his 1976 book </a:t>
            </a:r>
            <a:r>
              <a:rPr lang="en-US" sz="2800" i="1" dirty="0" smtClean="0"/>
              <a:t>Beyond Culture</a:t>
            </a:r>
            <a:r>
              <a:rPr lang="en-US" sz="2800" dirty="0" smtClean="0"/>
              <a:t>.</a:t>
            </a:r>
            <a:r>
              <a:rPr lang="en-US" sz="2800" i="1" dirty="0" smtClean="0"/>
              <a:t>.</a:t>
            </a:r>
          </a:p>
          <a:p>
            <a:r>
              <a:rPr lang="en-US" sz="2600" dirty="0" smtClean="0"/>
              <a:t>Cultural differences may be mundane and subtle but cause great conflict.</a:t>
            </a:r>
          </a:p>
          <a:p>
            <a:pPr>
              <a:buFont typeface="Arial"/>
              <a:buChar char="•"/>
            </a:pPr>
            <a:r>
              <a:rPr lang="en-US" sz="2600" dirty="0" smtClean="0"/>
              <a:t>One </a:t>
            </a:r>
            <a:r>
              <a:rPr lang="en-US" sz="2600" dirty="0"/>
              <a:t>such difference is that of a high context culture versus a low context culture</a:t>
            </a:r>
            <a:r>
              <a:rPr lang="en-US" sz="2600" dirty="0" smtClean="0"/>
              <a:t>.</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2418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low context culture?</a:t>
            </a:r>
            <a:endParaRPr lang="en-US" dirty="0"/>
          </a:p>
        </p:txBody>
      </p:sp>
      <p:sp>
        <p:nvSpPr>
          <p:cNvPr id="3" name="Content Placeholder 2"/>
          <p:cNvSpPr>
            <a:spLocks noGrp="1"/>
          </p:cNvSpPr>
          <p:nvPr>
            <p:ph idx="1"/>
          </p:nvPr>
        </p:nvSpPr>
        <p:spPr>
          <a:xfrm>
            <a:off x="381000" y="1676400"/>
            <a:ext cx="8305800" cy="4724400"/>
          </a:xfrm>
        </p:spPr>
        <p:txBody>
          <a:bodyPr>
            <a:noAutofit/>
          </a:bodyPr>
          <a:lstStyle/>
          <a:p>
            <a:r>
              <a:rPr lang="en-US" dirty="0" smtClean="0"/>
              <a:t>Things are fully spelled out, made explicit</a:t>
            </a:r>
          </a:p>
          <a:p>
            <a:r>
              <a:rPr lang="en-US" dirty="0"/>
              <a:t>C</a:t>
            </a:r>
            <a:r>
              <a:rPr lang="en-US" dirty="0" smtClean="0"/>
              <a:t>onsiderable dependence on what is actually said or written</a:t>
            </a:r>
          </a:p>
          <a:p>
            <a:r>
              <a:rPr lang="en-US" dirty="0" smtClean="0"/>
              <a:t>More responsibility is placed on the listener to keep up their knowledge base and remain plugged into informal networks.</a:t>
            </a:r>
          </a:p>
          <a:p>
            <a:r>
              <a:rPr lang="en-US" dirty="0" smtClean="0"/>
              <a:t>Include: Anglos, Germanics and Scandinavians. </a:t>
            </a:r>
          </a:p>
          <a:p>
            <a:r>
              <a:rPr lang="en-US" dirty="0" smtClean="0"/>
              <a:t>Not known for their ability to tolerate or understand diversity, and tend to be more insular. The explicitness with which they communicate can often cause offence and resentment.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2100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high context culture?</a:t>
            </a:r>
            <a:endParaRPr lang="en-US" dirty="0"/>
          </a:p>
        </p:txBody>
      </p:sp>
      <p:sp>
        <p:nvSpPr>
          <p:cNvPr id="3" name="Content Placeholder 2"/>
          <p:cNvSpPr>
            <a:spLocks noGrp="1"/>
          </p:cNvSpPr>
          <p:nvPr>
            <p:ph idx="1"/>
          </p:nvPr>
        </p:nvSpPr>
        <p:spPr>
          <a:xfrm>
            <a:off x="533400" y="1752600"/>
            <a:ext cx="8153400" cy="4648200"/>
          </a:xfrm>
        </p:spPr>
        <p:txBody>
          <a:bodyPr>
            <a:normAutofit/>
          </a:bodyPr>
          <a:lstStyle/>
          <a:p>
            <a:r>
              <a:rPr lang="en-US" sz="2600" dirty="0" smtClean="0"/>
              <a:t>Communicators assume a great deal of commonality of knowledge and views, less is spelled out explicitly </a:t>
            </a:r>
          </a:p>
          <a:p>
            <a:r>
              <a:rPr lang="en-US" sz="2600" dirty="0" smtClean="0"/>
              <a:t>Include: Japanese, Arabs and French.</a:t>
            </a:r>
          </a:p>
          <a:p>
            <a:r>
              <a:rPr lang="en-US" sz="2600" dirty="0" smtClean="0"/>
              <a:t>Vulnerable to communication breakdowns when they assume more shared understanding than there really is. </a:t>
            </a:r>
          </a:p>
          <a:p>
            <a:r>
              <a:rPr lang="en-US" sz="2600" dirty="0" smtClean="0"/>
              <a:t>High context cultures are strongly inclined to indirect methods of communication.</a:t>
            </a:r>
            <a:endParaRPr lang="en-US" sz="2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5401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158"/>
            <a:ext cx="8458199" cy="1339850"/>
          </a:xfrm>
        </p:spPr>
        <p:txBody>
          <a:bodyPr>
            <a:normAutofit fontScale="90000"/>
          </a:bodyPr>
          <a:lstStyle/>
          <a:p>
            <a:r>
              <a:rPr lang="en-US" b="1" dirty="0" smtClean="0"/>
              <a:t>Cultural Differences in Schools</a:t>
            </a:r>
            <a:endParaRPr lang="en-US" b="1" dirty="0"/>
          </a:p>
        </p:txBody>
      </p:sp>
      <p:sp>
        <p:nvSpPr>
          <p:cNvPr id="3" name="Content Placeholder 2"/>
          <p:cNvSpPr>
            <a:spLocks noGrp="1"/>
          </p:cNvSpPr>
          <p:nvPr>
            <p:ph idx="1"/>
          </p:nvPr>
        </p:nvSpPr>
        <p:spPr>
          <a:xfrm>
            <a:off x="381000" y="1752600"/>
            <a:ext cx="8382000" cy="4648200"/>
          </a:xfrm>
        </p:spPr>
        <p:txBody>
          <a:bodyPr>
            <a:normAutofit lnSpcReduction="10000"/>
          </a:bodyPr>
          <a:lstStyle/>
          <a:p>
            <a:r>
              <a:rPr lang="en-US" b="1" dirty="0" smtClean="0"/>
              <a:t>A person’s </a:t>
            </a:r>
            <a:r>
              <a:rPr lang="en-US" b="1" dirty="0"/>
              <a:t>gender, age, position in society, level of acculturation, and individual preference can complicate communication even more.</a:t>
            </a:r>
            <a:endParaRPr lang="en-US" dirty="0"/>
          </a:p>
          <a:p>
            <a:r>
              <a:rPr lang="en-US" u="sng" dirty="0" smtClean="0"/>
              <a:t>EXAMPLE</a:t>
            </a:r>
            <a:r>
              <a:rPr lang="en-US" dirty="0" smtClean="0"/>
              <a:t>: eye </a:t>
            </a:r>
            <a:r>
              <a:rPr lang="en-US" dirty="0"/>
              <a:t>contact. </a:t>
            </a:r>
            <a:endParaRPr lang="en-US" dirty="0" smtClean="0"/>
          </a:p>
          <a:p>
            <a:pPr lvl="1"/>
            <a:r>
              <a:rPr lang="en-US" dirty="0" smtClean="0"/>
              <a:t>Latin </a:t>
            </a:r>
            <a:r>
              <a:rPr lang="en-US" dirty="0"/>
              <a:t>American and Asian cultures show respect by avoiding the glance of authority figures</a:t>
            </a:r>
            <a:r>
              <a:rPr lang="en-US" dirty="0" smtClean="0"/>
              <a:t>.</a:t>
            </a:r>
          </a:p>
          <a:p>
            <a:pPr lvl="1">
              <a:buNone/>
            </a:pPr>
            <a:r>
              <a:rPr lang="en-US" dirty="0" smtClean="0"/>
              <a:t> </a:t>
            </a:r>
          </a:p>
          <a:p>
            <a:pPr lvl="1"/>
            <a:r>
              <a:rPr lang="en-US" dirty="0" smtClean="0"/>
              <a:t>A </a:t>
            </a:r>
            <a:r>
              <a:rPr lang="en-US" dirty="0"/>
              <a:t>teacher who’s unfamiliar with this cultural norm, however, might interpret the lack of eye contact </a:t>
            </a:r>
            <a:r>
              <a:rPr lang="en-US" dirty="0" smtClean="0"/>
              <a:t>as </a:t>
            </a:r>
            <a:r>
              <a:rPr lang="en-US" dirty="0"/>
              <a:t>a sign of disrespect.</a:t>
            </a:r>
            <a:r>
              <a:rPr lang="en-US" dirty="0" smtClean="0"/>
              <a:t> </a:t>
            </a:r>
          </a:p>
          <a:p>
            <a:pPr lvl="1">
              <a:buNone/>
            </a:pPr>
            <a:endParaRPr lang="en-US" dirty="0" smtClean="0"/>
          </a:p>
          <a:p>
            <a:pPr lvl="1"/>
            <a:r>
              <a:rPr lang="en-US" dirty="0" smtClean="0"/>
              <a:t>Yet </a:t>
            </a:r>
            <a:r>
              <a:rPr lang="en-US" dirty="0"/>
              <a:t>a teacher who doesn’t know this could think the child was unmotivated or inattentive.</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1565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158"/>
            <a:ext cx="8610599" cy="1339850"/>
          </a:xfrm>
        </p:spPr>
        <p:txBody>
          <a:bodyPr>
            <a:normAutofit fontScale="90000"/>
          </a:bodyPr>
          <a:lstStyle/>
          <a:p>
            <a:r>
              <a:rPr lang="en-US" b="1" dirty="0" smtClean="0"/>
              <a:t>Match nonverbal </a:t>
            </a:r>
            <a:br>
              <a:rPr lang="en-US" b="1" dirty="0" smtClean="0"/>
            </a:br>
            <a:r>
              <a:rPr lang="en-US" b="1" dirty="0" smtClean="0"/>
              <a:t>and verbal messages</a:t>
            </a:r>
            <a:endParaRPr lang="en-US" b="1" dirty="0"/>
          </a:p>
        </p:txBody>
      </p:sp>
      <p:sp>
        <p:nvSpPr>
          <p:cNvPr id="3" name="Content Placeholder 2"/>
          <p:cNvSpPr>
            <a:spLocks noGrp="1"/>
          </p:cNvSpPr>
          <p:nvPr>
            <p:ph idx="1"/>
          </p:nvPr>
        </p:nvSpPr>
        <p:spPr>
          <a:xfrm>
            <a:off x="457200" y="1828800"/>
            <a:ext cx="8305800" cy="4572000"/>
          </a:xfrm>
        </p:spPr>
        <p:txBody>
          <a:bodyPr>
            <a:normAutofit/>
          </a:bodyPr>
          <a:lstStyle/>
          <a:p>
            <a:r>
              <a:rPr lang="en-US" sz="2600" b="1" dirty="0"/>
              <a:t>To create a positive environment for communication, your nonverbal message must closely match your verbal message.</a:t>
            </a:r>
            <a:r>
              <a:rPr lang="en-US" sz="2600" dirty="0"/>
              <a:t> </a:t>
            </a:r>
            <a:endParaRPr lang="en-US" sz="2600" dirty="0" smtClean="0"/>
          </a:p>
          <a:p>
            <a:r>
              <a:rPr lang="en-US" sz="2600" dirty="0"/>
              <a:t>R</a:t>
            </a:r>
            <a:r>
              <a:rPr lang="en-US" sz="2600" dirty="0" smtClean="0"/>
              <a:t>ecognize </a:t>
            </a:r>
            <a:r>
              <a:rPr lang="en-US" sz="2600" dirty="0"/>
              <a:t>your own expectations about nonverbal communication, and then find ways to learn about those of individuals and other cultures</a:t>
            </a:r>
            <a:r>
              <a:rPr lang="en-US" sz="2600" dirty="0" smtClean="0"/>
              <a:t>.</a:t>
            </a:r>
            <a:endParaRPr lang="en-US" sz="2600" dirty="0"/>
          </a:p>
          <a:p>
            <a:r>
              <a:rPr lang="en-US" sz="2600" dirty="0"/>
              <a:t>Nonverbal messages have a powerful impact on what’s communicated. </a:t>
            </a:r>
            <a:r>
              <a:rPr lang="en-US" sz="2600" dirty="0" smtClean="0"/>
              <a:t> </a:t>
            </a:r>
            <a:endParaRPr lang="en-US" sz="2600"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892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Attorneys should consider:</a:t>
            </a:r>
            <a:endParaRPr lang="en-US" dirty="0"/>
          </a:p>
        </p:txBody>
      </p:sp>
      <p:sp>
        <p:nvSpPr>
          <p:cNvPr id="3" name="Content Placeholder 2"/>
          <p:cNvSpPr>
            <a:spLocks noGrp="1"/>
          </p:cNvSpPr>
          <p:nvPr>
            <p:ph idx="1"/>
          </p:nvPr>
        </p:nvSpPr>
        <p:spPr>
          <a:xfrm>
            <a:off x="381000" y="1676400"/>
            <a:ext cx="8229600" cy="4572000"/>
          </a:xfrm>
        </p:spPr>
        <p:txBody>
          <a:bodyPr>
            <a:normAutofit/>
          </a:bodyPr>
          <a:lstStyle/>
          <a:p>
            <a:r>
              <a:rPr lang="en-US" dirty="0" smtClean="0"/>
              <a:t>Getting to know the community you are representing: Accurate </a:t>
            </a:r>
            <a:r>
              <a:rPr lang="en-US" dirty="0"/>
              <a:t>knowledge about the diversity of </a:t>
            </a:r>
            <a:r>
              <a:rPr lang="en-US" dirty="0" smtClean="0"/>
              <a:t>clients, their </a:t>
            </a:r>
            <a:r>
              <a:rPr lang="en-US" dirty="0"/>
              <a:t>needs and preferences for receiving information, will </a:t>
            </a:r>
            <a:r>
              <a:rPr lang="en-US" dirty="0" smtClean="0"/>
              <a:t>guide communication</a:t>
            </a:r>
            <a:r>
              <a:rPr lang="en-US" dirty="0"/>
              <a:t> </a:t>
            </a:r>
            <a:r>
              <a:rPr lang="en-US" dirty="0" smtClean="0"/>
              <a:t>practices.</a:t>
            </a:r>
            <a:r>
              <a:rPr lang="en-US" dirty="0"/>
              <a:t> </a:t>
            </a:r>
            <a:endParaRPr lang="en-US" dirty="0" smtClean="0"/>
          </a:p>
          <a:p>
            <a:r>
              <a:rPr lang="en-US" dirty="0" smtClean="0"/>
              <a:t>Communicating effectively: Consider clients’ cultural backgrounds and preferred communication styles.</a:t>
            </a:r>
          </a:p>
          <a:p>
            <a:r>
              <a:rPr lang="en-US" dirty="0" smtClean="0"/>
              <a:t>Providing materials in appropriate languages and offer professional interpreting services</a:t>
            </a:r>
          </a:p>
          <a:p>
            <a:endParaRPr lang="en-US" dirty="0" smtClean="0"/>
          </a:p>
          <a:p>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7143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Staff should:</a:t>
            </a:r>
            <a:endParaRPr lang="en-US" dirty="0"/>
          </a:p>
        </p:txBody>
      </p:sp>
      <p:sp>
        <p:nvSpPr>
          <p:cNvPr id="3" name="Content Placeholder 2"/>
          <p:cNvSpPr>
            <a:spLocks noGrp="1"/>
          </p:cNvSpPr>
          <p:nvPr>
            <p:ph idx="1"/>
          </p:nvPr>
        </p:nvSpPr>
        <p:spPr>
          <a:xfrm>
            <a:off x="533400" y="1828800"/>
            <a:ext cx="8305800" cy="4572000"/>
          </a:xfrm>
        </p:spPr>
        <p:txBody>
          <a:bodyPr>
            <a:normAutofit/>
          </a:bodyPr>
          <a:lstStyle/>
          <a:p>
            <a:r>
              <a:rPr lang="en-US" dirty="0" smtClean="0"/>
              <a:t>Cultivate</a:t>
            </a:r>
            <a:r>
              <a:rPr lang="en-US" dirty="0"/>
              <a:t> a culture of respect, caring and inclusion of difference amongst the whole school community </a:t>
            </a:r>
            <a:r>
              <a:rPr lang="en-US" dirty="0" smtClean="0"/>
              <a:t>for the purpose of supporting </a:t>
            </a:r>
            <a:r>
              <a:rPr lang="en-US" dirty="0"/>
              <a:t>positive mental health and reducing school-based risk factors for </a:t>
            </a:r>
            <a:r>
              <a:rPr lang="en-US" dirty="0" smtClean="0"/>
              <a:t>children.</a:t>
            </a:r>
          </a:p>
          <a:p>
            <a:endParaRPr lang="en-US" dirty="0"/>
          </a:p>
        </p:txBody>
      </p:sp>
      <p:pic>
        <p:nvPicPr>
          <p:cNvPr id="4" name="Picture 3" descr="graph.png"/>
          <p:cNvPicPr>
            <a:picLocks noChangeAspect="1"/>
          </p:cNvPicPr>
          <p:nvPr/>
        </p:nvPicPr>
        <p:blipFill>
          <a:blip r:embed="rId2"/>
          <a:stretch>
            <a:fillRect/>
          </a:stretch>
        </p:blipFill>
        <p:spPr>
          <a:xfrm>
            <a:off x="2209800" y="3352800"/>
            <a:ext cx="4267200" cy="319373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958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599" cy="1339850"/>
          </a:xfrm>
        </p:spPr>
        <p:txBody>
          <a:bodyPr/>
          <a:lstStyle/>
          <a:p>
            <a:r>
              <a:rPr lang="en-US" dirty="0" smtClean="0"/>
              <a:t>Questions and Resources</a:t>
            </a:r>
            <a:endParaRPr lang="en-US" dirty="0"/>
          </a:p>
        </p:txBody>
      </p:sp>
      <p:sp>
        <p:nvSpPr>
          <p:cNvPr id="3" name="Rectangle 2"/>
          <p:cNvSpPr/>
          <p:nvPr/>
        </p:nvSpPr>
        <p:spPr>
          <a:xfrm>
            <a:off x="457200" y="1617852"/>
            <a:ext cx="8458200" cy="4478148"/>
          </a:xfrm>
          <a:prstGeom prst="rect">
            <a:avLst/>
          </a:prstGeom>
        </p:spPr>
        <p:txBody>
          <a:bodyPr wrap="square">
            <a:spAutoFit/>
          </a:bodyPr>
          <a:lstStyle/>
          <a:p>
            <a:r>
              <a:rPr lang="en-US" sz="1900" dirty="0" smtClean="0">
                <a:latin typeface="Calisto MT"/>
                <a:cs typeface="Calisto MT"/>
              </a:rPr>
              <a:t>U.S. Department of Education’s Office for Civil Rights (OCR) at www.ed.gov/ocr or contact OCR at (800) 421-3481 (TDD: 800-877-8339) or at ocr@ed.gov. </a:t>
            </a:r>
          </a:p>
          <a:p>
            <a:endParaRPr lang="en-US" sz="1900" dirty="0" smtClean="0">
              <a:latin typeface="Calisto MT"/>
              <a:cs typeface="Calisto MT"/>
            </a:endParaRPr>
          </a:p>
          <a:p>
            <a:r>
              <a:rPr lang="en-US" sz="1900" dirty="0" smtClean="0">
                <a:latin typeface="Calisto MT"/>
                <a:cs typeface="Calisto MT"/>
              </a:rPr>
              <a:t>For more information about filing a complaint, visit </a:t>
            </a:r>
            <a:r>
              <a:rPr lang="en-US" sz="1900" dirty="0" smtClean="0">
                <a:latin typeface="Calisto MT"/>
                <a:cs typeface="Calisto MT"/>
                <a:hlinkClick r:id="rId2"/>
              </a:rPr>
              <a:t>www.ed.gov/ocr/complaintintro.html</a:t>
            </a:r>
            <a:r>
              <a:rPr lang="en-US" sz="1900" dirty="0" smtClean="0">
                <a:latin typeface="Calisto MT"/>
                <a:cs typeface="Calisto MT"/>
              </a:rPr>
              <a:t>.</a:t>
            </a:r>
          </a:p>
          <a:p>
            <a:endParaRPr lang="en-US" sz="1900" dirty="0" smtClean="0">
              <a:latin typeface="Calisto MT"/>
              <a:cs typeface="Calisto MT"/>
            </a:endParaRPr>
          </a:p>
          <a:p>
            <a:r>
              <a:rPr lang="en-US" sz="1900" dirty="0" smtClean="0">
                <a:latin typeface="Calisto MT"/>
                <a:cs typeface="Calisto MT"/>
              </a:rPr>
              <a:t>U.S. Department of Justice’s Civil Rights Division at www.justice.gov/crt/about/edu/ or contact DOJ at (877) 292-3804 or at education@usdoj.gov. </a:t>
            </a:r>
          </a:p>
          <a:p>
            <a:endParaRPr lang="en-US" sz="1900" dirty="0" smtClean="0">
              <a:latin typeface="Calisto MT"/>
              <a:cs typeface="Calisto MT"/>
            </a:endParaRPr>
          </a:p>
          <a:p>
            <a:r>
              <a:rPr lang="en-US" sz="1900" dirty="0" smtClean="0">
                <a:latin typeface="Calisto MT"/>
                <a:cs typeface="Calisto MT"/>
              </a:rPr>
              <a:t>For more information about filing a complaint, visit www.justice.gov/crt/complaint/#three.</a:t>
            </a:r>
          </a:p>
          <a:p>
            <a:endParaRPr lang="en-US" sz="1900" dirty="0" smtClean="0">
              <a:latin typeface="Calisto MT"/>
              <a:cs typeface="Calisto MT"/>
            </a:endParaRPr>
          </a:p>
          <a:p>
            <a:r>
              <a:rPr lang="en-US" sz="1900" dirty="0" smtClean="0">
                <a:latin typeface="Calisto MT"/>
                <a:cs typeface="Calisto MT"/>
              </a:rPr>
              <a:t> For more information about school districts’ obligations to English learner students and limited English proficient parents, additional OCR guidance is available at http://www2.ed.gov/about/offices/list/ocr/ellresources.html.</a:t>
            </a:r>
            <a:endParaRPr lang="en-US" sz="1900" dirty="0">
              <a:latin typeface="Calisto MT"/>
              <a:cs typeface="Calisto M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Immigration Map</a:t>
            </a:r>
            <a:endParaRPr lang="en-US" b="1" dirty="0"/>
          </a:p>
        </p:txBody>
      </p:sp>
      <p:pic>
        <p:nvPicPr>
          <p:cNvPr id="4" name="Content Placeholder 3" descr="Screen Shot 2015-06-22 at 11.19.11 PM.png"/>
          <p:cNvPicPr>
            <a:picLocks noGrp="1" noChangeAspect="1"/>
          </p:cNvPicPr>
          <p:nvPr>
            <p:ph idx="1"/>
          </p:nvPr>
        </p:nvPicPr>
        <p:blipFill>
          <a:blip r:embed="rId2"/>
          <a:srcRect l="-9810" r="-9810"/>
          <a:stretch>
            <a:fillRect/>
          </a:stretch>
        </p:blipFill>
        <p:spPr>
          <a:xfrm>
            <a:off x="152400" y="1600200"/>
            <a:ext cx="8968176" cy="4800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Diversity in the Classroom</a:t>
            </a:r>
            <a:endParaRPr lang="en-US" b="1" dirty="0"/>
          </a:p>
        </p:txBody>
      </p:sp>
      <p:sp>
        <p:nvSpPr>
          <p:cNvPr id="3" name="Content Placeholder 2"/>
          <p:cNvSpPr>
            <a:spLocks noGrp="1"/>
          </p:cNvSpPr>
          <p:nvPr>
            <p:ph idx="1"/>
          </p:nvPr>
        </p:nvSpPr>
        <p:spPr>
          <a:xfrm>
            <a:off x="457200" y="6248400"/>
            <a:ext cx="7710488" cy="381000"/>
          </a:xfrm>
        </p:spPr>
        <p:txBody>
          <a:bodyPr>
            <a:normAutofit/>
          </a:bodyPr>
          <a:lstStyle/>
          <a:p>
            <a:pPr>
              <a:buNone/>
            </a:pPr>
            <a:r>
              <a:rPr lang="en-US" sz="1600" dirty="0" smtClean="0">
                <a:hlinkClick r:id="rId2"/>
              </a:rPr>
              <a:t>http://projects.nytimes.com/immigration/enrollment   </a:t>
            </a:r>
            <a:endParaRPr lang="en-US" sz="1600" dirty="0"/>
          </a:p>
        </p:txBody>
      </p:sp>
      <p:pic>
        <p:nvPicPr>
          <p:cNvPr id="4" name="Picture 3" descr="Screen Shot 2015-06-22 at 11.18.30 PM.png"/>
          <p:cNvPicPr>
            <a:picLocks noChangeAspect="1"/>
          </p:cNvPicPr>
          <p:nvPr/>
        </p:nvPicPr>
        <p:blipFill>
          <a:blip r:embed="rId3"/>
          <a:stretch>
            <a:fillRect/>
          </a:stretch>
        </p:blipFill>
        <p:spPr>
          <a:xfrm>
            <a:off x="874739" y="1600200"/>
            <a:ext cx="7431061" cy="4724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1358"/>
            <a:ext cx="7407275" cy="975042"/>
          </a:xfrm>
        </p:spPr>
        <p:txBody>
          <a:bodyPr>
            <a:normAutofit fontScale="90000"/>
          </a:bodyPr>
          <a:lstStyle/>
          <a:p>
            <a:r>
              <a:rPr lang="en-US" b="1" dirty="0" smtClean="0"/>
              <a:t>Why is this important?</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533400" y="1600200"/>
            <a:ext cx="8153400" cy="4800600"/>
          </a:xfrm>
        </p:spPr>
        <p:txBody>
          <a:bodyPr>
            <a:normAutofit fontScale="92500" lnSpcReduction="10000"/>
          </a:bodyPr>
          <a:lstStyle/>
          <a:p>
            <a:pPr marL="0" indent="0">
              <a:buNone/>
            </a:pPr>
            <a:endParaRPr lang="en-US" dirty="0" smtClean="0"/>
          </a:p>
          <a:p>
            <a:pPr fontAlgn="base"/>
            <a:r>
              <a:rPr lang="en-US" sz="3300" dirty="0"/>
              <a:t>English Language Learners (ELL</a:t>
            </a:r>
            <a:r>
              <a:rPr lang="en-US" sz="3300" dirty="0" smtClean="0"/>
              <a:t>) </a:t>
            </a:r>
            <a:r>
              <a:rPr lang="en-US" sz="3300" dirty="0"/>
              <a:t>are also known as </a:t>
            </a:r>
            <a:r>
              <a:rPr lang="en-US" sz="3300" dirty="0" smtClean="0"/>
              <a:t>Limited </a:t>
            </a:r>
            <a:r>
              <a:rPr lang="en-US" sz="3300" dirty="0"/>
              <a:t>English proficient students (</a:t>
            </a:r>
            <a:r>
              <a:rPr lang="en-US" sz="3300" dirty="0" smtClean="0"/>
              <a:t>LEP).</a:t>
            </a:r>
          </a:p>
          <a:p>
            <a:r>
              <a:rPr lang="en-US" sz="3300" dirty="0" smtClean="0"/>
              <a:t>5.5 </a:t>
            </a:r>
            <a:r>
              <a:rPr lang="en-US" sz="3300" dirty="0"/>
              <a:t>million ELL students in U.S. public </a:t>
            </a:r>
            <a:r>
              <a:rPr lang="en-US" sz="3300" dirty="0" smtClean="0"/>
              <a:t>schools </a:t>
            </a:r>
            <a:r>
              <a:rPr lang="en-US" sz="3300" dirty="0"/>
              <a:t>speak more than 400 different </a:t>
            </a:r>
            <a:r>
              <a:rPr lang="en-US" sz="3300" dirty="0" smtClean="0"/>
              <a:t>languages</a:t>
            </a:r>
            <a:r>
              <a:rPr lang="en-US" sz="3300" dirty="0"/>
              <a:t>.</a:t>
            </a:r>
            <a:r>
              <a:rPr lang="en-US" sz="3300" dirty="0" smtClean="0"/>
              <a:t> </a:t>
            </a:r>
          </a:p>
          <a:p>
            <a:r>
              <a:rPr lang="en-US" sz="3300" dirty="0" smtClean="0"/>
              <a:t>80% of </a:t>
            </a:r>
            <a:r>
              <a:rPr lang="en-US" sz="3300" dirty="0"/>
              <a:t>ELL students speak Spanish </a:t>
            </a:r>
            <a:r>
              <a:rPr lang="en-US" sz="3300" dirty="0" smtClean="0"/>
              <a:t>as </a:t>
            </a:r>
            <a:r>
              <a:rPr lang="en-US" sz="3300" dirty="0"/>
              <a:t>first language. </a:t>
            </a:r>
            <a:endParaRPr lang="en-US" sz="3300" dirty="0" smtClean="0"/>
          </a:p>
          <a:p>
            <a:endParaRPr lang="en-US" sz="3300" dirty="0" smtClean="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148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1358"/>
            <a:ext cx="7407275" cy="975042"/>
          </a:xfrm>
        </p:spPr>
        <p:txBody>
          <a:bodyPr>
            <a:normAutofit fontScale="90000"/>
          </a:bodyPr>
          <a:lstStyle/>
          <a:p>
            <a:r>
              <a:rPr lang="en-US" b="1" dirty="0" smtClean="0"/>
              <a:t>Why is this important?</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533400" y="1600200"/>
            <a:ext cx="8153400" cy="4800600"/>
          </a:xfrm>
        </p:spPr>
        <p:txBody>
          <a:bodyPr>
            <a:normAutofit/>
          </a:bodyPr>
          <a:lstStyle/>
          <a:p>
            <a:pPr marL="0" indent="0">
              <a:buNone/>
            </a:pPr>
            <a:endParaRPr lang="en-US" dirty="0" smtClean="0"/>
          </a:p>
          <a:p>
            <a:r>
              <a:rPr lang="en-US" sz="3300" dirty="0" smtClean="0"/>
              <a:t>In </a:t>
            </a:r>
            <a:r>
              <a:rPr lang="en-US" sz="3300" dirty="0"/>
              <a:t>2014, 7.9% of enrolled students in </a:t>
            </a:r>
            <a:r>
              <a:rPr lang="en-US" sz="3300" dirty="0" smtClean="0"/>
              <a:t>MA </a:t>
            </a:r>
            <a:r>
              <a:rPr lang="en-US" sz="3300" dirty="0"/>
              <a:t>were </a:t>
            </a:r>
            <a:r>
              <a:rPr lang="en-US" sz="3300" dirty="0" smtClean="0"/>
              <a:t>ELL up from 6.2% in 2010.</a:t>
            </a:r>
          </a:p>
          <a:p>
            <a:r>
              <a:rPr lang="en-US" sz="3300" dirty="0"/>
              <a:t>I</a:t>
            </a:r>
            <a:r>
              <a:rPr lang="en-US" sz="3300" dirty="0" smtClean="0"/>
              <a:t>n 2014, 17.9% of enrolled students in MA were Hispanic, up from 14.% in 2010. </a:t>
            </a:r>
          </a:p>
          <a:p>
            <a:r>
              <a:rPr lang="en-US" sz="3300" dirty="0" smtClean="0"/>
              <a:t>Between 2001 and 2010, ELL enrollment in MA increased by 27%.</a:t>
            </a:r>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1481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999"/>
            <a:ext cx="8534400" cy="1066801"/>
          </a:xfrm>
        </p:spPr>
        <p:txBody>
          <a:bodyPr>
            <a:noAutofit/>
          </a:bodyPr>
          <a:lstStyle/>
          <a:p>
            <a:r>
              <a:rPr lang="en-US" sz="4600" b="1" dirty="0" smtClean="0"/>
              <a:t>ELL and Hispanic student </a:t>
            </a:r>
            <a:br>
              <a:rPr lang="en-US" sz="4600" b="1" dirty="0" smtClean="0"/>
            </a:br>
            <a:r>
              <a:rPr lang="en-US" sz="4600" b="1" dirty="0" smtClean="0"/>
              <a:t>underperformance</a:t>
            </a:r>
            <a:endParaRPr lang="en-US" sz="4600" b="1" dirty="0"/>
          </a:p>
        </p:txBody>
      </p:sp>
      <p:sp>
        <p:nvSpPr>
          <p:cNvPr id="3" name="Content Placeholder 2"/>
          <p:cNvSpPr>
            <a:spLocks noGrp="1"/>
          </p:cNvSpPr>
          <p:nvPr>
            <p:ph idx="1"/>
          </p:nvPr>
        </p:nvSpPr>
        <p:spPr>
          <a:xfrm>
            <a:off x="838200" y="1752600"/>
            <a:ext cx="7407275" cy="4312921"/>
          </a:xfrm>
        </p:spPr>
        <p:txBody>
          <a:bodyPr>
            <a:normAutofit/>
          </a:bodyPr>
          <a:lstStyle/>
          <a:p>
            <a:r>
              <a:rPr lang="en-US" dirty="0" smtClean="0"/>
              <a:t>MA once again failed to close proficiency gap for ELL students (Massachusetts </a:t>
            </a:r>
            <a:r>
              <a:rPr lang="en-US" dirty="0"/>
              <a:t>State Report </a:t>
            </a:r>
            <a:r>
              <a:rPr lang="en-US" dirty="0" smtClean="0"/>
              <a:t>Card).</a:t>
            </a:r>
          </a:p>
          <a:p>
            <a:r>
              <a:rPr lang="en-US" u="sng" dirty="0" smtClean="0"/>
              <a:t>Attrition</a:t>
            </a:r>
            <a:r>
              <a:rPr lang="en-US" dirty="0" smtClean="0"/>
              <a:t> rate for ELL students was 4.2%, 3.2% for Hispanic students and 2.3% for White students.</a:t>
            </a:r>
            <a:endParaRPr lang="en-US" dirty="0"/>
          </a:p>
          <a:p>
            <a:r>
              <a:rPr lang="en-US" dirty="0" smtClean="0"/>
              <a:t>Out of school </a:t>
            </a:r>
            <a:r>
              <a:rPr lang="en-US" u="sng" dirty="0" smtClean="0"/>
              <a:t>suspension</a:t>
            </a:r>
            <a:r>
              <a:rPr lang="en-US" dirty="0" smtClean="0"/>
              <a:t> rates for ELL students were 5.7%, 7.7% for Hispanic students and 2.4% for White students.</a:t>
            </a:r>
          </a:p>
          <a:p>
            <a:r>
              <a:rPr lang="en-US" u="sng" dirty="0" smtClean="0"/>
              <a:t>Drop out</a:t>
            </a:r>
            <a:r>
              <a:rPr lang="en-US" dirty="0" smtClean="0"/>
              <a:t> rates for ELL students were 14.9%, 14.4% for Hispanic students and 3.5% for White students.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4537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MCAS Scores</a:t>
            </a:r>
            <a:endParaRPr lang="en-US" b="1" dirty="0"/>
          </a:p>
        </p:txBody>
      </p:sp>
      <p:sp>
        <p:nvSpPr>
          <p:cNvPr id="3" name="Content Placeholder 2"/>
          <p:cNvSpPr>
            <a:spLocks noGrp="1"/>
          </p:cNvSpPr>
          <p:nvPr>
            <p:ph idx="1"/>
          </p:nvPr>
        </p:nvSpPr>
        <p:spPr>
          <a:xfrm>
            <a:off x="457200" y="1676400"/>
            <a:ext cx="8305800" cy="4648200"/>
          </a:xfrm>
        </p:spPr>
        <p:txBody>
          <a:bodyPr>
            <a:normAutofit/>
          </a:bodyPr>
          <a:lstStyle/>
          <a:p>
            <a:pPr lvl="1"/>
            <a:r>
              <a:rPr lang="en-US" dirty="0" smtClean="0"/>
              <a:t>ELL students enrolled in their first year in a school are exempted from the language test.</a:t>
            </a:r>
          </a:p>
          <a:p>
            <a:pPr lvl="1">
              <a:buNone/>
            </a:pPr>
            <a:endParaRPr lang="en-US" dirty="0" smtClean="0"/>
          </a:p>
          <a:p>
            <a:pPr lvl="1"/>
            <a:r>
              <a:rPr lang="en-US" dirty="0" smtClean="0"/>
              <a:t>ELL students may use approved bilingual dictionary.</a:t>
            </a:r>
          </a:p>
          <a:p>
            <a:pPr lvl="1"/>
            <a:endParaRPr lang="en-US" dirty="0" smtClean="0"/>
          </a:p>
          <a:p>
            <a:pPr lvl="1"/>
            <a:r>
              <a:rPr lang="en-US" dirty="0" smtClean="0"/>
              <a:t>In 2014, 4</a:t>
            </a:r>
            <a:r>
              <a:rPr lang="en-US" baseline="30000" dirty="0" smtClean="0"/>
              <a:t>th</a:t>
            </a:r>
            <a:r>
              <a:rPr lang="en-US" dirty="0" smtClean="0"/>
              <a:t> grade ELA, 25% of ELL and 26% of Hispanic students scored proficient on the ELA part compared to 46% of their White peers.</a:t>
            </a:r>
          </a:p>
          <a:p>
            <a:pPr lvl="1"/>
            <a:endParaRPr lang="en-US" dirty="0" smtClean="0"/>
          </a:p>
          <a:p>
            <a:pPr lvl="1"/>
            <a:r>
              <a:rPr lang="en-US" dirty="0" smtClean="0"/>
              <a:t>In 2014, 23% of ELL students and 34% of Hispanic students scored proficient in 4th grade Math compared to 50% of their White peers.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47118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Capital.thmx</Template>
  <TotalTime>282</TotalTime>
  <Words>2610</Words>
  <Application>Microsoft Macintosh PowerPoint</Application>
  <PresentationFormat>On-screen Show (4:3)</PresentationFormat>
  <Paragraphs>169</Paragraphs>
  <Slides>37</Slides>
  <Notes>6</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Capital</vt:lpstr>
      <vt:lpstr>Advocating for English Language Learners in Education</vt:lpstr>
      <vt:lpstr>Overview</vt:lpstr>
      <vt:lpstr>Changing Demographics</vt:lpstr>
      <vt:lpstr>Immigration Map</vt:lpstr>
      <vt:lpstr>Diversity in the Classroom</vt:lpstr>
      <vt:lpstr>Why is this important?  </vt:lpstr>
      <vt:lpstr>Why is this important?  </vt:lpstr>
      <vt:lpstr>ELL and Hispanic student  underperformance</vt:lpstr>
      <vt:lpstr>MCAS Scores</vt:lpstr>
      <vt:lpstr>Case Law and Statutory Review</vt:lpstr>
      <vt:lpstr>Federal Statutes</vt:lpstr>
      <vt:lpstr>Title VI of the Civil Rights Act of 1964</vt:lpstr>
      <vt:lpstr>Equal Educational Opportunities Act of 1974 (EEOA)</vt:lpstr>
      <vt:lpstr>Equal Educational Opportunities Act of 1974 (EEOA)</vt:lpstr>
      <vt:lpstr>Castañeda v. Pickard  (5th District, 1981)</vt:lpstr>
      <vt:lpstr>Individuals with Disabilities Education Act (IDEA) </vt:lpstr>
      <vt:lpstr>Individuals with Disabilities Education Act (IDEA) </vt:lpstr>
      <vt:lpstr>Individuals with Disabilities Education Act (IDEA) </vt:lpstr>
      <vt:lpstr>No Child Left Behind Act </vt:lpstr>
      <vt:lpstr>No Child Left Behind Act </vt:lpstr>
      <vt:lpstr>NCLB, Dept. of Education</vt:lpstr>
      <vt:lpstr>Other DOE/DOJ Guidance</vt:lpstr>
      <vt:lpstr>ADA and Section 504</vt:lpstr>
      <vt:lpstr>Lau v. Nichols  414 U.S. 563 (1974) </vt:lpstr>
      <vt:lpstr>MA State Statutes</vt:lpstr>
      <vt:lpstr>MA State Statutes</vt:lpstr>
      <vt:lpstr>MA State Statutes</vt:lpstr>
      <vt:lpstr>MA State Statutes</vt:lpstr>
      <vt:lpstr>Providing Culturally  Competent Advocacy</vt:lpstr>
      <vt:lpstr>Cultural Differences: High Context versus Low Context</vt:lpstr>
      <vt:lpstr>What is a low context culture?</vt:lpstr>
      <vt:lpstr>What is a high context culture?</vt:lpstr>
      <vt:lpstr>Cultural Differences in Schools</vt:lpstr>
      <vt:lpstr>Match nonverbal  and verbal messages</vt:lpstr>
      <vt:lpstr>Attorneys should consider:</vt:lpstr>
      <vt:lpstr>School Staff should:</vt:lpstr>
      <vt:lpstr>Questions and Resources</vt:lpstr>
    </vt:vector>
  </TitlesOfParts>
  <Company>MLAC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Learners and Education</dc:title>
  <dc:creator>terer</dc:creator>
  <cp:lastModifiedBy>tramos</cp:lastModifiedBy>
  <cp:revision>10</cp:revision>
  <cp:lastPrinted>2015-06-26T02:15:20Z</cp:lastPrinted>
  <dcterms:created xsi:type="dcterms:W3CDTF">2015-06-26T14:02:24Z</dcterms:created>
  <dcterms:modified xsi:type="dcterms:W3CDTF">2015-06-26T15:53:21Z</dcterms:modified>
</cp:coreProperties>
</file>