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7023100" cy="9309100"/>
  <p:embeddedFontLs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jX0tCWFHAguGV1XbY/6jqTzqjC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customschemas.google.com/relationships/presentationmetadata" Target="meta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Google Shape;221;p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00" name="Google Shape;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7" name="Google Shape;317;p1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5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4" name="Google Shape;334;p16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p1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8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Google Shape;350;p1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Google Shape;357;p1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5" name="Google Shape;365;p2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3" name="Google Shape;373;p21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2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2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7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7" name="Google Shape;3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398" name="Google Shape;398;p27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075" tIns="86075" rIns="86075" bIns="86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300"/>
              <a:t>23</a:t>
            </a:fld>
            <a:endParaRPr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6" name="Google Shape;406;p2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8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9eace4e56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88" y="697533"/>
            <a:ext cx="5058000" cy="349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9eace4e56_1_12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339eace4e56_1_127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200" cy="465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eace4e56_1_25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00" cy="41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39eace4e56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88" y="697533"/>
            <a:ext cx="5058000" cy="3490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2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p3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3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3a5c59b85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Google Shape;449;g33a5c59b85c_0_2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Added this slide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33a5c59b85c_0_2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3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7" name="Google Shape;45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3a5c59b85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00" cy="3490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3a5c59b85c_0_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900" cy="41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33a5c59b85c_0_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4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Google Shape;261;p7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Google Shape;284;p10:notes"/>
          <p:cNvSpPr txBox="1">
            <a:spLocks noGrp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42"/>
          <p:cNvGrpSpPr/>
          <p:nvPr/>
        </p:nvGrpSpPr>
        <p:grpSpPr>
          <a:xfrm>
            <a:off x="0" y="0"/>
            <a:ext cx="8712200" cy="6629400"/>
            <a:chOff x="0" y="0"/>
            <a:chExt cx="5488" cy="3792"/>
          </a:xfrm>
        </p:grpSpPr>
        <p:sp>
          <p:nvSpPr>
            <p:cNvPr id="23" name="Google Shape;23;p42"/>
            <p:cNvSpPr/>
            <p:nvPr/>
          </p:nvSpPr>
          <p:spPr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" name="Google Shape;24;p42"/>
            <p:cNvGrpSpPr/>
            <p:nvPr/>
          </p:nvGrpSpPr>
          <p:grpSpPr>
            <a:xfrm>
              <a:off x="0" y="2659"/>
              <a:ext cx="5376" cy="1133"/>
              <a:chOff x="0" y="2659"/>
              <a:chExt cx="5376" cy="1133"/>
            </a:xfrm>
          </p:grpSpPr>
          <p:sp>
            <p:nvSpPr>
              <p:cNvPr id="25" name="Google Shape;25;p42"/>
              <p:cNvSpPr/>
              <p:nvPr/>
            </p:nvSpPr>
            <p:spPr>
              <a:xfrm>
                <a:off x="624" y="2659"/>
                <a:ext cx="4752" cy="1133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" name="Google Shape;26;p42"/>
              <p:cNvSpPr/>
              <p:nvPr/>
            </p:nvSpPr>
            <p:spPr>
              <a:xfrm>
                <a:off x="654" y="2746"/>
                <a:ext cx="4626" cy="95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27" name="Google Shape;27;p42"/>
              <p:cNvCxnSpPr/>
              <p:nvPr/>
            </p:nvCxnSpPr>
            <p:spPr>
              <a:xfrm>
                <a:off x="0" y="3072"/>
                <a:ext cx="624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" name="Google Shape;28;p42"/>
            <p:cNvGrpSpPr/>
            <p:nvPr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9" name="Google Shape;29;p42"/>
              <p:cNvSpPr/>
              <p:nvPr/>
            </p:nvSpPr>
            <p:spPr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30" name="Google Shape;30;p42"/>
              <p:cNvCxnSpPr/>
              <p:nvPr/>
            </p:nvCxnSpPr>
            <p:spPr>
              <a:xfrm>
                <a:off x="400" y="432"/>
                <a:ext cx="5088" cy="0"/>
              </a:xfrm>
              <a:prstGeom prst="straightConnector1">
                <a:avLst/>
              </a:prstGeom>
              <a:noFill/>
              <a:ln w="444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42"/>
          <p:cNvSpPr txBox="1">
            <a:spLocks noGrp="1"/>
          </p:cNvSpPr>
          <p:nvPr>
            <p:ph type="ctrTitle"/>
          </p:nvPr>
        </p:nvSpPr>
        <p:spPr>
          <a:xfrm>
            <a:off x="4419600" y="762000"/>
            <a:ext cx="42672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2"/>
          <p:cNvSpPr txBox="1">
            <a:spLocks noGrp="1"/>
          </p:cNvSpPr>
          <p:nvPr>
            <p:ph type="subTitle" idx="1"/>
          </p:nvPr>
        </p:nvSpPr>
        <p:spPr>
          <a:xfrm>
            <a:off x="1143000" y="4876800"/>
            <a:ext cx="7162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dt" idx="10"/>
          </p:nvPr>
        </p:nvSpPr>
        <p:spPr>
          <a:xfrm>
            <a:off x="912813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ftr" idx="11"/>
          </p:nvPr>
        </p:nvSpPr>
        <p:spPr>
          <a:xfrm>
            <a:off x="3354388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5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53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4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body" idx="1"/>
          </p:nvPr>
        </p:nvSpPr>
        <p:spPr>
          <a:xfrm rot="5400000">
            <a:off x="2535238" y="-20637"/>
            <a:ext cx="4530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4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5"/>
          <p:cNvSpPr txBox="1">
            <a:spLocks noGrp="1"/>
          </p:cNvSpPr>
          <p:nvPr>
            <p:ph type="title"/>
          </p:nvPr>
        </p:nvSpPr>
        <p:spPr>
          <a:xfrm rot="5400000">
            <a:off x="4788694" y="2232819"/>
            <a:ext cx="5853112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5"/>
          <p:cNvSpPr txBox="1">
            <a:spLocks noGrp="1"/>
          </p:cNvSpPr>
          <p:nvPr>
            <p:ph type="body" idx="1"/>
          </p:nvPr>
        </p:nvSpPr>
        <p:spPr>
          <a:xfrm rot="5400000">
            <a:off x="826294" y="365919"/>
            <a:ext cx="5853112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55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9eace4e56_1_144"/>
          <p:cNvSpPr/>
          <p:nvPr/>
        </p:nvSpPr>
        <p:spPr>
          <a:xfrm>
            <a:off x="2381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339eace4e56_1_144"/>
          <p:cNvSpPr/>
          <p:nvPr/>
        </p:nvSpPr>
        <p:spPr>
          <a:xfrm>
            <a:off x="11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39eace4e56_1_144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g339eace4e56_1_144"/>
          <p:cNvSpPr txBox="1"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g339eace4e56_1_144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39eace4e56_1_14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339eace4e56_1_144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1" name="Google Shape;121;g339eace4e56_1_144"/>
          <p:cNvCxnSpPr/>
          <p:nvPr/>
        </p:nvCxnSpPr>
        <p:spPr>
          <a:xfrm>
            <a:off x="905743" y="434340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9eace4e56_1_153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g339eace4e56_1_153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5" name="Google Shape;125;g339eace4e56_1_153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339eace4e56_1_153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339eace4e56_1_153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9eace4e56_1_159"/>
          <p:cNvSpPr/>
          <p:nvPr/>
        </p:nvSpPr>
        <p:spPr>
          <a:xfrm>
            <a:off x="12" y="0"/>
            <a:ext cx="3038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39eace4e56_1_159"/>
          <p:cNvSpPr/>
          <p:nvPr/>
        </p:nvSpPr>
        <p:spPr>
          <a:xfrm>
            <a:off x="3030053" y="0"/>
            <a:ext cx="4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339eace4e56_1_15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339eace4e56_1_159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3" name="Google Shape;133;g339eace4e56_1_15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g339eace4e56_1_159"/>
          <p:cNvSpPr txBox="1">
            <a:spLocks noGrp="1"/>
          </p:cNvSpPr>
          <p:nvPr>
            <p:ph type="dt" idx="10"/>
          </p:nvPr>
        </p:nvSpPr>
        <p:spPr>
          <a:xfrm>
            <a:off x="349134" y="6459785"/>
            <a:ext cx="1963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339eace4e56_1_159"/>
          <p:cNvSpPr txBox="1">
            <a:spLocks noGrp="1"/>
          </p:cNvSpPr>
          <p:nvPr>
            <p:ph type="ftr" idx="11"/>
          </p:nvPr>
        </p:nvSpPr>
        <p:spPr>
          <a:xfrm>
            <a:off x="3600450" y="6459785"/>
            <a:ext cx="3486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339eace4e56_1_159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9eace4e56_1_168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339eace4e56_1_168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g339eace4e56_1_168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2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1" name="Google Shape;141;g339eace4e56_1_168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2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g339eace4e56_1_168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2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3" name="Google Shape;143;g339eace4e56_1_168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339eace4e56_1_168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339eace4e56_1_168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9eace4e56_1_177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339eace4e56_1_17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9" name="Google Shape;149;g339eace4e56_1_177"/>
          <p:cNvSpPr txBox="1">
            <a:spLocks noGrp="1"/>
          </p:cNvSpPr>
          <p:nvPr>
            <p:ph type="body" idx="2"/>
          </p:nvPr>
        </p:nvSpPr>
        <p:spPr>
          <a:xfrm>
            <a:off x="4663440" y="1845735"/>
            <a:ext cx="37032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0" name="Google Shape;150;g339eace4e56_1_177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339eace4e56_1_177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g339eace4e56_1_177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9eace4e56_1_184"/>
          <p:cNvSpPr/>
          <p:nvPr/>
        </p:nvSpPr>
        <p:spPr>
          <a:xfrm>
            <a:off x="2381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39eace4e56_1_184"/>
          <p:cNvSpPr/>
          <p:nvPr/>
        </p:nvSpPr>
        <p:spPr>
          <a:xfrm>
            <a:off x="11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39eace4e56_1_18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g339eace4e56_1_18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g339eace4e56_1_184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g339eace4e56_1_18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g339eace4e56_1_184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1" name="Google Shape;161;g339eace4e56_1_184"/>
          <p:cNvCxnSpPr/>
          <p:nvPr/>
        </p:nvCxnSpPr>
        <p:spPr>
          <a:xfrm>
            <a:off x="905743" y="4343400"/>
            <a:ext cx="7406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9eace4e56_1_193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339eace4e56_1_193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339eace4e56_1_193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339eace4e56_1_193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3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9eace4e56_1_198"/>
          <p:cNvSpPr/>
          <p:nvPr/>
        </p:nvSpPr>
        <p:spPr>
          <a:xfrm>
            <a:off x="2381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39eace4e56_1_198"/>
          <p:cNvSpPr/>
          <p:nvPr/>
        </p:nvSpPr>
        <p:spPr>
          <a:xfrm>
            <a:off x="11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39eace4e56_1_198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339eace4e56_1_198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339eace4e56_1_198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9eace4e56_1_204"/>
          <p:cNvSpPr/>
          <p:nvPr/>
        </p:nvSpPr>
        <p:spPr>
          <a:xfrm>
            <a:off x="0" y="4953000"/>
            <a:ext cx="91416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39eace4e56_1_204"/>
          <p:cNvSpPr/>
          <p:nvPr/>
        </p:nvSpPr>
        <p:spPr>
          <a:xfrm>
            <a:off x="11" y="491507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39eace4e56_1_204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49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g339eace4e56_1_20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1" y="0"/>
            <a:ext cx="9144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178" name="Google Shape;178;g339eace4e56_1_204"/>
          <p:cNvSpPr txBox="1">
            <a:spLocks noGrp="1"/>
          </p:cNvSpPr>
          <p:nvPr>
            <p:ph type="body" idx="1"/>
          </p:nvPr>
        </p:nvSpPr>
        <p:spPr>
          <a:xfrm>
            <a:off x="822960" y="5907023"/>
            <a:ext cx="7584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79" name="Google Shape;179;g339eace4e56_1_204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339eace4e56_1_20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g339eace4e56_1_204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9eace4e56_1_213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339eace4e56_1_213"/>
          <p:cNvSpPr txBox="1">
            <a:spLocks noGrp="1"/>
          </p:cNvSpPr>
          <p:nvPr>
            <p:ph type="body" idx="1"/>
          </p:nvPr>
        </p:nvSpPr>
        <p:spPr>
          <a:xfrm rot="5400000">
            <a:off x="2583210" y="85484"/>
            <a:ext cx="4023300" cy="7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85" name="Google Shape;185;g339eace4e56_1_213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339eace4e56_1_213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339eace4e56_1_213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9eace4e56_1_219"/>
          <p:cNvSpPr/>
          <p:nvPr/>
        </p:nvSpPr>
        <p:spPr>
          <a:xfrm>
            <a:off x="2381" y="6400800"/>
            <a:ext cx="91416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39eace4e56_1_219"/>
          <p:cNvSpPr/>
          <p:nvPr/>
        </p:nvSpPr>
        <p:spPr>
          <a:xfrm>
            <a:off x="11" y="6334316"/>
            <a:ext cx="91416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39eace4e56_1_219"/>
          <p:cNvSpPr txBox="1">
            <a:spLocks noGrp="1"/>
          </p:cNvSpPr>
          <p:nvPr>
            <p:ph type="title"/>
          </p:nvPr>
        </p:nvSpPr>
        <p:spPr>
          <a:xfrm rot="5400000">
            <a:off x="4650900" y="2307628"/>
            <a:ext cx="57573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339eace4e56_1_219"/>
          <p:cNvSpPr txBox="1">
            <a:spLocks noGrp="1"/>
          </p:cNvSpPr>
          <p:nvPr>
            <p:ph type="body" idx="1"/>
          </p:nvPr>
        </p:nvSpPr>
        <p:spPr>
          <a:xfrm rot="5400000">
            <a:off x="650325" y="393028"/>
            <a:ext cx="57573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93" name="Google Shape;193;g339eace4e56_1_219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339eace4e56_1_219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339eace4e56_1_219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9eace4e56_1_227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39eace4e56_1_2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339eace4e56_1_22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42900"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1750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3pPr>
            <a:lvl4pPr marL="1828800" lvl="3" indent="-31750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1750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>
              <a:spcBef>
                <a:spcPts val="400"/>
              </a:spcBef>
              <a:spcAft>
                <a:spcPts val="4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00" name="Google Shape;200;g339eace4e56_1_2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9eace4e56_1_23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339eace4e56_1_232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339eace4e56_1_23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9eace4e56_1_23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339eace4e56_1_236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>
              <a:spcBef>
                <a:spcPts val="1200"/>
              </a:spcBef>
              <a:spcAft>
                <a:spcPts val="0"/>
              </a:spcAft>
              <a:buSzPts val="1900"/>
              <a:buChar char=" "/>
              <a:defRPr sz="1900"/>
            </a:lvl1pPr>
            <a:lvl2pPr marL="914400" lvl="1" indent="-330200">
              <a:spcBef>
                <a:spcPts val="2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3pPr>
            <a:lvl4pPr marL="1828800" lvl="3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4pPr>
            <a:lvl5pPr marL="2286000" lvl="4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5pPr>
            <a:lvl6pPr marL="2743200" lvl="5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6pPr>
            <a:lvl7pPr marL="3200400" lvl="6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7pPr>
            <a:lvl8pPr marL="3657600" lvl="7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8pPr>
            <a:lvl9pPr marL="4114800" lvl="8" indent="-330200">
              <a:spcBef>
                <a:spcPts val="400"/>
              </a:spcBef>
              <a:spcAft>
                <a:spcPts val="400"/>
              </a:spcAft>
              <a:buSzPts val="1600"/>
              <a:buChar char="◦"/>
              <a:defRPr sz="1600"/>
            </a:lvl9pPr>
          </a:lstStyle>
          <a:p>
            <a:endParaRPr/>
          </a:p>
        </p:txBody>
      </p:sp>
      <p:sp>
        <p:nvSpPr>
          <p:cNvPr id="208" name="Google Shape;208;g339eace4e56_1_236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9250">
              <a:spcBef>
                <a:spcPts val="1200"/>
              </a:spcBef>
              <a:spcAft>
                <a:spcPts val="0"/>
              </a:spcAft>
              <a:buSzPts val="1900"/>
              <a:buChar char=" "/>
              <a:defRPr sz="1900"/>
            </a:lvl1pPr>
            <a:lvl2pPr marL="914400" lvl="1" indent="-330200">
              <a:spcBef>
                <a:spcPts val="200"/>
              </a:spcBef>
              <a:spcAft>
                <a:spcPts val="0"/>
              </a:spcAft>
              <a:buSzPts val="1600"/>
              <a:buChar char="◦"/>
              <a:defRPr sz="1600"/>
            </a:lvl2pPr>
            <a:lvl3pPr marL="1371600" lvl="2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3pPr>
            <a:lvl4pPr marL="1828800" lvl="3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4pPr>
            <a:lvl5pPr marL="2286000" lvl="4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5pPr>
            <a:lvl6pPr marL="2743200" lvl="5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6pPr>
            <a:lvl7pPr marL="3200400" lvl="6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7pPr>
            <a:lvl8pPr marL="3657600" lvl="7" indent="-330200">
              <a:spcBef>
                <a:spcPts val="400"/>
              </a:spcBef>
              <a:spcAft>
                <a:spcPts val="0"/>
              </a:spcAft>
              <a:buSzPts val="1600"/>
              <a:buChar char="◦"/>
              <a:defRPr sz="1600"/>
            </a:lvl8pPr>
            <a:lvl9pPr marL="4114800" lvl="8" indent="-330200">
              <a:spcBef>
                <a:spcPts val="400"/>
              </a:spcBef>
              <a:spcAft>
                <a:spcPts val="400"/>
              </a:spcAft>
              <a:buSzPts val="1600"/>
              <a:buChar char="◦"/>
              <a:defRPr sz="1600"/>
            </a:lvl9pPr>
          </a:lstStyle>
          <a:p>
            <a:endParaRPr/>
          </a:p>
        </p:txBody>
      </p:sp>
      <p:sp>
        <p:nvSpPr>
          <p:cNvPr id="209" name="Google Shape;209;g339eace4e56_1_23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2">
  <p:cSld name="SECTION_HEADER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9eace4e56_1_241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39eace4e56_1_241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g339eace4e56_1_24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3">
  <p:cSld name="SECTION_HEADER_3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9eace4e56_1_245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339eace4e56_1_245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339eace4e56_1_24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4"/>
          <p:cNvSpPr/>
          <p:nvPr/>
        </p:nvSpPr>
        <p:spPr>
          <a:xfrm>
            <a:off x="-75" y="6727600"/>
            <a:ext cx="9144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" name="Google Shape;44;p4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imes New Roman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8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■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6" name="Google Shape;56;p48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■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57" name="Google Shape;57;p48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4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4" name="Google Shape;64;p4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■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12419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5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41"/>
          <p:cNvGrpSpPr/>
          <p:nvPr/>
        </p:nvGrpSpPr>
        <p:grpSpPr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1" name="Google Shape;11;p41"/>
            <p:cNvSpPr/>
            <p:nvPr/>
          </p:nvSpPr>
          <p:spPr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2" name="Google Shape;12;p41"/>
            <p:cNvGrpSpPr/>
            <p:nvPr/>
          </p:nvGrpSpPr>
          <p:grpSpPr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3" name="Google Shape;13;p41"/>
              <p:cNvSpPr/>
              <p:nvPr/>
            </p:nvSpPr>
            <p:spPr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cxnSp>
            <p:nvCxnSpPr>
              <p:cNvPr id="14" name="Google Shape;14;p41"/>
              <p:cNvCxnSpPr/>
              <p:nvPr/>
            </p:nvCxnSpPr>
            <p:spPr>
              <a:xfrm>
                <a:off x="240" y="941"/>
                <a:ext cx="523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" name="Google Shape;15;p41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41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" name="Google Shape;20;p41"/>
          <p:cNvCxnSpPr/>
          <p:nvPr/>
        </p:nvCxnSpPr>
        <p:spPr>
          <a:xfrm>
            <a:off x="0" y="4876800"/>
            <a:ext cx="609600" cy="0"/>
          </a:xfrm>
          <a:prstGeom prst="straightConnector1">
            <a:avLst/>
          </a:prstGeom>
          <a:noFill/>
          <a:ln w="444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9eace4e56_1_135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39eace4e56_1_135"/>
          <p:cNvSpPr/>
          <p:nvPr/>
        </p:nvSpPr>
        <p:spPr>
          <a:xfrm>
            <a:off x="0" y="6334316"/>
            <a:ext cx="9144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39eace4e56_1_135"/>
          <p:cNvSpPr txBox="1">
            <a:spLocks noGrp="1"/>
          </p:cNvSpPr>
          <p:nvPr>
            <p:ph type="title"/>
          </p:nvPr>
        </p:nvSpPr>
        <p:spPr>
          <a:xfrm>
            <a:off x="822960" y="286603"/>
            <a:ext cx="7543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g339eace4e56_1_13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g339eace4e56_1_135"/>
          <p:cNvSpPr txBox="1">
            <a:spLocks noGrp="1"/>
          </p:cNvSpPr>
          <p:nvPr>
            <p:ph type="dt" idx="10"/>
          </p:nvPr>
        </p:nvSpPr>
        <p:spPr>
          <a:xfrm>
            <a:off x="822960" y="6459785"/>
            <a:ext cx="1854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g339eace4e56_1_135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g339eace4e56_1_135"/>
          <p:cNvSpPr txBox="1">
            <a:spLocks noGrp="1"/>
          </p:cNvSpPr>
          <p:nvPr>
            <p:ph type="sldNum" idx="12"/>
          </p:nvPr>
        </p:nvSpPr>
        <p:spPr>
          <a:xfrm>
            <a:off x="7425344" y="6459785"/>
            <a:ext cx="984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g339eace4e56_1_135"/>
          <p:cNvCxnSpPr/>
          <p:nvPr/>
        </p:nvCxnSpPr>
        <p:spPr>
          <a:xfrm>
            <a:off x="895149" y="1737845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legalservices.org/content/54-how-does-dta-count-income-ineligible-immigran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"/>
          <p:cNvSpPr txBox="1">
            <a:spLocks noGrp="1"/>
          </p:cNvSpPr>
          <p:nvPr>
            <p:ph type="ctrTitle"/>
          </p:nvPr>
        </p:nvSpPr>
        <p:spPr>
          <a:xfrm>
            <a:off x="4495800" y="1066800"/>
            <a:ext cx="43434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Cash and Food Benefits for Immigrant-Headed 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Households</a:t>
            </a:r>
            <a:endParaRPr/>
          </a:p>
        </p:txBody>
      </p:sp>
      <p:sp>
        <p:nvSpPr>
          <p:cNvPr id="224" name="Google Shape;224;p1"/>
          <p:cNvSpPr txBox="1">
            <a:spLocks noGrp="1"/>
          </p:cNvSpPr>
          <p:nvPr>
            <p:ph type="subTitle" idx="1"/>
          </p:nvPr>
        </p:nvSpPr>
        <p:spPr>
          <a:xfrm>
            <a:off x="990600" y="4876800"/>
            <a:ext cx="7467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Basic Benefits Training, March 2025</a:t>
            </a:r>
            <a:endParaRPr sz="200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Naomi Meyer, Greater Boston Legal Services, nmeyer@gbls.org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Patricia Baker, Mass. Law Reform Institute, pbaker@mlri.org</a:t>
            </a:r>
            <a:endParaRPr/>
          </a:p>
        </p:txBody>
      </p:sp>
      <p:pic>
        <p:nvPicPr>
          <p:cNvPr id="225" name="Google Shape;2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4367213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Front side of current United States Permanent Resident Card specimen (sample)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08648" y="1502403"/>
            <a:ext cx="7099325" cy="45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1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Status before adjustment?</a:t>
            </a:r>
            <a:endParaRPr/>
          </a:p>
        </p:txBody>
      </p:sp>
      <p:sp>
        <p:nvSpPr>
          <p:cNvPr id="296" name="Google Shape;296;p1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5411015" y="3719538"/>
            <a:ext cx="1143000" cy="8382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 txBox="1">
            <a:spLocks noGrp="1"/>
          </p:cNvSpPr>
          <p:nvPr>
            <p:ph type="title"/>
          </p:nvPr>
        </p:nvSpPr>
        <p:spPr>
          <a:xfrm>
            <a:off x="717814" y="308554"/>
            <a:ext cx="4296451" cy="11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#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 txBox="1">
            <a:spLocks noGrp="1"/>
          </p:cNvSpPr>
          <p:nvPr>
            <p:ph type="body" idx="1"/>
          </p:nvPr>
        </p:nvSpPr>
        <p:spPr>
          <a:xfrm>
            <a:off x="766712" y="2420811"/>
            <a:ext cx="8209742" cy="4270519"/>
          </a:xfrm>
          <a:prstGeom prst="rect">
            <a:avLst/>
          </a:prstGeom>
          <a:noFill/>
          <a:ln w="38100" cap="flat" cmpd="dbl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2520"/>
              <a:buNone/>
            </a:pPr>
            <a:r>
              <a:rPr lang="en-US"/>
              <a:t>Sena and her children were evacuated from Afghanistan and entered the U.S. with humanitarian parole in 2021. They were granted asylum 3 months ago.  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720"/>
              <a:buNone/>
            </a:pPr>
            <a:endParaRPr sz="800"/>
          </a:p>
          <a:p>
            <a:pPr marL="762000" lvl="1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600"/>
              <a:buChar char="§"/>
            </a:pPr>
            <a:r>
              <a:rPr lang="en-US" sz="2800"/>
              <a:t>Are they eligible for TAFDC and SNAP now?</a:t>
            </a:r>
            <a:endParaRPr/>
          </a:p>
          <a:p>
            <a:pPr marL="685800" lvl="1" indent="-2667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600"/>
              <a:buChar char="§"/>
            </a:pPr>
            <a:r>
              <a:rPr lang="en-US" sz="2800"/>
              <a:t>Were they eligible for TAFDC and federal SNAP before, when they had parole?  </a:t>
            </a:r>
            <a:endParaRPr sz="2800"/>
          </a:p>
        </p:txBody>
      </p:sp>
      <p:sp>
        <p:nvSpPr>
          <p:cNvPr id="304" name="Google Shape;304;p12"/>
          <p:cNvSpPr txBox="1">
            <a:spLocks noGrp="1"/>
          </p:cNvSpPr>
          <p:nvPr>
            <p:ph type="sldNum" idx="12"/>
          </p:nvPr>
        </p:nvSpPr>
        <p:spPr>
          <a:xfrm>
            <a:off x="7683864" y="6116751"/>
            <a:ext cx="994716" cy="35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305" name="Google Shape;3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8774" y="545115"/>
            <a:ext cx="2085975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Cuban-Haitian Entrants</a:t>
            </a:r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5344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 sz="2600"/>
              <a:t>National of Cuba or Haiti with “special status”:</a:t>
            </a:r>
            <a:endParaRPr sz="2600"/>
          </a:p>
          <a:p>
            <a:pPr marL="342900" lvl="1" indent="-312420" algn="l" rtl="0">
              <a:spcBef>
                <a:spcPts val="1160"/>
              </a:spcBef>
              <a:spcAft>
                <a:spcPts val="0"/>
              </a:spcAft>
              <a:buClr>
                <a:schemeClr val="folHlink"/>
              </a:buClr>
              <a:buSzPts val="2600"/>
              <a:buFont typeface="Noto Sans Symbols"/>
              <a:buChar char="▪"/>
            </a:pPr>
            <a:r>
              <a:rPr lang="en-US"/>
              <a:t>Pending asylum application</a:t>
            </a:r>
            <a:endParaRPr/>
          </a:p>
          <a:p>
            <a:pPr marL="342900" lvl="1" indent="-312420" algn="l" rtl="0">
              <a:spcBef>
                <a:spcPts val="2360"/>
              </a:spcBef>
              <a:spcAft>
                <a:spcPts val="0"/>
              </a:spcAft>
              <a:buClr>
                <a:schemeClr val="folHlink"/>
              </a:buClr>
              <a:buSzPts val="2600"/>
              <a:buFont typeface="Noto Sans Symbols"/>
              <a:buChar char="▪"/>
            </a:pPr>
            <a:r>
              <a:rPr lang="en-US"/>
              <a:t>Paroled into U.S. for any length of time, even if parole status ended</a:t>
            </a:r>
            <a:endParaRPr/>
          </a:p>
          <a:p>
            <a:pPr marL="342900" lvl="1" indent="-312420" algn="l" rtl="0">
              <a:spcBef>
                <a:spcPts val="2360"/>
              </a:spcBef>
              <a:spcAft>
                <a:spcPts val="0"/>
              </a:spcAft>
              <a:buClr>
                <a:schemeClr val="folHlink"/>
              </a:buClr>
              <a:buSzPts val="2600"/>
              <a:buFont typeface="Noto Sans Symbols"/>
              <a:buChar char="▪"/>
            </a:pPr>
            <a:r>
              <a:rPr lang="en-US"/>
              <a:t>In removal/deportation proceedings, but no final, enforceable order of removal</a:t>
            </a:r>
            <a:endParaRPr/>
          </a:p>
          <a:p>
            <a:pPr marL="0" lvl="0" indent="0" algn="l" rtl="0">
              <a:spcBef>
                <a:spcPts val="23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</a:rPr>
              <a:t>✔</a:t>
            </a:r>
            <a:r>
              <a:rPr lang="en-US" sz="2400"/>
              <a:t> Eligible for federal benefits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FF00"/>
                </a:solidFill>
              </a:rPr>
              <a:t>✔</a:t>
            </a:r>
            <a:r>
              <a:rPr lang="en-US" sz="2400"/>
              <a:t> Includes children born to Haitian parents outside Haiti</a:t>
            </a:r>
            <a:endParaRPr sz="240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40"/>
              <a:buFont typeface="Arial"/>
              <a:buChar char="X"/>
            </a:pPr>
            <a:r>
              <a:rPr lang="en-US" sz="2400"/>
              <a:t>Does not include Temporary Protected Status (TPS)</a:t>
            </a:r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ldNum" idx="12"/>
          </p:nvPr>
        </p:nvSpPr>
        <p:spPr>
          <a:xfrm>
            <a:off x="8077200" y="6248400"/>
            <a:ext cx="609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3" descr="Red stamp with text on 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7432" y="133478"/>
            <a:ext cx="1819275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4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Other “qualified” non-citizens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4"/>
          <p:cNvSpPr txBox="1">
            <a:spLocks noGrp="1"/>
          </p:cNvSpPr>
          <p:nvPr>
            <p:ph type="body" idx="1"/>
          </p:nvPr>
        </p:nvSpPr>
        <p:spPr>
          <a:xfrm>
            <a:off x="762000" y="1700850"/>
            <a:ext cx="8382000" cy="49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Possible 5-year bar for federal benefits: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3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Other Lawful Permanent Residents (LPRs)</a:t>
            </a:r>
            <a:endParaRPr/>
          </a:p>
          <a:p>
            <a:pPr marL="85725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A3D1"/>
              </a:buClr>
              <a:buSzPts val="2860"/>
              <a:buFont typeface="Noto Sans Symbols"/>
              <a:buChar char="▪"/>
            </a:pPr>
            <a:r>
              <a:rPr lang="en-US"/>
              <a:t>Green card via relative, employer, lottery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3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Battered noncitizens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Granted humanitarian parole for 365+ days</a:t>
            </a:r>
            <a:endParaRPr/>
          </a:p>
          <a:p>
            <a:pPr marL="0" lvl="0" indent="0" algn="l" rtl="0">
              <a:spcBef>
                <a:spcPts val="72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342900" lvl="0" indent="-342900" algn="l" rtl="0">
              <a:spcBef>
                <a:spcPts val="672"/>
              </a:spcBef>
              <a:spcAft>
                <a:spcPts val="0"/>
              </a:spcAft>
              <a:buSzPts val="2520"/>
              <a:buFont typeface="Noto Sans Symbols"/>
              <a:buChar char="✔"/>
            </a:pPr>
            <a:r>
              <a:rPr lang="en-US"/>
              <a:t>BUT no 5 year wait for SNAP for a child under 18</a:t>
            </a:r>
            <a:endParaRPr/>
          </a:p>
          <a:p>
            <a:pPr marL="342900" lvl="0" indent="-182880" algn="l" rtl="0">
              <a:spcBef>
                <a:spcPts val="672"/>
              </a:spcBef>
              <a:spcAft>
                <a:spcPts val="0"/>
              </a:spcAft>
              <a:buSzPts val="2520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672"/>
              </a:spcBef>
              <a:spcAft>
                <a:spcPts val="0"/>
              </a:spcAft>
              <a:buSzPts val="2520"/>
              <a:buNone/>
            </a:pPr>
            <a:endParaRPr/>
          </a:p>
        </p:txBody>
      </p:sp>
      <p:sp>
        <p:nvSpPr>
          <p:cNvPr id="322" name="Google Shape;322;p1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579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#2</a:t>
            </a:r>
            <a:endParaRPr/>
          </a:p>
        </p:txBody>
      </p:sp>
      <p:sp>
        <p:nvSpPr>
          <p:cNvPr id="329" name="Google Shape;329;p15"/>
          <p:cNvSpPr txBox="1">
            <a:spLocks noGrp="1"/>
          </p:cNvSpPr>
          <p:nvPr>
            <p:ph type="body" idx="1"/>
          </p:nvPr>
        </p:nvSpPr>
        <p:spPr>
          <a:xfrm>
            <a:off x="685800" y="1819250"/>
            <a:ext cx="8458200" cy="48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Marie comes from Haiti and has TPS.  Her baby was born in the U.S.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Can Marie get TAFDC &amp; federal SNAP for her baby?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Can Marie get TAFDC &amp; federal SNAP for herself?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r>
              <a:rPr lang="en-US"/>
              <a:t>You learn that Marie entered the U.S. with Humanitarian Parole. 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How does that change her eligibility?</a:t>
            </a:r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80772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Domestic Violence (TAFDC)</a:t>
            </a:r>
            <a:endParaRPr/>
          </a:p>
        </p:txBody>
      </p:sp>
      <p:sp>
        <p:nvSpPr>
          <p:cNvPr id="337" name="Google Shape;337;p16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924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Noto Sans Symbols"/>
              <a:buNone/>
            </a:pPr>
            <a:r>
              <a:rPr lang="en-US"/>
              <a:t>If meets criteria for</a:t>
            </a:r>
            <a:endParaRPr sz="1200"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Clr>
                <a:srgbClr val="969696"/>
              </a:buClr>
              <a:buSzPts val="3080"/>
              <a:buFont typeface="Noto Sans Symbols"/>
              <a:buChar char="▪"/>
            </a:pPr>
            <a:r>
              <a:rPr lang="en-US" sz="2800"/>
              <a:t>Domestic abuse, </a:t>
            </a:r>
            <a:r>
              <a:rPr lang="en-US"/>
              <a:t>and</a:t>
            </a:r>
            <a:endParaRPr/>
          </a:p>
          <a:p>
            <a:pPr marL="742950" lvl="1" indent="-285750" algn="l" rtl="0">
              <a:spcBef>
                <a:spcPts val="1760"/>
              </a:spcBef>
              <a:spcAft>
                <a:spcPts val="0"/>
              </a:spcAft>
              <a:buClr>
                <a:srgbClr val="969696"/>
              </a:buClr>
              <a:buSzPts val="3080"/>
              <a:buFont typeface="Noto Sans Symbols"/>
              <a:buChar char="▪"/>
            </a:pPr>
            <a:r>
              <a:rPr lang="en-US" sz="2800"/>
              <a:t>Immigration status/pending status</a:t>
            </a:r>
            <a:endParaRPr sz="1800"/>
          </a:p>
          <a:p>
            <a:pPr marL="0" lvl="0" indent="0" algn="l" rtl="0">
              <a:spcBef>
                <a:spcPts val="1760"/>
              </a:spcBef>
              <a:spcAft>
                <a:spcPts val="0"/>
              </a:spcAft>
              <a:buClr>
                <a:srgbClr val="969696"/>
              </a:buClr>
              <a:buSzPts val="2800"/>
              <a:buFont typeface="Noto Sans Symbols"/>
              <a:buNone/>
            </a:pPr>
            <a:r>
              <a:rPr lang="en-US"/>
              <a:t>Then considered “battered noncitizen”</a:t>
            </a:r>
            <a:endParaRPr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Clr>
                <a:srgbClr val="969696"/>
              </a:buClr>
              <a:buSzPts val="3080"/>
              <a:buFont typeface="Noto Sans Symbols"/>
              <a:buChar char="▪"/>
            </a:pPr>
            <a:r>
              <a:rPr lang="en-US" sz="2800"/>
              <a:t>Qualified</a:t>
            </a:r>
            <a:endParaRPr/>
          </a:p>
          <a:p>
            <a:pPr marL="742950" lvl="1" indent="-285750" algn="l" rtl="0">
              <a:spcBef>
                <a:spcPts val="2360"/>
              </a:spcBef>
              <a:spcAft>
                <a:spcPts val="0"/>
              </a:spcAft>
              <a:buClr>
                <a:srgbClr val="969696"/>
              </a:buClr>
              <a:buSzPts val="3080"/>
              <a:buFont typeface="Noto Sans Symbols"/>
              <a:buChar char="▪"/>
            </a:pPr>
            <a:r>
              <a:rPr lang="en-US" sz="2800"/>
              <a:t>Immediately eligible for TAFDC </a:t>
            </a:r>
            <a:endParaRPr/>
          </a:p>
          <a:p>
            <a:pPr marL="0" lvl="0" indent="0" algn="l" rtl="0">
              <a:spcBef>
                <a:spcPts val="2360"/>
              </a:spcBef>
              <a:spcAft>
                <a:spcPts val="0"/>
              </a:spcAft>
              <a:buClr>
                <a:srgbClr val="969696"/>
              </a:buClr>
              <a:buSzPts val="2800"/>
              <a:buNone/>
            </a:pPr>
            <a:endParaRPr/>
          </a:p>
        </p:txBody>
      </p:sp>
      <p:sp>
        <p:nvSpPr>
          <p:cNvPr id="338" name="Google Shape;338;p1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7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86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Battered Non-Citizens</a:t>
            </a:r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1"/>
          </p:nvPr>
        </p:nvSpPr>
        <p:spPr>
          <a:xfrm>
            <a:off x="685800" y="1660575"/>
            <a:ext cx="8305800" cy="42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ctr" rtl="0"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 b="1"/>
              <a:t>Abuse criteria:</a:t>
            </a:r>
            <a:endParaRPr b="1"/>
          </a:p>
          <a:p>
            <a:pPr marL="533400" lvl="0" indent="-533400" algn="l" rtl="0">
              <a:spcBef>
                <a:spcPts val="180"/>
              </a:spcBef>
              <a:spcAft>
                <a:spcPts val="0"/>
              </a:spcAft>
              <a:buSzPts val="810"/>
              <a:buFont typeface="Noto Sans Symbols"/>
              <a:buNone/>
            </a:pPr>
            <a:endParaRPr sz="900" u="sng"/>
          </a:p>
          <a:p>
            <a:pPr marL="342900" lvl="0" indent="-353060" algn="l" rtl="0">
              <a:spcBef>
                <a:spcPts val="48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“Battered” or “subjected to extreme cruelty” in the U.S.</a:t>
            </a:r>
            <a:endParaRPr/>
          </a:p>
          <a:p>
            <a:pPr marL="342900" lvl="0" indent="-353060" algn="l" rtl="0">
              <a:spcBef>
                <a:spcPts val="228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Abuse committed by spouse, parent, or member of spouse/parent’s family</a:t>
            </a:r>
            <a:endParaRPr/>
          </a:p>
          <a:p>
            <a:pPr marL="342900" lvl="0" indent="-353060" algn="l" rtl="0">
              <a:spcBef>
                <a:spcPts val="228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Lived with abuser at the time</a:t>
            </a:r>
            <a:endParaRPr/>
          </a:p>
          <a:p>
            <a:pPr marL="342900" lvl="0" indent="-353060" algn="l" rtl="0">
              <a:spcBef>
                <a:spcPts val="228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No longer lives with abuser</a:t>
            </a:r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Battered Non-Citizens</a:t>
            </a:r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body" idx="1"/>
          </p:nvPr>
        </p:nvSpPr>
        <p:spPr>
          <a:xfrm>
            <a:off x="609600" y="1590075"/>
            <a:ext cx="8382000" cy="48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 b="1"/>
              <a:t>Immigration status criteria:</a:t>
            </a:r>
            <a:endParaRPr b="1"/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SzPts val="900"/>
              <a:buFont typeface="Noto Sans Symbols"/>
              <a:buNone/>
            </a:pPr>
            <a:endParaRPr sz="10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 i="1"/>
              <a:t>Pending or approved petition for:</a:t>
            </a:r>
            <a:endParaRPr/>
          </a:p>
          <a:p>
            <a:pPr marL="342900" lvl="0" indent="-342900" algn="l" rtl="0">
              <a:spcBef>
                <a:spcPts val="16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LPR through an I-130 petition by a spouse or parent who is a U.S. citizen or LPR.</a:t>
            </a:r>
            <a:endParaRPr/>
          </a:p>
          <a:p>
            <a:pPr marL="342900" lvl="0" indent="-342900" algn="l" rtl="0">
              <a:spcBef>
                <a:spcPts val="22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LPR through a VAWA self-petition.</a:t>
            </a:r>
            <a:endParaRPr/>
          </a:p>
          <a:p>
            <a:pPr marL="742950" lvl="1" indent="-285750" algn="l" rtl="0">
              <a:spcBef>
                <a:spcPts val="2240"/>
              </a:spcBef>
              <a:spcAft>
                <a:spcPts val="0"/>
              </a:spcAft>
              <a:buSzPts val="2420"/>
              <a:buFont typeface="Noto Sans Symbols"/>
              <a:buChar char="▪"/>
            </a:pPr>
            <a:r>
              <a:rPr lang="en-US" sz="2200"/>
              <a:t>Begins with Notice of Prima Facie Determination</a:t>
            </a:r>
            <a:endParaRPr/>
          </a:p>
          <a:p>
            <a:pPr marL="342900" lvl="0" indent="-342900" algn="l" rtl="0">
              <a:spcBef>
                <a:spcPts val="22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Suspension of deportation or cancellation of removal under VAWA.</a:t>
            </a:r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Example #3</a:t>
            </a:r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Thelma and her 7-year-old son fled her husband, a U.S. citizen, due to domestic violence.  She filed a VAWA petition and got a Notice of Prima Facie Determination 6 months ago. </a:t>
            </a:r>
            <a:endParaRPr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Is the family eligible for TAFDC?</a:t>
            </a:r>
            <a:endParaRPr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Is Thelma eligible for federal SNAP?</a:t>
            </a:r>
            <a:endParaRPr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Is her son eligible for federal SNAP?</a:t>
            </a:r>
            <a:endParaRPr/>
          </a:p>
        </p:txBody>
      </p:sp>
      <p:sp>
        <p:nvSpPr>
          <p:cNvPr id="362" name="Google Shape;362;p1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Receipt of disability benefits (SNAP)</a:t>
            </a:r>
            <a:endParaRPr/>
          </a:p>
        </p:txBody>
      </p:sp>
      <p:sp>
        <p:nvSpPr>
          <p:cNvPr id="369" name="Google Shape;369;p20"/>
          <p:cNvSpPr txBox="1">
            <a:spLocks noGrp="1"/>
          </p:cNvSpPr>
          <p:nvPr>
            <p:ph type="body" idx="1"/>
          </p:nvPr>
        </p:nvSpPr>
        <p:spPr>
          <a:xfrm>
            <a:off x="685800" y="1805165"/>
            <a:ext cx="7772400" cy="490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Qualified noncitizens are eligible for SNAP if</a:t>
            </a:r>
            <a:endParaRPr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 sz="2800"/>
              <a:t>Receiving a disability-based benefit (EAEDC or MassHealth as disabled)</a:t>
            </a:r>
            <a:endParaRPr/>
          </a:p>
          <a:p>
            <a:pPr marL="457200" lvl="1" indent="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None/>
            </a:pPr>
            <a:r>
              <a:rPr lang="en-US" sz="2400" i="1"/>
              <a:t>and</a:t>
            </a:r>
            <a:endParaRPr/>
          </a:p>
          <a:p>
            <a:pPr marL="742950" lvl="1" indent="-285750" algn="l" rtl="0">
              <a:spcBef>
                <a:spcPts val="11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 sz="2800"/>
              <a:t>Determined disabled under SSI criteria</a:t>
            </a:r>
            <a:endParaRPr/>
          </a:p>
          <a:p>
            <a:pPr marL="1143000" lvl="2" indent="-22860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Verify using EAEDC Medical Provider Statement form</a:t>
            </a:r>
            <a:endParaRPr/>
          </a:p>
          <a:p>
            <a:pPr marL="1143000" lvl="2" indent="-6096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None/>
            </a:pPr>
            <a:endParaRPr sz="2400"/>
          </a:p>
        </p:txBody>
      </p:sp>
      <p:sp>
        <p:nvSpPr>
          <p:cNvPr id="370" name="Google Shape;370;p2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7848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Key Nutrition Benefits</a:t>
            </a:r>
            <a:endParaRPr/>
          </a:p>
        </p:txBody>
      </p:sp>
      <p:sp>
        <p:nvSpPr>
          <p:cNvPr id="232" name="Google Shape;232;p2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519160" cy="533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 sz="2600"/>
              <a:t>Have immigrant eligibility restrictions:</a:t>
            </a:r>
            <a:endParaRPr/>
          </a:p>
          <a:p>
            <a:pPr marL="857250" lvl="1" indent="-457200" algn="l" rtl="0">
              <a:spcBef>
                <a:spcPts val="11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Supplemental Nutrition Assistance Program (SNAP)</a:t>
            </a:r>
            <a:endParaRPr/>
          </a:p>
          <a:p>
            <a:pPr marL="857250" lvl="1" indent="-457200" algn="l" rtl="0">
              <a:spcBef>
                <a:spcPts val="11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Healthy Incentives Program </a:t>
            </a:r>
            <a:r>
              <a:rPr lang="en-US" sz="2000"/>
              <a:t>(tied to SNAP receipt)</a:t>
            </a:r>
            <a:endParaRPr/>
          </a:p>
          <a:p>
            <a:pPr marL="342900" lvl="0" indent="-342900" algn="l" rtl="0">
              <a:spcBef>
                <a:spcPts val="11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 sz="2600"/>
              <a:t>No immigrant eligibility restrictions:</a:t>
            </a:r>
            <a:endParaRPr/>
          </a:p>
          <a:p>
            <a:pPr marL="857250" lvl="1" indent="-457200" algn="l" rtl="0">
              <a:spcBef>
                <a:spcPts val="11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Women, Infant and Children (WIC)</a:t>
            </a:r>
            <a:endParaRPr/>
          </a:p>
          <a:p>
            <a:pPr marL="857250" lvl="1" indent="-457200" algn="l" rtl="0">
              <a:spcBef>
                <a:spcPts val="11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National School Lunch Program (lunch &amp; breakfast) and Summer EBT</a:t>
            </a:r>
            <a:endParaRPr/>
          </a:p>
          <a:p>
            <a:pPr marL="857250" lvl="1" indent="-457200" algn="l" rtl="0">
              <a:spcBef>
                <a:spcPts val="11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Emergency Food/food banks &amp; pantries</a:t>
            </a:r>
            <a:endParaRPr/>
          </a:p>
        </p:txBody>
      </p:sp>
      <p:sp>
        <p:nvSpPr>
          <p:cNvPr id="233" name="Google Shape;233;p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Work history (SNAP &amp; SSI)</a:t>
            </a:r>
            <a:endParaRPr/>
          </a:p>
        </p:txBody>
      </p:sp>
      <p:sp>
        <p:nvSpPr>
          <p:cNvPr id="377" name="Google Shape;377;p21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001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40 quarters of SSA work history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Earned by noncitizen, spouse during marriage, parent before noncitizen turned 18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No credit for quarters since 1997 during which got federal means-tested benefit</a:t>
            </a:r>
            <a:endParaRPr/>
          </a:p>
          <a:p>
            <a:pPr marL="342900" lvl="0" indent="-342900" algn="l" rtl="0">
              <a:spcBef>
                <a:spcPts val="11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Effect on eligibility for LPRs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Eligible for SNAP 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Eligible for SSI after 5 years in LPR status </a:t>
            </a:r>
            <a:endParaRPr/>
          </a:p>
          <a:p>
            <a:pPr marL="742950" lvl="1" indent="-285750" algn="l" rtl="0">
              <a:spcBef>
                <a:spcPts val="1080"/>
              </a:spcBef>
              <a:spcAft>
                <a:spcPts val="0"/>
              </a:spcAft>
              <a:buSzPts val="2640"/>
              <a:buFont typeface="Noto Sans Symbols"/>
              <a:buChar char="▪"/>
            </a:pPr>
            <a:r>
              <a:rPr lang="en-US" sz="2400"/>
              <a:t>Ends sponsor deeming &amp; support obligation (SSI)</a:t>
            </a:r>
            <a:endParaRPr/>
          </a:p>
        </p:txBody>
      </p:sp>
      <p:sp>
        <p:nvSpPr>
          <p:cNvPr id="378" name="Google Shape;378;p21"/>
          <p:cNvSpPr txBox="1">
            <a:spLocks noGrp="1"/>
          </p:cNvSpPr>
          <p:nvPr>
            <p:ph type="sldNum" idx="12"/>
          </p:nvPr>
        </p:nvSpPr>
        <p:spPr>
          <a:xfrm>
            <a:off x="6781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Example #4</a:t>
            </a:r>
            <a:endParaRPr/>
          </a:p>
        </p:txBody>
      </p:sp>
      <p:sp>
        <p:nvSpPr>
          <p:cNvPr id="385" name="Google Shape;385;p22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/>
              <a:t>Mrs. Pappas, age 67, came from Greece 6 years ago with a green card via a relative petition by her U.S. citizen husband. She asks you about getting SSI or EAEDC cash assistance.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Char char="■"/>
            </a:pPr>
            <a:r>
              <a:rPr lang="en-US"/>
              <a:t>Can she get EAEDC?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Char char="■"/>
            </a:pPr>
            <a:r>
              <a:rPr lang="en-US"/>
              <a:t>What do you need to ask her to figure out if she qualifies for SSI?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Font typeface="Noto Sans Symbols"/>
              <a:buNone/>
            </a:pP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Font typeface="Noto Sans Symbols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endParaRPr/>
          </a:p>
        </p:txBody>
      </p:sp>
      <p:sp>
        <p:nvSpPr>
          <p:cNvPr id="386" name="Google Shape;386;p2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Example #5</a:t>
            </a:r>
            <a:endParaRPr/>
          </a:p>
        </p:txBody>
      </p:sp>
      <p:sp>
        <p:nvSpPr>
          <p:cNvPr id="393" name="Google Shape;393;p23"/>
          <p:cNvSpPr txBox="1">
            <a:spLocks noGrp="1"/>
          </p:cNvSpPr>
          <p:nvPr>
            <p:ph type="body" idx="1"/>
          </p:nvPr>
        </p:nvSpPr>
        <p:spPr>
          <a:xfrm>
            <a:off x="762000" y="1600200"/>
            <a:ext cx="79248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en-US" sz="2600"/>
              <a:t>Samantha is 52. She came to the U.S. as a visiting scholar in 2000 and stayed. She became an LPR 2 years ago through a relative petition by her sister.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260"/>
              <a:buFont typeface="Noto Sans Symbols"/>
              <a:buNone/>
            </a:pPr>
            <a:endParaRPr sz="140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SzPts val="2340"/>
              <a:buFont typeface="Noto Sans Symbols"/>
              <a:buNone/>
            </a:pPr>
            <a:r>
              <a:rPr lang="en-US" sz="2600"/>
              <a:t>Samantha recently suffered a stroke and is now disabled.</a:t>
            </a:r>
            <a:endParaRPr/>
          </a:p>
          <a:p>
            <a:pPr marL="342900" lvl="0" indent="-262890" algn="l" rtl="0">
              <a:spcBef>
                <a:spcPts val="280"/>
              </a:spcBef>
              <a:spcAft>
                <a:spcPts val="0"/>
              </a:spcAft>
              <a:buSzPts val="1260"/>
              <a:buNone/>
            </a:pPr>
            <a:endParaRPr sz="1400"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Char char="■"/>
            </a:pPr>
            <a:r>
              <a:rPr lang="en-US"/>
              <a:t>Is she a “qualified” noncitizen?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Char char="■"/>
            </a:pPr>
            <a:r>
              <a:rPr lang="en-US"/>
              <a:t>What cash benefits is she eligible to receive?</a:t>
            </a:r>
            <a:endParaRPr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SzPts val="1950"/>
              <a:buChar char="■"/>
            </a:pPr>
            <a:r>
              <a:rPr lang="en-US"/>
              <a:t>Is she eligible for SNAP?</a:t>
            </a:r>
            <a:endParaRPr/>
          </a:p>
        </p:txBody>
      </p:sp>
      <p:sp>
        <p:nvSpPr>
          <p:cNvPr id="394" name="Google Shape;394;p2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7"/>
          <p:cNvSpPr txBox="1">
            <a:spLocks noGrp="1"/>
          </p:cNvSpPr>
          <p:nvPr>
            <p:ph type="title"/>
          </p:nvPr>
        </p:nvSpPr>
        <p:spPr>
          <a:xfrm>
            <a:off x="659988" y="307563"/>
            <a:ext cx="63060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Not eligible for any benefits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27"/>
          <p:cNvSpPr txBox="1">
            <a:spLocks noGrp="1"/>
          </p:cNvSpPr>
          <p:nvPr>
            <p:ph type="body" idx="1"/>
          </p:nvPr>
        </p:nvSpPr>
        <p:spPr>
          <a:xfrm>
            <a:off x="822949" y="1715893"/>
            <a:ext cx="7680900" cy="4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/>
          <a:p>
            <a:pPr marL="457200" lvl="0" indent="-33147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620"/>
              <a:buChar char="■"/>
            </a:pPr>
            <a:r>
              <a:rPr lang="en-US" b="1"/>
              <a:t>Non-immigrants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students 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tourists </a:t>
            </a:r>
            <a:endParaRPr sz="2800"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</a:pPr>
            <a:r>
              <a:rPr lang="en-US" sz="2800"/>
              <a:t>diplomats and business people</a:t>
            </a:r>
            <a:endParaRPr/>
          </a:p>
          <a:p>
            <a:pPr marL="457200" lvl="0" indent="-3314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20"/>
              <a:buChar char="■"/>
            </a:pPr>
            <a:r>
              <a:rPr lang="en-US" b="1"/>
              <a:t>Undocumented immigrants</a:t>
            </a:r>
            <a:endParaRPr/>
          </a:p>
          <a:p>
            <a:pPr marL="1257300" lvl="0" indent="-288797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r>
              <a:rPr lang="en-US"/>
              <a:t>But can apply for eligible household members.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endParaRPr sz="1850"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852"/>
              <a:buNone/>
            </a:pPr>
            <a:endParaRPr sz="1395"/>
          </a:p>
        </p:txBody>
      </p:sp>
      <p:sp>
        <p:nvSpPr>
          <p:cNvPr id="402" name="Google Shape;402;p27"/>
          <p:cNvSpPr txBox="1">
            <a:spLocks noGrp="1"/>
          </p:cNvSpPr>
          <p:nvPr>
            <p:ph type="sldNum" idx="12"/>
          </p:nvPr>
        </p:nvSpPr>
        <p:spPr>
          <a:xfrm>
            <a:off x="7781660" y="5627767"/>
            <a:ext cx="738000" cy="63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1800">
                <a:latin typeface="Arial"/>
                <a:ea typeface="Arial"/>
                <a:cs typeface="Arial"/>
                <a:sym typeface="Arial"/>
              </a:rPr>
              <a:t>23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2174" y="1038357"/>
            <a:ext cx="2143125" cy="1793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8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579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#6</a:t>
            </a:r>
            <a:endParaRPr/>
          </a:p>
        </p:txBody>
      </p:sp>
      <p:sp>
        <p:nvSpPr>
          <p:cNvPr id="410" name="Google Shape;410;p28"/>
          <p:cNvSpPr txBox="1">
            <a:spLocks noGrp="1"/>
          </p:cNvSpPr>
          <p:nvPr>
            <p:ph type="body" idx="1"/>
          </p:nvPr>
        </p:nvSpPr>
        <p:spPr>
          <a:xfrm>
            <a:off x="685800" y="1649098"/>
            <a:ext cx="8229600" cy="5206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Marie comes from Haiti.  She entered the U.S. on a tourist visa and now has TPS.  Her baby was born in the U.S.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742950" lvl="1" indent="-285750" algn="l" rtl="0">
              <a:spcBef>
                <a:spcPts val="140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Marie gets TAFDC &amp; federal SNAP for her baby. </a:t>
            </a:r>
            <a:endParaRPr/>
          </a:p>
          <a:p>
            <a:pPr marL="742950" lvl="1" indent="-285750" algn="l" rtl="0">
              <a:spcBef>
                <a:spcPts val="2600"/>
              </a:spcBef>
              <a:spcAft>
                <a:spcPts val="0"/>
              </a:spcAft>
              <a:buClr>
                <a:srgbClr val="95A3D1"/>
              </a:buClr>
              <a:buSzPts val="2100"/>
              <a:buChar char="■"/>
            </a:pPr>
            <a:r>
              <a:rPr lang="en-US" sz="2800"/>
              <a:t>Can Marie get TAFDC or SNAP for herself?</a:t>
            </a:r>
            <a:endParaRPr sz="2800"/>
          </a:p>
          <a:p>
            <a:pPr marL="742950" lvl="1" indent="-285750" algn="l" rtl="0">
              <a:spcBef>
                <a:spcPts val="1720"/>
              </a:spcBef>
              <a:spcAft>
                <a:spcPts val="0"/>
              </a:spcAft>
              <a:buClr>
                <a:srgbClr val="95A3D1"/>
              </a:buClr>
              <a:buSzPts val="195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CCCC99"/>
              </a:buClr>
              <a:buSzPts val="2520"/>
              <a:buNone/>
            </a:pPr>
            <a:endParaRPr/>
          </a:p>
        </p:txBody>
      </p:sp>
      <p:sp>
        <p:nvSpPr>
          <p:cNvPr id="411" name="Google Shape;411;p2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39eace4e56_1_1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2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SNAP Benefits for “Mixed Status” Households</a:t>
            </a:r>
            <a:endParaRPr sz="402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g339eace4e56_1_127"/>
          <p:cNvSpPr txBox="1">
            <a:spLocks noGrp="1"/>
          </p:cNvSpPr>
          <p:nvPr>
            <p:ph type="body" idx="1"/>
          </p:nvPr>
        </p:nvSpPr>
        <p:spPr>
          <a:xfrm>
            <a:off x="311700" y="2249050"/>
            <a:ext cx="4087800" cy="3769800"/>
          </a:xfrm>
          <a:prstGeom prst="rect">
            <a:avLst/>
          </a:prstGeom>
          <a:ln w="38100" cap="flat" cmpd="dbl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228625" bIns="91425" anchor="t" anchorCtr="0">
            <a:normAutofit fontScale="92500" lnSpcReduction="10000"/>
          </a:bodyPr>
          <a:lstStyle/>
          <a:p>
            <a:pPr marL="5715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“Mixed status” are households with eligible &amp; ineligible immigrants. Examples:</a:t>
            </a:r>
            <a:endParaRPr sz="2300"/>
          </a:p>
          <a:p>
            <a:pPr marL="5715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63696" algn="l" rtl="0">
              <a:spcBef>
                <a:spcPts val="200"/>
              </a:spcBef>
              <a:spcAft>
                <a:spcPts val="0"/>
              </a:spcAft>
              <a:buSzPct val="100000"/>
              <a:buChar char="●"/>
            </a:pPr>
            <a:r>
              <a:rPr lang="en-US" sz="2300"/>
              <a:t>TPS or pending asylum parent with U.S. citizen children</a:t>
            </a:r>
            <a:endParaRPr sz="230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300"/>
              <a:t>Families with LPR status - children eligible, adults must wait 5 years</a:t>
            </a:r>
            <a:endParaRPr sz="230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457200" lvl="0" indent="-36369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300"/>
              <a:t>Undocumented parent with U.S. citizen children</a:t>
            </a:r>
            <a:endParaRPr sz="2300"/>
          </a:p>
        </p:txBody>
      </p:sp>
      <p:sp>
        <p:nvSpPr>
          <p:cNvPr id="419" name="Google Shape;419;g339eace4e56_1_1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20" name="Google Shape;420;g339eace4e56_1_127"/>
          <p:cNvSpPr txBox="1">
            <a:spLocks noGrp="1"/>
          </p:cNvSpPr>
          <p:nvPr>
            <p:ph type="body" idx="2"/>
          </p:nvPr>
        </p:nvSpPr>
        <p:spPr>
          <a:xfrm>
            <a:off x="4630013" y="2274250"/>
            <a:ext cx="4202400" cy="3769800"/>
          </a:xfrm>
          <a:prstGeom prst="rect">
            <a:avLst/>
          </a:prstGeom>
          <a:ln w="38100" cap="flat" cmpd="dbl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normAutofit lnSpcReduction="20000"/>
          </a:bodyPr>
          <a:lstStyle/>
          <a:p>
            <a:pPr marL="171450" marR="17539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/>
              <a:t>DTA calculates SNAP in two ways:</a:t>
            </a:r>
            <a:endParaRPr sz="2300"/>
          </a:p>
          <a:p>
            <a:pPr marL="171450" marR="175390" lvl="0" indent="-146050" algn="l" rtl="0">
              <a:spcBef>
                <a:spcPts val="1000"/>
              </a:spcBef>
              <a:spcAft>
                <a:spcPts val="0"/>
              </a:spcAft>
              <a:buSzPts val="2300"/>
              <a:buChar char=" "/>
            </a:pPr>
            <a:r>
              <a:rPr lang="en-US" sz="2300" i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Favorable calculation </a:t>
            </a:r>
            <a:r>
              <a:rPr lang="en-US" sz="2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if ineligible family member is legally present, verifies status with DTA &amp; has income. </a:t>
            </a:r>
            <a:endParaRPr sz="230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</a:ext>
              </a:extLst>
            </a:endParaRPr>
          </a:p>
          <a:p>
            <a:pPr marL="171450" marR="175390" lvl="0" indent="-146050" algn="l" rtl="0">
              <a:spcBef>
                <a:spcPts val="1200"/>
              </a:spcBef>
              <a:spcAft>
                <a:spcPts val="0"/>
              </a:spcAft>
              <a:buSzPts val="2300"/>
              <a:buChar char=" "/>
            </a:pPr>
            <a:r>
              <a:rPr lang="en-US" sz="2300" i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Unfavorable calculation</a:t>
            </a:r>
            <a:r>
              <a:rPr lang="en-US" sz="23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if ineligible family member is undocumented or opts out of verifying status with DTA &amp; has income.  </a:t>
            </a:r>
            <a:endParaRPr sz="2300"/>
          </a:p>
          <a:p>
            <a:pPr marL="171450" marR="17539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2300"/>
              <a:t>See </a:t>
            </a:r>
            <a:r>
              <a:rPr lang="en-US" sz="2300" u="sng">
                <a:solidFill>
                  <a:schemeClr val="hlink"/>
                </a:solidFill>
                <a:hlinkClick r:id="rId3"/>
              </a:rPr>
              <a:t>Q 54</a:t>
            </a:r>
            <a:r>
              <a:rPr lang="en-US" sz="2300"/>
              <a:t> of SNAP Advocacy Guide.</a:t>
            </a:r>
            <a:endParaRPr sz="23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9eace4e56_1_257"/>
          <p:cNvSpPr txBox="1">
            <a:spLocks noGrp="1"/>
          </p:cNvSpPr>
          <p:nvPr>
            <p:ph type="title"/>
          </p:nvPr>
        </p:nvSpPr>
        <p:spPr>
          <a:xfrm>
            <a:off x="319251" y="286603"/>
            <a:ext cx="80475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en-US" sz="42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Example #7</a:t>
            </a:r>
            <a:endParaRPr sz="4200">
              <a:solidFill>
                <a:srgbClr val="98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39eace4e56_1_257"/>
          <p:cNvSpPr txBox="1">
            <a:spLocks noGrp="1"/>
          </p:cNvSpPr>
          <p:nvPr>
            <p:ph type="body" idx="1"/>
          </p:nvPr>
        </p:nvSpPr>
        <p:spPr>
          <a:xfrm>
            <a:off x="319250" y="1757875"/>
            <a:ext cx="6510300" cy="4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J</a:t>
            </a:r>
            <a:r>
              <a:rPr lang="en-US" sz="2508"/>
              <a:t>uana has 3 young kids. </a:t>
            </a:r>
            <a:endParaRPr sz="2508"/>
          </a:p>
          <a:p>
            <a:pPr marL="457200" lvl="0" indent="-387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08"/>
              <a:buChar char="●"/>
            </a:pPr>
            <a:r>
              <a:rPr lang="en-US" sz="2508"/>
              <a:t>The family fled Nicaragua in September 2023 and were granted Parole for 2 years. </a:t>
            </a:r>
            <a:endParaRPr sz="2508"/>
          </a:p>
          <a:p>
            <a:pPr marL="457200" lvl="0" indent="-3878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508"/>
              <a:buChar char="●"/>
            </a:pPr>
            <a:r>
              <a:rPr lang="en-US" sz="2508"/>
              <a:t>Juana works at the local school’s cafeteria. </a:t>
            </a:r>
            <a:endParaRPr sz="2508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308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308"/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308"/>
              <a:t>Her children are eligible for SNAP. Amount depends on her income - if she shows DTA she has lawful status, there is a more favorable SNAP calculation.</a:t>
            </a:r>
            <a:endParaRPr sz="2308"/>
          </a:p>
        </p:txBody>
      </p:sp>
      <p:sp>
        <p:nvSpPr>
          <p:cNvPr id="427" name="Google Shape;427;g339eace4e56_1_257"/>
          <p:cNvSpPr txBox="1">
            <a:spLocks noGrp="1"/>
          </p:cNvSpPr>
          <p:nvPr>
            <p:ph type="sldNum" idx="12"/>
          </p:nvPr>
        </p:nvSpPr>
        <p:spPr>
          <a:xfrm>
            <a:off x="5569008" y="6459785"/>
            <a:ext cx="738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28" name="Google Shape;428;g339eace4e56_1_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6191" y="2316675"/>
            <a:ext cx="1762219" cy="2018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339eace4e56_1_257"/>
          <p:cNvSpPr/>
          <p:nvPr/>
        </p:nvSpPr>
        <p:spPr>
          <a:xfrm>
            <a:off x="3022388" y="4237300"/>
            <a:ext cx="334200" cy="507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9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Example #7</a:t>
            </a:r>
            <a:endParaRPr/>
          </a:p>
        </p:txBody>
      </p:sp>
      <p:sp>
        <p:nvSpPr>
          <p:cNvPr id="436" name="Google Shape;436;p29"/>
          <p:cNvSpPr txBox="1">
            <a:spLocks noGrp="1"/>
          </p:cNvSpPr>
          <p:nvPr>
            <p:ph type="body" idx="1"/>
          </p:nvPr>
        </p:nvSpPr>
        <p:spPr>
          <a:xfrm>
            <a:off x="657684" y="1795793"/>
            <a:ext cx="8346954" cy="4335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Thelma and her 7-year-old son fled her husband, a U.S. citizen, due to domestic violence.  She filed a VAWA petition and got a Notice of Prima Facie Determination 6 months ago. </a:t>
            </a:r>
            <a:endParaRPr/>
          </a:p>
          <a:p>
            <a:pPr marL="742950" lvl="1" indent="-133350" algn="l" rtl="0">
              <a:spcBef>
                <a:spcPts val="2200"/>
              </a:spcBef>
              <a:spcAft>
                <a:spcPts val="0"/>
              </a:spcAft>
              <a:buClr>
                <a:srgbClr val="95A3D1"/>
              </a:buClr>
              <a:buSzPts val="2100"/>
              <a:buChar char="■"/>
            </a:pPr>
            <a:r>
              <a:rPr lang="en-US" sz="2800"/>
              <a:t> Thelma gets TAFDC for herself and her son, and federal SNAP for her son.</a:t>
            </a:r>
            <a:endParaRPr/>
          </a:p>
          <a:p>
            <a:pPr marL="742950" lvl="1" indent="-133350" algn="l" rtl="0">
              <a:spcBef>
                <a:spcPts val="220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 Is Thelma eligible for state SNAP for herself?</a:t>
            </a:r>
            <a:endParaRPr/>
          </a:p>
        </p:txBody>
      </p:sp>
      <p:sp>
        <p:nvSpPr>
          <p:cNvPr id="437" name="Google Shape;437;p2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8" name="Google Shape;4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title"/>
          </p:nvPr>
        </p:nvSpPr>
        <p:spPr>
          <a:xfrm>
            <a:off x="682133" y="277813"/>
            <a:ext cx="839585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DTA benefits for PRUCOL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32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3561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3080"/>
              <a:buChar char="▪"/>
            </a:pPr>
            <a:r>
              <a:rPr lang="en-US"/>
              <a:t>Eligible for EAEDC</a:t>
            </a:r>
            <a:endParaRPr/>
          </a:p>
          <a:p>
            <a:pPr marL="342900" lvl="0" indent="-43561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80"/>
              <a:buChar char="▪"/>
            </a:pPr>
            <a:r>
              <a:rPr lang="en-US"/>
              <a:t>Not eligible for TAFDC </a:t>
            </a:r>
            <a:endParaRPr/>
          </a:p>
          <a:p>
            <a:pPr marL="742950" lvl="1" indent="-29400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80"/>
              <a:buChar char="■"/>
            </a:pPr>
            <a:r>
              <a:rPr lang="en-US" sz="2400"/>
              <a:t>but if TAFDC for children, DTA will authorize child care</a:t>
            </a:r>
            <a:endParaRPr sz="2400"/>
          </a:p>
          <a:p>
            <a:pPr marL="342900" lvl="0" indent="-43561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80"/>
              <a:buChar char="▪"/>
            </a:pPr>
            <a:r>
              <a:rPr lang="en-US"/>
              <a:t>Not eligible for federal SNAP </a:t>
            </a:r>
            <a:endParaRPr/>
          </a:p>
          <a:p>
            <a:pPr marL="742950" lvl="1" indent="-29400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80"/>
              <a:buChar char="■"/>
            </a:pPr>
            <a:r>
              <a:rPr lang="en-US" sz="2400"/>
              <a:t>but may get more SNAP for eligible household members</a:t>
            </a:r>
            <a:endParaRPr/>
          </a:p>
        </p:txBody>
      </p:sp>
      <p:sp>
        <p:nvSpPr>
          <p:cNvPr id="446" name="Google Shape;446;p3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a5c59b85c_0_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5791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Example # 7</a:t>
            </a:r>
            <a:endParaRPr/>
          </a:p>
        </p:txBody>
      </p:sp>
      <p:sp>
        <p:nvSpPr>
          <p:cNvPr id="453" name="Google Shape;453;g33a5c59b85c_0_2"/>
          <p:cNvSpPr txBox="1">
            <a:spLocks noGrp="1"/>
          </p:cNvSpPr>
          <p:nvPr>
            <p:ph type="body" idx="1"/>
          </p:nvPr>
        </p:nvSpPr>
        <p:spPr>
          <a:xfrm>
            <a:off x="685800" y="1649098"/>
            <a:ext cx="8229600" cy="52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Kin Pow is from Burma. She entered the U.S. on tourist visa a few years ago, but in recent years qualified and applied for TPS. She worked full time in the service industry for 2 years.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Last year she was in a car accident, has been unable to return to work and has no income.</a:t>
            </a:r>
            <a:endParaRPr/>
          </a:p>
          <a:p>
            <a:pPr marL="742950" lvl="1" indent="-285750" algn="l" rtl="0">
              <a:spcBef>
                <a:spcPts val="1400"/>
              </a:spcBef>
              <a:spcAft>
                <a:spcPts val="0"/>
              </a:spcAft>
              <a:buSzPts val="2100"/>
              <a:buChar char="■"/>
            </a:pPr>
            <a:r>
              <a:rPr lang="en-US" sz="2800"/>
              <a:t>Does she qualify for EAEDC?</a:t>
            </a:r>
            <a:endParaRPr sz="2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CCCC99"/>
              </a:buClr>
              <a:buSzPts val="2520"/>
              <a:buNone/>
            </a:pPr>
            <a:endParaRPr/>
          </a:p>
        </p:txBody>
      </p:sp>
      <p:sp>
        <p:nvSpPr>
          <p:cNvPr id="454" name="Google Shape;454;g33a5c59b85c_0_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Key Cash Benefits</a:t>
            </a:r>
            <a:endParaRPr/>
          </a:p>
        </p:txBody>
      </p:sp>
      <p:sp>
        <p:nvSpPr>
          <p:cNvPr id="240" name="Google Shape;240;p3"/>
          <p:cNvSpPr txBox="1">
            <a:spLocks noGrp="1"/>
          </p:cNvSpPr>
          <p:nvPr>
            <p:ph type="body" idx="1"/>
          </p:nvPr>
        </p:nvSpPr>
        <p:spPr>
          <a:xfrm>
            <a:off x="838200" y="1676400"/>
            <a:ext cx="7848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Have immigrant eligibility restrictions:</a:t>
            </a:r>
            <a:endParaRPr/>
          </a:p>
          <a:p>
            <a:pPr marL="857250" lvl="1" indent="-457200" algn="l" rtl="0">
              <a:spcBef>
                <a:spcPts val="23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Transitional Assistance for Families with Dependent Children (TAFDC)</a:t>
            </a:r>
            <a:endParaRPr/>
          </a:p>
          <a:p>
            <a:pPr marL="857250" lvl="1" indent="-457200" algn="l" rtl="0">
              <a:spcBef>
                <a:spcPts val="23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Emergency Aid to Elders, Disabled and Children (EAEDC)</a:t>
            </a:r>
            <a:endParaRPr/>
          </a:p>
          <a:p>
            <a:pPr marL="857250" lvl="1" indent="-457200" algn="l" rtl="0">
              <a:spcBef>
                <a:spcPts val="23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Supplemental Security Income (SSI)</a:t>
            </a:r>
            <a:endParaRPr/>
          </a:p>
          <a:p>
            <a:pPr marL="857250" lvl="1" indent="-457200" algn="l" rtl="0">
              <a:spcBef>
                <a:spcPts val="2320"/>
              </a:spcBef>
              <a:spcAft>
                <a:spcPts val="0"/>
              </a:spcAft>
              <a:buSzPts val="2860"/>
              <a:buFont typeface="Noto Sans Symbols"/>
              <a:buChar char="▪"/>
            </a:pPr>
            <a:r>
              <a:rPr lang="en-US"/>
              <a:t>Refugee Cash Assistance</a:t>
            </a:r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3"/>
          <p:cNvSpPr txBox="1">
            <a:spLocks noGrp="1"/>
          </p:cNvSpPr>
          <p:nvPr>
            <p:ph type="title"/>
          </p:nvPr>
        </p:nvSpPr>
        <p:spPr>
          <a:xfrm>
            <a:off x="690856" y="458190"/>
            <a:ext cx="8279319" cy="1000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Key questions to ask</a:t>
            </a:r>
            <a:r>
              <a:rPr lang="en-US" sz="4000" b="0" i="0" u="none" strike="noStrike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immigrants</a:t>
            </a:r>
            <a:r>
              <a:rPr lang="en-US" sz="4000">
                <a:latin typeface="Arial"/>
                <a:ea typeface="Arial"/>
                <a:cs typeface="Arial"/>
                <a:sym typeface="Arial"/>
              </a:rPr>
              <a:t> clients</a:t>
            </a:r>
            <a:endParaRPr/>
          </a:p>
        </p:txBody>
      </p:sp>
      <p:sp>
        <p:nvSpPr>
          <p:cNvPr id="460" name="Google Shape;460;p33"/>
          <p:cNvSpPr txBox="1">
            <a:spLocks noGrp="1"/>
          </p:cNvSpPr>
          <p:nvPr>
            <p:ph type="body" idx="1"/>
          </p:nvPr>
        </p:nvSpPr>
        <p:spPr>
          <a:xfrm>
            <a:off x="700781" y="2222813"/>
            <a:ext cx="7886100" cy="3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 fontScale="92500" lnSpcReduction="10000"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42471"/>
              <a:buAutoNum type="arabicPeriod"/>
            </a:pPr>
            <a:r>
              <a:rPr lang="en-US">
                <a:solidFill>
                  <a:schemeClr val="dk2"/>
                </a:solidFill>
              </a:rPr>
              <a:t>Current immigration status?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42471"/>
              <a:buAutoNum type="arabicPeriod"/>
            </a:pPr>
            <a:r>
              <a:rPr lang="en-US">
                <a:solidFill>
                  <a:schemeClr val="dk2"/>
                </a:solidFill>
              </a:rPr>
              <a:t>Does it expire and when? 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42471"/>
              <a:buAutoNum type="arabicPeriod"/>
            </a:pPr>
            <a:r>
              <a:rPr lang="en-US">
                <a:solidFill>
                  <a:schemeClr val="dk2"/>
                </a:solidFill>
              </a:rPr>
              <a:t>Prior status?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ct val="42471"/>
              <a:buAutoNum type="arabicPeriod"/>
            </a:pPr>
            <a:r>
              <a:rPr lang="en-US">
                <a:solidFill>
                  <a:schemeClr val="dk2"/>
                </a:solidFill>
              </a:rPr>
              <a:t>What country are they from?</a:t>
            </a:r>
            <a:endParaRPr>
              <a:solidFill>
                <a:schemeClr val="dk2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Clr>
                <a:schemeClr val="dk2"/>
              </a:buClr>
              <a:buSzPct val="42471"/>
              <a:buAutoNum type="arabicPeriod"/>
            </a:pPr>
            <a:r>
              <a:rPr lang="en-US">
                <a:solidFill>
                  <a:schemeClr val="dk2"/>
                </a:solidFill>
              </a:rPr>
              <a:t>How long in the U.S.?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61" name="Google Shape;4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60708" y="2176213"/>
            <a:ext cx="2297607" cy="17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3"/>
          <p:cNvSpPr txBox="1">
            <a:spLocks noGrp="1"/>
          </p:cNvSpPr>
          <p:nvPr>
            <p:ph type="sldNum" idx="12"/>
          </p:nvPr>
        </p:nvSpPr>
        <p:spPr>
          <a:xfrm>
            <a:off x="7425343" y="570208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a5c59b85c_0_9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3a5c59b85c_0_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pic>
        <p:nvPicPr>
          <p:cNvPr id="470" name="Google Shape;470;g33a5c59b85c_0_9" descr="C:\Users\vnegus\AppData\Local\Microsoft\Windows\INetCache\IE\BKFOY998\three_questions_small_business_health_insuarnce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1364" y="2084265"/>
            <a:ext cx="4118458" cy="350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001000" cy="116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Language Access at DTA</a:t>
            </a:r>
            <a:endParaRPr/>
          </a:p>
        </p:txBody>
      </p:sp>
      <p:sp>
        <p:nvSpPr>
          <p:cNvPr id="248" name="Google Shape;248;p4"/>
          <p:cNvSpPr txBox="1">
            <a:spLocks noGrp="1"/>
          </p:cNvSpPr>
          <p:nvPr>
            <p:ph type="body" idx="1"/>
          </p:nvPr>
        </p:nvSpPr>
        <p:spPr>
          <a:xfrm>
            <a:off x="609600" y="1614488"/>
            <a:ext cx="8382000" cy="387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Online application and notices in 6 languages. </a:t>
            </a:r>
            <a:endParaRPr/>
          </a:p>
          <a:p>
            <a:pPr marL="342900" lvl="0" indent="-224790" algn="l" rtl="0">
              <a:spcBef>
                <a:spcPts val="0"/>
              </a:spcBef>
              <a:spcAft>
                <a:spcPts val="0"/>
              </a:spcAft>
              <a:buSzPts val="1220"/>
              <a:buChar char="▪"/>
            </a:pPr>
            <a:r>
              <a:rPr lang="en-US" sz="2400"/>
              <a:t>Paper application in 13 languages</a:t>
            </a:r>
            <a:endParaRPr sz="2400"/>
          </a:p>
          <a:p>
            <a:pPr marL="342900" lvl="0" indent="-342900" algn="l" rtl="0">
              <a:spcBef>
                <a:spcPts val="23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DTA must provide free interpreter if client is LEP.</a:t>
            </a:r>
            <a:endParaRPr/>
          </a:p>
          <a:p>
            <a:pPr marL="857250" lvl="1" indent="-457200" algn="l" rtl="0">
              <a:spcBef>
                <a:spcPts val="2320"/>
              </a:spcBef>
              <a:spcAft>
                <a:spcPts val="0"/>
              </a:spcAft>
              <a:buClr>
                <a:srgbClr val="95A3D1"/>
              </a:buClr>
              <a:buSzPts val="2860"/>
              <a:buFont typeface="Noto Sans Symbols"/>
              <a:buChar char="▪"/>
            </a:pPr>
            <a:r>
              <a:rPr lang="en-US"/>
              <a:t>Clients can self-identify as LEP.</a:t>
            </a:r>
            <a:endParaRPr/>
          </a:p>
          <a:p>
            <a:pPr marL="342900" lvl="0" indent="-342900" algn="l" rtl="0">
              <a:spcBef>
                <a:spcPts val="2360"/>
              </a:spcBef>
              <a:spcAft>
                <a:spcPts val="0"/>
              </a:spcAft>
              <a:buClr>
                <a:schemeClr val="dk1"/>
              </a:buClr>
              <a:buSzPts val="3080"/>
              <a:buFont typeface="Noto Sans Symbols"/>
              <a:buChar char="▪"/>
            </a:pPr>
            <a:r>
              <a:rPr lang="en-US"/>
              <a:t>Can file complaint under DTA Language Access Plan if problems</a:t>
            </a:r>
            <a:endParaRPr/>
          </a:p>
        </p:txBody>
      </p:sp>
      <p:sp>
        <p:nvSpPr>
          <p:cNvPr id="249" name="Google Shape;249;p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4" descr="interpreter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150" y="5075826"/>
            <a:ext cx="2329750" cy="16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immigrant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benefits groups 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990200" cy="476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457200" lvl="0" indent="-34417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20"/>
              <a:buChar char="■"/>
            </a:pPr>
            <a:r>
              <a:rPr lang="en-US" sz="3000"/>
              <a:t>Federally “qualified” immigrants </a:t>
            </a:r>
            <a:endParaRPr sz="300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34417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20"/>
              <a:buChar char="■"/>
            </a:pPr>
            <a:r>
              <a:rPr lang="en-US" sz="3000"/>
              <a:t>Legally present, but not federally qualified, including immigrants “under color of law”</a:t>
            </a:r>
            <a:endParaRPr sz="3000"/>
          </a:p>
          <a:p>
            <a:pPr marL="4572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34417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20"/>
              <a:buChar char="■"/>
            </a:pPr>
            <a:r>
              <a:rPr lang="en-US" sz="3000"/>
              <a:t>Undocumented or non-immigrants (e.g., tourists/students)</a:t>
            </a: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"/>
          <p:cNvSpPr txBox="1">
            <a:spLocks noGrp="1"/>
          </p:cNvSpPr>
          <p:nvPr>
            <p:ph type="title"/>
          </p:nvPr>
        </p:nvSpPr>
        <p:spPr>
          <a:xfrm>
            <a:off x="685800" y="277813"/>
            <a:ext cx="8001000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Common Myth #1</a:t>
            </a:r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body" idx="1"/>
          </p:nvPr>
        </p:nvSpPr>
        <p:spPr>
          <a:xfrm>
            <a:off x="609600" y="1676400"/>
            <a:ext cx="8534400" cy="4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/>
              <a:t>“Undocumented immigrants can't/shouldn't apply for DTA benefits.”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</a:pPr>
            <a:r>
              <a:rPr lang="en-US"/>
              <a:t>Reality:  	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Can apply on behalf of eligible dependents.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3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Can “opt out” of benefits household.</a:t>
            </a:r>
            <a:endParaRPr/>
          </a:p>
          <a:p>
            <a:pPr marL="857250" lvl="1" indent="-457200" algn="l" rtl="0">
              <a:lnSpc>
                <a:spcPct val="90000"/>
              </a:lnSpc>
              <a:spcBef>
                <a:spcPts val="2320"/>
              </a:spcBef>
              <a:spcAft>
                <a:spcPts val="0"/>
              </a:spcAft>
              <a:buClr>
                <a:srgbClr val="95A3D1"/>
              </a:buClr>
              <a:buSzPts val="2860"/>
              <a:buFont typeface="Noto Sans Symbols"/>
              <a:buChar char="▪"/>
            </a:pPr>
            <a:r>
              <a:rPr lang="en-US"/>
              <a:t>Income must be reported and is still counted.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2360"/>
              </a:spcBef>
              <a:spcAft>
                <a:spcPts val="0"/>
              </a:spcAft>
              <a:buSzPts val="3080"/>
              <a:buFont typeface="Noto Sans Symbols"/>
              <a:buChar char="▪"/>
            </a:pPr>
            <a:r>
              <a:rPr lang="en-US"/>
              <a:t>DTA does not report people to ICE.</a:t>
            </a:r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Paper SNAP application</a:t>
            </a:r>
            <a:endParaRPr/>
          </a:p>
        </p:txBody>
      </p:sp>
      <p:pic>
        <p:nvPicPr>
          <p:cNvPr id="271" name="Google Shape;271;p8" descr="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676400"/>
            <a:ext cx="807720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Common Myth #2</a:t>
            </a:r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82296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“You can’t get TAFDC or SNAP benefits until you’ve had a green card for 5 years.”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endParaRPr sz="240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Reality: 	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>
                <a:solidFill>
                  <a:srgbClr val="FF0000"/>
                </a:solidFill>
              </a:rPr>
              <a:t>NOT ALWAYS! </a:t>
            </a:r>
            <a:r>
              <a:rPr lang="en-US" sz="2400"/>
              <a:t>Exceptions depend on: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	- prior status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	- age (SNAP)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 	- date entered U.S.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	- domestic violence (TAFDC)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	- receipt of disability benefits (SNAP)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	- work history (SNAP)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160"/>
              <a:buFont typeface="Noto Sans Symbols"/>
              <a:buNone/>
            </a:pPr>
            <a:r>
              <a:rPr lang="en-US" sz="2400"/>
              <a:t>	- active duty/veteran status</a:t>
            </a:r>
            <a:endParaRPr/>
          </a:p>
        </p:txBody>
      </p:sp>
      <p:sp>
        <p:nvSpPr>
          <p:cNvPr id="280" name="Google Shape;280;p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 txBox="1">
            <a:spLocks noGrp="1"/>
          </p:cNvSpPr>
          <p:nvPr>
            <p:ph type="title"/>
          </p:nvPr>
        </p:nvSpPr>
        <p:spPr>
          <a:xfrm>
            <a:off x="838200" y="304800"/>
            <a:ext cx="7848600" cy="109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“Qualified” Immigrants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Eligible without 5 year wait </a:t>
            </a:r>
            <a:endParaRPr/>
          </a:p>
        </p:txBody>
      </p:sp>
      <p:sp>
        <p:nvSpPr>
          <p:cNvPr id="287" name="Google Shape;287;p10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837819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30200" algn="l" rtl="0">
              <a:spcBef>
                <a:spcPts val="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Refugees &amp; asylees</a:t>
            </a:r>
            <a:endParaRPr sz="2400"/>
          </a:p>
          <a:p>
            <a:pPr marL="342900" lvl="0" indent="-330200" algn="l" rtl="0">
              <a:spcBef>
                <a:spcPts val="92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Granted Withholding of Deportation or Removal</a:t>
            </a:r>
            <a:endParaRPr sz="2600"/>
          </a:p>
          <a:p>
            <a:pPr marL="342900" lvl="0" indent="-330200" algn="l" rtl="0">
              <a:spcBef>
                <a:spcPts val="92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Cuban/Haitian Entrants</a:t>
            </a:r>
            <a:endParaRPr sz="2600"/>
          </a:p>
          <a:p>
            <a:pPr marL="342900" lvl="0" indent="-330200" algn="l" rtl="0">
              <a:spcBef>
                <a:spcPts val="92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Victims of Trafficking </a:t>
            </a:r>
            <a:endParaRPr sz="2400"/>
          </a:p>
          <a:p>
            <a:pPr marL="342900" lvl="0" indent="-330200" algn="l" rtl="0">
              <a:spcBef>
                <a:spcPts val="92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Iraqi and Afghan Special Immigrants</a:t>
            </a:r>
            <a:endParaRPr sz="2600"/>
          </a:p>
          <a:p>
            <a:pPr marL="342900" lvl="0" indent="-330200" algn="l" rtl="0">
              <a:spcBef>
                <a:spcPts val="92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Afghan Evacuees and Ukrainians with humanitarian parole</a:t>
            </a:r>
            <a:endParaRPr sz="2600"/>
          </a:p>
          <a:p>
            <a:pPr marL="342900" lvl="0" indent="-330200" algn="l" rtl="0">
              <a:spcBef>
                <a:spcPts val="920"/>
              </a:spcBef>
              <a:spcAft>
                <a:spcPts val="0"/>
              </a:spcAft>
              <a:buSzPts val="2660"/>
              <a:buFont typeface="Noto Sans Symbols"/>
              <a:buChar char="▪"/>
            </a:pPr>
            <a:r>
              <a:rPr lang="en-US" sz="2400"/>
              <a:t>LPRs who adjusted from one of these statuses</a:t>
            </a:r>
            <a:endParaRPr sz="2400" i="1"/>
          </a:p>
          <a:p>
            <a:pPr marL="342900" lvl="0" indent="-342900" algn="l" rtl="0">
              <a:spcBef>
                <a:spcPts val="880"/>
              </a:spcBef>
              <a:spcAft>
                <a:spcPts val="0"/>
              </a:spcAft>
              <a:buSzPts val="2160"/>
              <a:buNone/>
            </a:pPr>
            <a:r>
              <a:rPr lang="en-US" sz="2400" i="1"/>
              <a:t>Note: SSI only for 7 years after status granted. RCA only for 12 months.</a:t>
            </a:r>
            <a:endParaRPr sz="2400"/>
          </a:p>
        </p:txBody>
      </p:sp>
      <p:sp>
        <p:nvSpPr>
          <p:cNvPr id="288" name="Google Shape;288;p1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ers">
  <a:themeElements>
    <a:clrScheme name="Layers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1603</Words>
  <Application>Microsoft Office PowerPoint</Application>
  <PresentationFormat>On-screen Show (4:3)</PresentationFormat>
  <Paragraphs>258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Times New Roman</vt:lpstr>
      <vt:lpstr>Verdana</vt:lpstr>
      <vt:lpstr>Open Sans</vt:lpstr>
      <vt:lpstr>Calibri</vt:lpstr>
      <vt:lpstr>Noto Sans Symbols</vt:lpstr>
      <vt:lpstr>Layers</vt:lpstr>
      <vt:lpstr>Retrospect</vt:lpstr>
      <vt:lpstr>Cash and Food Benefits for Immigrant-Headed  Households</vt:lpstr>
      <vt:lpstr>Key Nutrition Benefits</vt:lpstr>
      <vt:lpstr>Key Cash Benefits</vt:lpstr>
      <vt:lpstr>Language Access at DTA</vt:lpstr>
      <vt:lpstr>3 immigrant benefits groups </vt:lpstr>
      <vt:lpstr>Common Myth #1</vt:lpstr>
      <vt:lpstr>Paper SNAP application</vt:lpstr>
      <vt:lpstr>Common Myth #2</vt:lpstr>
      <vt:lpstr>“Qualified” Immigrants  Eligible without 5 year wait </vt:lpstr>
      <vt:lpstr>Status before adjustment?</vt:lpstr>
      <vt:lpstr>Example # 1</vt:lpstr>
      <vt:lpstr>Cuban-Haitian Entrants</vt:lpstr>
      <vt:lpstr>Other “qualified” non-citizens</vt:lpstr>
      <vt:lpstr>Example #2</vt:lpstr>
      <vt:lpstr>Domestic Violence (TAFDC)</vt:lpstr>
      <vt:lpstr>Battered Non-Citizens</vt:lpstr>
      <vt:lpstr>Battered Non-Citizens</vt:lpstr>
      <vt:lpstr>Example #3</vt:lpstr>
      <vt:lpstr>Receipt of disability benefits (SNAP)</vt:lpstr>
      <vt:lpstr>Work history (SNAP &amp; SSI)</vt:lpstr>
      <vt:lpstr>Example #4</vt:lpstr>
      <vt:lpstr>Example #5</vt:lpstr>
      <vt:lpstr>Not eligible for any benefits</vt:lpstr>
      <vt:lpstr>Example #6</vt:lpstr>
      <vt:lpstr>SNAP Benefits for “Mixed Status” Households</vt:lpstr>
      <vt:lpstr>Example #7</vt:lpstr>
      <vt:lpstr>Example #7</vt:lpstr>
      <vt:lpstr>DTA benefits for PRUCOL</vt:lpstr>
      <vt:lpstr>Example # 7</vt:lpstr>
      <vt:lpstr>Key questions to ask immigrants clients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GBLS</dc:creator>
  <cp:lastModifiedBy>Meyer, Naomi</cp:lastModifiedBy>
  <cp:revision>1</cp:revision>
  <dcterms:created xsi:type="dcterms:W3CDTF">2006-10-17T18:58:14Z</dcterms:created>
  <dcterms:modified xsi:type="dcterms:W3CDTF">2025-03-04T21:00:00Z</dcterms:modified>
</cp:coreProperties>
</file>