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5313" r:id="rId1"/>
  </p:sldMasterIdLst>
  <p:notesMasterIdLst>
    <p:notesMasterId r:id="rId38"/>
  </p:notesMasterIdLst>
  <p:handoutMasterIdLst>
    <p:handoutMasterId r:id="rId39"/>
  </p:handoutMasterIdLst>
  <p:sldIdLst>
    <p:sldId id="256" r:id="rId2"/>
    <p:sldId id="542" r:id="rId3"/>
    <p:sldId id="550" r:id="rId4"/>
    <p:sldId id="470" r:id="rId5"/>
    <p:sldId id="506" r:id="rId6"/>
    <p:sldId id="587" r:id="rId7"/>
    <p:sldId id="601" r:id="rId8"/>
    <p:sldId id="508" r:id="rId9"/>
    <p:sldId id="613" r:id="rId10"/>
    <p:sldId id="334" r:id="rId11"/>
    <p:sldId id="567" r:id="rId12"/>
    <p:sldId id="582" r:id="rId13"/>
    <p:sldId id="584" r:id="rId14"/>
    <p:sldId id="594" r:id="rId15"/>
    <p:sldId id="590" r:id="rId16"/>
    <p:sldId id="383" r:id="rId17"/>
    <p:sldId id="449" r:id="rId18"/>
    <p:sldId id="442" r:id="rId19"/>
    <p:sldId id="531" r:id="rId20"/>
    <p:sldId id="494" r:id="rId21"/>
    <p:sldId id="464" r:id="rId22"/>
    <p:sldId id="556" r:id="rId23"/>
    <p:sldId id="559" r:id="rId24"/>
    <p:sldId id="562" r:id="rId25"/>
    <p:sldId id="588" r:id="rId26"/>
    <p:sldId id="596" r:id="rId27"/>
    <p:sldId id="595" r:id="rId28"/>
    <p:sldId id="597" r:id="rId29"/>
    <p:sldId id="499" r:id="rId30"/>
    <p:sldId id="517" r:id="rId31"/>
    <p:sldId id="461" r:id="rId32"/>
    <p:sldId id="535" r:id="rId33"/>
    <p:sldId id="616" r:id="rId34"/>
    <p:sldId id="420" r:id="rId35"/>
    <p:sldId id="561" r:id="rId36"/>
    <p:sldId id="598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75153" autoAdjust="0"/>
  </p:normalViewPr>
  <p:slideViewPr>
    <p:cSldViewPr>
      <p:cViewPr varScale="1">
        <p:scale>
          <a:sx n="85" d="100"/>
          <a:sy n="85" d="100"/>
        </p:scale>
        <p:origin x="214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9A16509-7929-57D4-7B08-5026FF54B4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3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AF2EB59-FD67-900E-AFA1-BA53B8E78F1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3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2E25C298-EAA9-9147-8CDE-2E6C4ABB2D0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3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1A01D2E1-3599-A02E-0CD6-A104638A280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50CD15DB-5356-4B60-931A-F1134F9EFF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19AB05C-461B-82F7-EC66-74FC82926C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3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322BE2F-B257-AB80-D838-FA9315A959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3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9D1EF613-E4EF-DC31-2E6A-CCFF4AAFF2E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DE183722-6DDD-320E-E670-500690F7E8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id="{81387FE4-014F-709A-FB33-DA358F1CFD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3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>
            <a:extLst>
              <a:ext uri="{FF2B5EF4-FFF2-40B4-BE49-F238E27FC236}">
                <a16:creationId xmlns:a16="http://schemas.microsoft.com/office/drawing/2014/main" id="{F4B07F9C-6BAC-DF8A-91F1-FA0C242AC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7B57D6E8-9DAD-4433-8979-DFF633E182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C766634B-7949-5C63-934A-DC307A49B9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6EC02D-07D0-4051-8C4A-98BD70CC1A7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FBB26A9E-ADAF-35B0-7381-3A50317033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01365128-C870-2938-D07E-C96A7C4E0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Connector –ACA 2010</a:t>
            </a:r>
          </a:p>
          <a:p>
            <a:r>
              <a:rPr lang="en-US" dirty="0"/>
              <a:t>MH- PRUCOL pre 1996, Qualified 1996,, State-funded coverage since 1996, CHIP-Pregnant people 1997, LP 2009 for children</a:t>
            </a:r>
          </a:p>
          <a:p>
            <a:r>
              <a:rPr lang="en-US" dirty="0"/>
              <a:t>* Def of LP for Connector now includes some people who are not LP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7D6E8-9DAD-4433-8979-DFF633E1823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586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come back to this for exercises</a:t>
            </a:r>
          </a:p>
          <a:p>
            <a:r>
              <a:rPr lang="en-US" dirty="0"/>
              <a:t>DACA-ACA rule eff in Nov 2024 now adds some categories to LP for the Connector (</a:t>
            </a:r>
            <a:r>
              <a:rPr lang="en-US" dirty="0" err="1"/>
              <a:t>Mktplace</a:t>
            </a:r>
            <a:r>
              <a:rPr lang="en-US" dirty="0"/>
              <a:t>) but not for MassHealth (Medicaid) 42 CFR 155.20 (eff Nov 1, 2024) Enjoined in 19 states but not in 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7D6E8-9DAD-4433-8979-DFF633E1823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457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FA3D37E9-4A1B-7F37-504D-91C90EA2C9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81D3DEB6-9C26-1515-E6E5-EF7FC4A71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VP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141B1961-DF2D-53D4-E0A1-D64583820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A39992-E6CD-4FC1-89E1-5B70AB33EF73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AE35B9E8-6F43-AB5E-0358-1AA093786A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9DD679A0-BDA3-1434-67F4-169D6BB7F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https://www.govinfo.gov/content/pkg/FR-2024-05-08/pdf/2024-09661.pdf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NEW: DACA with income 301-500% FPL (too high for MH as PRUCOL) are now eligible for </a:t>
            </a:r>
            <a:r>
              <a:rPr lang="en-US" altLang="en-US" dirty="0" err="1"/>
              <a:t>ConnectorCare</a:t>
            </a:r>
            <a:r>
              <a:rPr lang="en-US" altLang="en-US" dirty="0"/>
              <a:t> (45 CFR 155.20 (eff 11.1.2024)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Feb 2025, HHS Proposed rule to amend LP definition to once more exclude DACA.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58BBCCAD-7221-6611-4B91-7FA25421CA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98C141-86F9-4084-BF5D-0AA294626431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927A7661-1DB9-6AF4-0F93-270475EF97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9BA5CA99-6ED7-FCFF-0F58-CAFF62426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We’ll come back to this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C8772D3D-BD81-95BA-CD9E-7B0207C02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2B42E7-A6E9-4710-8AC7-D1A440BA6702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54068CC2-6C86-2174-EE07-89A56C05D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EE9FAC61-6465-3ABB-A319-8E2D7957B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Slide 10 on 5-year bar. RE8 Refugee who adjusted status to LPR –no 5 year bar</a:t>
            </a: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BB647045-E58F-1D22-8395-9BEEF7E57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24C502-8427-4DE9-9626-72E1B6B3FBF0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F571DE70-2D17-D30A-B8C7-5F04320CF7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F891AB16-9423-5C5F-BC96-D198417BB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No. TPS. Nonqualified LP and eligible for </a:t>
            </a:r>
            <a:r>
              <a:rPr lang="en-US" altLang="en-US" dirty="0" err="1">
                <a:latin typeface="Arial" panose="020B0604020202020204" pitchFamily="34" charset="0"/>
              </a:rPr>
              <a:t>ConnectorCare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Not yet. Now Qualified but still barred. QAB. Still CC</a:t>
            </a: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881DDF39-08B4-32EA-8DB1-568DF70AD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5959F9-16A1-41FE-989D-A253EB45FA54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2411651A-08CA-9662-258F-1B4711189F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9D69060D-EFBD-ECD5-E4F7-98447ED71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VP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Not an immigration status. Defined by MassHealth. Benefits for PRUCOL are all state-funded. Not eligible to use Health Connector.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Once Asylum applicants get work permit (or if under 14 has had application pending for more than 180 days)—they will be LP</a:t>
            </a: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D8F67501-9E7A-2679-4B32-52671122E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964710-6E5A-4E01-A18B-5A8265EC83DE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come back to this for exercises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7D6E8-9DAD-4433-8979-DFF633E18234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781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7D6E8-9DAD-4433-8979-DFF633E18234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23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 list for assisters on last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7D6E8-9DAD-4433-8979-DFF633E1823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635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ED7DD57B-30FF-F4EC-B3FC-3DE8DB37FB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DC65FE10-F742-2875-4140-1448C1C45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AutoNum type="arabicPeriod"/>
            </a:pPr>
            <a:r>
              <a:rPr lang="en-US" altLang="en-US" dirty="0">
                <a:latin typeface="Arial" panose="020B0604020202020204" pitchFamily="34" charset="0"/>
              </a:rPr>
              <a:t>CHE. No 5 year bar. Qualified. </a:t>
            </a:r>
            <a:r>
              <a:rPr lang="en-US" altLang="en-US" dirty="0" err="1">
                <a:latin typeface="Arial" panose="020B0604020202020204" pitchFamily="34" charset="0"/>
              </a:rPr>
              <a:t>CarePlus</a:t>
            </a:r>
            <a:r>
              <a:rPr lang="en-US" altLang="en-US" dirty="0">
                <a:latin typeface="Arial" panose="020B0604020202020204" pitchFamily="34" charset="0"/>
              </a:rPr>
              <a:t> or </a:t>
            </a:r>
            <a:r>
              <a:rPr lang="en-US" altLang="en-US" dirty="0" err="1">
                <a:latin typeface="Arial" panose="020B0604020202020204" pitchFamily="34" charset="0"/>
              </a:rPr>
              <a:t>ConnectorCare</a:t>
            </a:r>
            <a:endParaRPr lang="en-US" altLang="en-US" dirty="0"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altLang="en-US" dirty="0">
                <a:latin typeface="Arial" panose="020B0604020202020204" pitchFamily="34" charset="0"/>
              </a:rPr>
              <a:t>CHE &amp; TPS. Qualified based on CHE. </a:t>
            </a: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7199A58F-D931-6FCE-4B76-6736C757C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A82174-361F-4BF7-9360-42D9F2B8E594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C4C82A46-DF46-7A38-6B66-1CCC0FD633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68233EBF-EC63-ED36-3272-BC3EA168B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A966EC80-C6D2-34C0-F454-ED7090FD0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60F7E6-AAB7-4A23-831A-DFED14783AF1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A8460BE-6AF6-CD14-7AA7-1D8D678A4B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C5063584-AB8E-26E3-582C-2190B436B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VP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Family Assistance if Lawfully Present; may also be eligible for the Health Connector if income over 100% FPL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FA if PRUCOL because not eligible for Health Connector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453171B7-37E3-90FF-A81B-E764D5990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E55579-20E4-4931-8286-1919D2179B2F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1C09D178-112B-1CEE-FDC9-274B15FB56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1CB87DA9-DB02-FA05-05A8-A3A8C56F8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Plus usual MH rules apply e.g. person under 65 must also be found disabled to qualify for LT NF care &amp; complete LTC Supp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8D3CEAE2-32A0-6EFE-16B8-93490783A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9A843B-F196-4B78-A165-AD4FE7DD6392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7D6E8-9DAD-4433-8979-DFF633E18234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3602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314D79C1-CFE3-7239-4444-D4310A0AF1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EF485E0F-5B85-6DED-33C5-9D0A1D3DC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KCG</a:t>
            </a: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CAF12929-E395-5509-C43F-AD9DF41F7B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8E088B-46A4-422F-AA9A-0DD9E03E055B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7D6E8-9DAD-4433-8979-DFF633E18234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671F6A55-FAFC-03DB-D485-5B073C8005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86E2E4D1-24B8-6587-B34F-EB43AB948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. Info in online materials: MassHealth income limits; Table comparing benefits in MassHealth programs; </a:t>
            </a:r>
            <a:r>
              <a:rPr lang="en-US" altLang="en-US" dirty="0" err="1">
                <a:latin typeface="Arial" panose="020B0604020202020204" pitchFamily="34" charset="0"/>
              </a:rPr>
              <a:t>ConnectorCare</a:t>
            </a:r>
            <a:r>
              <a:rPr lang="en-US" altLang="en-US" dirty="0">
                <a:latin typeface="Arial" panose="020B0604020202020204" pitchFamily="34" charset="0"/>
              </a:rPr>
              <a:t> overview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1902FA1D-8963-D9B4-6C57-A1A242C7B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5B6DEB-9D0A-4F0D-AD13-85887067E9C6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0EAF65EC-2C6D-2326-EC83-97EB19961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9FFFE722-BB2E-2D7C-7B56-96E518CD8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Available to undocumented but not  just for undocumented (e.g. Nonqualified lawfully present adults may be on </a:t>
            </a:r>
            <a:r>
              <a:rPr lang="en-US" altLang="en-US" dirty="0" err="1">
                <a:latin typeface="Arial" panose="020B0604020202020204" pitchFamily="34" charset="0"/>
              </a:rPr>
              <a:t>ConnectorCare</a:t>
            </a:r>
            <a:r>
              <a:rPr lang="en-US" altLang="en-US" dirty="0">
                <a:latin typeface="Arial" panose="020B0604020202020204" pitchFamily="34" charset="0"/>
              </a:rPr>
              <a:t> plus Limited )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Flyer in Eng &amp; </a:t>
            </a:r>
            <a:r>
              <a:rPr lang="en-US" altLang="en-US" dirty="0" err="1">
                <a:latin typeface="Arial" panose="020B0604020202020204" pitchFamily="34" charset="0"/>
              </a:rPr>
              <a:t>Sp</a:t>
            </a:r>
            <a:r>
              <a:rPr lang="en-US" altLang="en-US" dirty="0">
                <a:latin typeface="Arial" panose="020B0604020202020204" pitchFamily="34" charset="0"/>
              </a:rPr>
              <a:t> &amp; Port in online materials describing safety net benefits &amp; how to apply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April 2022 increased from 60 days to 12 months post-partum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3B5E625E-FF41-9334-55EB-52E7EA800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32B599-EA54-4891-A80A-2255F6C1D16D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7D6E8-9DAD-4433-8979-DFF633E1823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89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0E789510-99FA-3F28-9EF9-4061F85896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6751673-20A2-C296-8695-E7B4DFF4E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KCG  Link to applications &amp; member book in online materials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4CF37941-7726-43FE-101E-C71BF8BA1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A2FE9D-471E-4722-BEB7-A43503D8EA2C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8641A19E-EBCA-ABF9-F891-7052ACB7EE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B9DFA25A-3BE8-3D90-B148-6EF2A4780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vp</a:t>
            </a:r>
          </a:p>
          <a:p>
            <a:r>
              <a:rPr lang="en-US" altLang="en-US">
                <a:latin typeface="Arial" panose="020B0604020202020204" pitchFamily="34" charset="0"/>
              </a:rPr>
              <a:t>MH will be extending post-partum to 12 months when new option available April 1. </a:t>
            </a: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83611908-F0C2-8A9E-E570-C3EB3C7004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6DA46D-64D6-4A26-9CF3-A762090E8260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502.006(B) –change in circ for pregnant woman or child under 19 can take effect up to 3 </a:t>
            </a:r>
            <a:r>
              <a:rPr lang="en-US" dirty="0" err="1"/>
              <a:t>mo</a:t>
            </a:r>
            <a:r>
              <a:rPr lang="en-US" dirty="0"/>
              <a:t> prior to date of eligibility determination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7D6E8-9DAD-4433-8979-DFF633E1823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274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7D6E8-9DAD-4433-8979-DFF633E1823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89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EEB49B79-E4E3-95CE-F269-83589E90B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C882CA3A-C85F-A692-DB64-9D10E70A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AAA7B0CB-2C70-B2E5-F6E5-BCBC38C0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A9E5F61-E26D-4A75-B726-B9A4EDF02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150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2556FA1-0D17-6557-A611-21AB310D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F43A0DB-AF9D-1FAE-2430-B1853791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FE6739F-4941-88B7-F401-91802DAA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A1C9E-B08D-466D-BC12-82F06B561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97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09A6DE9-E7ED-5243-673C-5F8E1DBE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864461C-E1AE-9A66-1183-4F35C669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7BE74C3-89AE-CAC3-9CA7-7E0FCB0D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CEBA7-9F7D-47E1-8559-250B57486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514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0BE3A-E4AC-780E-B6C8-BC6E7B48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0F4EE-E3BE-539C-984E-5D9B6599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54378-FAA8-812B-77E0-2B2C2123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C91AD0E-59A9-4CFB-9B14-01548FF35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32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438D574-76E2-1C36-2D78-F59A2F98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56293C0-F43D-6AD9-B8DE-5CCA74F4D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18C374E-311A-E1E6-F1E3-B35E73EB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40589-8EF3-45C9-B536-A2470CB573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46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50B2D-1B4D-6394-19AF-B63FBF69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A1A77-47DF-19F7-87DB-A49EBAC95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28407-3EEA-A23D-ECFF-2E0A7C4C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149AE87-37FA-42C6-83AF-ABE9B2044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356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3351CF9E-85E9-EC36-52DA-E1DD2F726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FB64B2C8-0C71-5CBE-4F51-0729099B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8BFA0B13-4301-7823-3606-CBBDF928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D90BD-6630-465D-A14A-F818E51BB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0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DA4EFA82-7CC1-A0BD-94EF-A84B5522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9E6C6C92-78DC-6390-00BF-CCEC18A3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851CD282-E00A-1983-F453-FFBA10BD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C0939-563B-4AF4-8F2F-CF8AFD549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18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B97E65BD-6CAA-EF3E-7CCA-93A5800F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B7E610F3-8E91-A79C-8E63-505E7A76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20488879-2E4E-8B58-0AC7-275AC37A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61F52-57AE-48C2-97EE-9051957360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75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0144BA35-D8B4-32D7-B703-CB3E3F4E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3F8ECEBC-3F1F-E64C-CA54-6C58E9BA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A5372F04-994A-71A6-9F24-11D8E22B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8469D-26AF-4E4C-AE82-501B29E6AA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42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114C1ED8-E263-558B-7E0A-4C616705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6187AD98-2FB1-7224-4300-A04A414E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D6FD4901-BA08-922D-C9ED-64E0CC94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71D24-4F05-42E5-BA4B-FD5F8237C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94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AD0DC850-A889-5299-9D31-7A7299E469A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7B5386C-8AF4-0A3D-B4DA-F058E1A74491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76231133-BE00-C4DD-5F20-23341588DD06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63DBE02B-9642-28C6-739A-433AF6661772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1211CB0A-F753-5616-F681-14146B72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B65B3DD-68CA-8E2A-1070-4B7B17902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D32460F-0E63-E555-A0D6-3E0A489A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3D343481-C3DF-48AF-A44D-1BDB0C49C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48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7CFBA38-D80F-EEB5-2719-E7976F004EC3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53B4164-9F3A-11CF-0617-E86BD7C07A4A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E7007A07-06D0-A1F2-71AB-A2AFEFEF01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4710A101-AF2E-C534-91F9-F1695F681C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FB4B621-CC2B-F86C-B50C-495C2651F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7BF72B2-7C68-DE30-265A-F1CEC8626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C64BE56-79F9-5766-2D6E-31931A382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DDFBCC76-0A7F-4F8B-919E-FD4982EB0A0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5CA38A9A-42B3-712D-4FE5-2888EBEB4356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CF8230D-A166-A971-A305-784340C8084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788497A-3CF4-0455-B43E-DB7534A7757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2" r:id="rId1"/>
    <p:sldLayoutId id="2147485874" r:id="rId2"/>
    <p:sldLayoutId id="2147485883" r:id="rId3"/>
    <p:sldLayoutId id="2147485875" r:id="rId4"/>
    <p:sldLayoutId id="2147485876" r:id="rId5"/>
    <p:sldLayoutId id="2147485877" r:id="rId6"/>
    <p:sldLayoutId id="2147485878" r:id="rId7"/>
    <p:sldLayoutId id="2147485879" r:id="rId8"/>
    <p:sldLayoutId id="2147485884" r:id="rId9"/>
    <p:sldLayoutId id="2147485880" r:id="rId10"/>
    <p:sldLayoutId id="2147485881" r:id="rId11"/>
    <p:sldLayoutId id="21474858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doc/eom-22-03-eligibility-rules-for-cuban-and-haitian-entrants-0/download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doc/eom-23-17-pathway-to-short-term-and-long-term-care-for-family-assistance-members-at-a-chronic-disease-and-rehabilitation-hospital-or-nursing-facility-updated-0/download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justiceinaging.org/older-immigrants-and-medicare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healthconnector.org/navigators-" TargetMode="External"/><Relationship Id="rId2" Type="http://schemas.openxmlformats.org/officeDocument/2006/relationships/hyperlink" Target="https://my.mahealthconnector.org/enrollment-assist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legalhelp.org/immigration/know-your-rights/immigration-help-referral-list" TargetMode="External"/><Relationship Id="rId5" Type="http://schemas.openxmlformats.org/officeDocument/2006/relationships/hyperlink" Target="mass.gov/infodetails/schedule-an-appointment-with-a-masshealth-representative" TargetMode="External"/><Relationship Id="rId4" Type="http://schemas.openxmlformats.org/officeDocument/2006/relationships/hyperlink" Target="https://hcfama.org/health-insurance-help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lc.org/resources/healthcare-provider-and-patients-rights-imm-enf/" TargetMode="External"/><Relationship Id="rId3" Type="http://schemas.openxmlformats.org/officeDocument/2006/relationships/hyperlink" Target="https://www.masslegalservices.org/content/health-benefits-all-massachusetts-residents-regardless-citizenship" TargetMode="External"/><Relationship Id="rId7" Type="http://schemas.openxmlformats.org/officeDocument/2006/relationships/hyperlink" Target="https://www.nilc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racoalition.org/" TargetMode="External"/><Relationship Id="rId5" Type="http://schemas.openxmlformats.org/officeDocument/2006/relationships/hyperlink" Target="https://www.masslegalservices.org/content/state-funded-family-assistance-and-masshealth-standard-immigrants" TargetMode="External"/><Relationship Id="rId4" Type="http://schemas.openxmlformats.org/officeDocument/2006/relationships/hyperlink" Target="https://betterhealthconnector.com/immigration-document-typ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BB51493-6C9D-1806-A70A-376AB7FA97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</a:rPr>
              <a:t>Basic Benefit Training: </a:t>
            </a:r>
            <a:br>
              <a:rPr lang="en-US" altLang="en-US" sz="4800" dirty="0">
                <a:solidFill>
                  <a:schemeClr val="bg1"/>
                </a:solidFill>
              </a:rPr>
            </a:br>
            <a:r>
              <a:rPr lang="en-US" altLang="en-US" sz="4000" dirty="0">
                <a:solidFill>
                  <a:schemeClr val="bg1"/>
                </a:solidFill>
              </a:rPr>
              <a:t>Immigrants’ eligibility for health benefits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6B288A7-A91E-193F-2D24-706682BA22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altLang="en-US" sz="2800" dirty="0"/>
              <a:t>Vicky Pulos, MLRI</a:t>
            </a:r>
          </a:p>
          <a:p>
            <a:pPr marR="0" eaLnBrk="1" hangingPunct="1"/>
            <a:r>
              <a:rPr lang="en-US" altLang="en-US" sz="2400" dirty="0"/>
              <a:t>vpulos@mlri.org</a:t>
            </a:r>
          </a:p>
          <a:p>
            <a:pPr marR="0" eaLnBrk="1" hangingPunct="1"/>
            <a:r>
              <a:rPr lang="en-US" altLang="en-US" sz="2800" dirty="0"/>
              <a:t>March 19, 2025</a:t>
            </a:r>
          </a:p>
        </p:txBody>
      </p:sp>
      <p:sp>
        <p:nvSpPr>
          <p:cNvPr id="6148" name="Slide Number Placeholder 1">
            <a:extLst>
              <a:ext uri="{FF2B5EF4-FFF2-40B4-BE49-F238E27FC236}">
                <a16:creationId xmlns:a16="http://schemas.microsoft.com/office/drawing/2014/main" id="{7787F40B-112F-B398-B926-61FAC61E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128E27-5791-48A3-ADAC-1121E9E36060}" type="slidenum">
              <a:rPr lang="en-US" altLang="en-US">
                <a:latin typeface="Arial Black" panose="020B0A04020102020204" pitchFamily="34" charset="0"/>
              </a:rPr>
              <a:pPr/>
              <a:t>1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447021E-44DF-91FD-EE1A-A12D6AD6E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MassHealth coverage for pregnant people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59AF2A2-4374-86EA-43B8-7FC46BC0718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Eligible for MassHealth Standard regardless of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immigration status during pregnancy &amp; 12 months post-partum*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-Report pregnancy ASAP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-Pregnancy can be during 3 month retro period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12292" name="Picture 4" descr="MC900060238[1]">
            <a:extLst>
              <a:ext uri="{FF2B5EF4-FFF2-40B4-BE49-F238E27FC236}">
                <a16:creationId xmlns:a16="http://schemas.microsoft.com/office/drawing/2014/main" id="{80A33EDD-2520-FAE7-9E37-D74BAA7576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0325" y="2057400"/>
            <a:ext cx="2327275" cy="3170238"/>
          </a:xfrm>
          <a:noFill/>
        </p:spPr>
      </p:pic>
      <p:sp>
        <p:nvSpPr>
          <p:cNvPr id="12293" name="Slide Number Placeholder 2">
            <a:extLst>
              <a:ext uri="{FF2B5EF4-FFF2-40B4-BE49-F238E27FC236}">
                <a16:creationId xmlns:a16="http://schemas.microsoft.com/office/drawing/2014/main" id="{702E2F76-324A-FB90-6027-9DF4613D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56722F-E958-4323-B910-CBD0DA273273}" type="slidenum">
              <a:rPr lang="en-US" altLang="en-US">
                <a:latin typeface="Arial Black" panose="020B0A04020102020204" pitchFamily="34" charset="0"/>
              </a:rPr>
              <a:pPr/>
              <a:t>10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BDCDC-9292-1A92-79F6-54CD6F50E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196" y="1862821"/>
            <a:ext cx="7051427" cy="4290329"/>
          </a:xfrm>
        </p:spPr>
        <p:txBody>
          <a:bodyPr/>
          <a:lstStyle/>
          <a:p>
            <a:r>
              <a:rPr lang="en-US" dirty="0"/>
              <a:t>Marie was on MassHealth Limited before she became pregnant</a:t>
            </a:r>
          </a:p>
          <a:p>
            <a:r>
              <a:rPr lang="en-US" dirty="0"/>
              <a:t>She was still on Limited when she gave birth</a:t>
            </a:r>
          </a:p>
          <a:p>
            <a:r>
              <a:rPr lang="en-US" dirty="0"/>
              <a:t>30 days after her hospital discharge, she goes to a Health Center for care for herself &amp; her newborn.  </a:t>
            </a:r>
          </a:p>
          <a:p>
            <a:r>
              <a:rPr lang="en-US" dirty="0"/>
              <a:t>Can she qualify for Standard?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/>
              <a:t>See 130 CMR 502.006(B)</a:t>
            </a:r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34D1E56-BA96-A402-906E-FB5460BEA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45978"/>
            <a:ext cx="1480280" cy="20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524B58-FDFF-87E3-67B1-9171C064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6D56B-5634-B0EA-2830-0A437887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0589-8EF3-45C9-B536-A2470CB573A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14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6F8EE-A869-C2E6-6E40-1AC6BBA9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an “eligible immigrant”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853FB-BE6C-5E9D-7A38-6CB0AC87F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Eligible”under</a:t>
            </a:r>
            <a:r>
              <a:rPr lang="en-US" dirty="0"/>
              <a:t> public benefit laws ≠ “lawful status” under immigration laws</a:t>
            </a:r>
          </a:p>
          <a:p>
            <a:pPr lvl="1"/>
            <a:r>
              <a:rPr lang="en-US" dirty="0"/>
              <a:t>Some people are “eligible” who- </a:t>
            </a:r>
          </a:p>
          <a:p>
            <a:pPr lvl="2"/>
            <a:r>
              <a:rPr lang="en-US" sz="2400" dirty="0"/>
              <a:t>have not yet applied for a lawful status like certain Trafficking Victims</a:t>
            </a:r>
          </a:p>
          <a:p>
            <a:pPr lvl="2"/>
            <a:r>
              <a:rPr lang="en-US" sz="2400" dirty="0"/>
              <a:t>are in removal like certain Cuban/Haitian Entrants</a:t>
            </a:r>
          </a:p>
          <a:p>
            <a:pPr lvl="2"/>
            <a:r>
              <a:rPr lang="en-US" sz="2400" dirty="0"/>
              <a:t>have applied for lawful status but not yet gotten it, like some Special Immigrant Juveniles</a:t>
            </a:r>
          </a:p>
          <a:p>
            <a:pPr lvl="2"/>
            <a:r>
              <a:rPr lang="en-US" sz="2400" dirty="0"/>
              <a:t>have lawful status but do not have work authorization or SSNs, like most foreign students &amp; dependents</a:t>
            </a:r>
          </a:p>
          <a:p>
            <a:pPr marL="393700" lvl="1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46CBA-04CF-7F5A-DCF2-D98C7486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0589-8EF3-45C9-B536-A2470CB573A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27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D9889-F596-BCBE-3F48-9339B3CA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 to Ask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DB18D-46CB-1A9B-91A9-C78152000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95D46"/>
                </a:solidFill>
                <a:latin typeface="OpenSans-Regular"/>
              </a:rPr>
              <a:t>1. </a:t>
            </a:r>
            <a:r>
              <a:rPr lang="en-US" sz="2800" b="0" i="0" u="none" strike="noStrike" baseline="0" dirty="0">
                <a:solidFill>
                  <a:srgbClr val="695D46"/>
                </a:solidFill>
                <a:latin typeface="OpenSans-Regular"/>
              </a:rPr>
              <a:t>Current immigration status?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695D46"/>
                </a:solidFill>
                <a:latin typeface="OpenSans-Regular"/>
              </a:rPr>
              <a:t>2. Does it expire and when?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695D46"/>
                </a:solidFill>
                <a:latin typeface="OpenSans-Regular"/>
              </a:rPr>
              <a:t>3. Prior status before now?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695D46"/>
                </a:solidFill>
                <a:latin typeface="OpenSans-Regular"/>
              </a:rPr>
              <a:t>4. What country are they from?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695D46"/>
                </a:solidFill>
                <a:latin typeface="OpenSans-Regular"/>
              </a:rPr>
              <a:t>5. How long in the US?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rgbClr val="695D46"/>
                </a:solidFill>
                <a:latin typeface="OpenSans-Regular"/>
              </a:rPr>
              <a:t>6. What immigration documents do they have?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FD356-E95C-C7E9-3482-937115BD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0589-8EF3-45C9-B536-A2470CB573A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452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BAAD0-5AEF-A75E-4A43-4156B2B9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used in Health Programs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385B8D0-B184-FF6A-3434-CFD010562E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437502"/>
              </p:ext>
            </p:extLst>
          </p:nvPr>
        </p:nvGraphicFramePr>
        <p:xfrm>
          <a:off x="1524000" y="1981201"/>
          <a:ext cx="5638799" cy="4413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4573">
                  <a:extLst>
                    <a:ext uri="{9D8B030D-6E8A-4147-A177-3AD203B41FA5}">
                      <a16:colId xmlns:a16="http://schemas.microsoft.com/office/drawing/2014/main" val="1972808586"/>
                    </a:ext>
                  </a:extLst>
                </a:gridCol>
                <a:gridCol w="2074573">
                  <a:extLst>
                    <a:ext uri="{9D8B030D-6E8A-4147-A177-3AD203B41FA5}">
                      <a16:colId xmlns:a16="http://schemas.microsoft.com/office/drawing/2014/main" val="252203831"/>
                    </a:ext>
                  </a:extLst>
                </a:gridCol>
                <a:gridCol w="1489653">
                  <a:extLst>
                    <a:ext uri="{9D8B030D-6E8A-4147-A177-3AD203B41FA5}">
                      <a16:colId xmlns:a16="http://schemas.microsoft.com/office/drawing/2014/main" val="3364817147"/>
                    </a:ext>
                  </a:extLst>
                </a:gridCol>
              </a:tblGrid>
              <a:tr h="930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Connector Terms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MassHealth Terms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Eligible Immigration Status?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8996419"/>
                  </a:ext>
                </a:extLst>
              </a:tr>
              <a:tr h="568226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Lawfully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Present 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Lawfully Present and Qualified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6660821"/>
                  </a:ext>
                </a:extLst>
              </a:tr>
              <a:tr h="568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Lawfully Present and Qualified Barred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517177"/>
                  </a:ext>
                </a:extLst>
              </a:tr>
              <a:tr h="6761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Lawfully Present but not Qualified or Qualified Barred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098622"/>
                  </a:ext>
                </a:extLst>
              </a:tr>
              <a:tr h="83494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 Lawfully Present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PRUCOL (not Qualified, not Lawfully Present)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Yes, but only for MassHealth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0606135"/>
                  </a:ext>
                </a:extLst>
              </a:tr>
              <a:tr h="83494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Other (including undocumented)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No, but Safety Net Benefits available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064929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9AC45-23EE-F4F7-FDED-5A975564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0589-8EF3-45C9-B536-A2470CB573A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74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DE66-7950-F2AF-ACAD-DD4CE122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11" y="60325"/>
            <a:ext cx="8229600" cy="549275"/>
          </a:xfrm>
        </p:spPr>
        <p:txBody>
          <a:bodyPr/>
          <a:lstStyle/>
          <a:p>
            <a:r>
              <a:rPr lang="en-US" sz="4400" dirty="0"/>
              <a:t>Lawfully present immigrants for MH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194E3-6743-89E7-8B37-9DBA3E6C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884" y="475963"/>
            <a:ext cx="4040188" cy="659352"/>
          </a:xfrm>
        </p:spPr>
        <p:txBody>
          <a:bodyPr/>
          <a:lstStyle/>
          <a:p>
            <a:r>
              <a:rPr lang="en-US" dirty="0"/>
              <a:t>Qualified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560DA-6A6C-FF0D-2943-8E1EAAD73044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561114" y="609600"/>
            <a:ext cx="4041775" cy="365952"/>
          </a:xfrm>
        </p:spPr>
        <p:txBody>
          <a:bodyPr/>
          <a:lstStyle/>
          <a:p>
            <a:r>
              <a:rPr lang="en-US" dirty="0"/>
              <a:t>Non-Qualified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EFF63E-3AA3-3753-762C-86C3460BDC0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28600" y="1001678"/>
            <a:ext cx="4040188" cy="4789522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Lawful permanent resident (LPR/Green Card holder)*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 paroled into the U.S. for at least one year*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Battered spouse, child, or parent*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Asylee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Refugee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Victim of trafficking and his or her spouse, child, sibling, or parent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 granted Withholding of Removal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-16002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American Indian tribal members born outside US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-1600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Cuban/Haitian entrant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-1600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Afghan or Iraqi Special Immigrants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-1600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Afghan or Ukrainian Humanitarian Parolees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-1600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Certain Amerasians (from Vietnam)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None/>
              <a:tabLst>
                <a:tab pos="-1600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May be subject to 5-year bar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2A48F7-103C-EEE7-2ABF-4F45F41DE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5341" y="1001678"/>
            <a:ext cx="4041775" cy="4988720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Paroled into the US for less than one year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Granted w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ithholding or Removal under CAT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Valid non-immigrant status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Temporary Protected Status (TPS)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Deferred Enforced Departure (DED)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Deferred Action Status (except DACA; they are PRUCOL)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Applicant for: </a:t>
            </a:r>
          </a:p>
          <a:p>
            <a:pPr marL="709613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 Immigrant Juvenile Status; </a:t>
            </a:r>
          </a:p>
          <a:p>
            <a:pPr marL="709613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Adjustment to LPR Status with an approved visa petition; </a:t>
            </a:r>
          </a:p>
          <a:p>
            <a:pPr marL="709613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Asylum or Withholding of Removal with work permit (EAD) or if under age 14 pending for at least 180 days: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Individuals with employment authorization under 8 CFR 274a.12(c)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Lawful temporary resident granted under legalization program (8 USC 1160 or 1255a)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-16002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Granted an administrative stay of removal by the DHS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536CC-71DA-FD59-9330-86E3AEFED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0939-563B-4AF4-8F2F-CF8AFD549E0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196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97443F7-72CD-31BE-9BFA-5AD33FD0C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41763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Lawfully Present Children &amp; Young Adults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EDF58C0-ACD5-89CF-EAC5-51680B5B2F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876800" cy="4454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Children under 19 eligible for MH Standard, Family Assistance or CommonHealth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No 5 year bar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Young Adults 19-21 with income 150% FPL or less(YA) eligible for Standard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Over 150% FPL treated like other adults not YA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PRUCOL children &amp; YA: State-funded Standard or CommonHealth</a:t>
            </a:r>
          </a:p>
        </p:txBody>
      </p:sp>
      <p:graphicFrame>
        <p:nvGraphicFramePr>
          <p:cNvPr id="12292" name="Object 5">
            <a:extLst>
              <a:ext uri="{FF2B5EF4-FFF2-40B4-BE49-F238E27FC236}">
                <a16:creationId xmlns:a16="http://schemas.microsoft.com/office/drawing/2014/main" id="{88934B7A-F669-A6CF-8A8C-B45D63EA0224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453242" y="1906588"/>
          <a:ext cx="3233557" cy="380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9752381" imgH="9752381" progId="MSPhotoEd.3">
                  <p:embed/>
                </p:oleObj>
              </mc:Choice>
              <mc:Fallback>
                <p:oleObj name="Photo Editor Photo" r:id="rId3" imgW="9752381" imgH="9752381" progId="MSPhotoEd.3">
                  <p:embed/>
                  <p:pic>
                    <p:nvPicPr>
                      <p:cNvPr id="12292" name="Object 5">
                        <a:extLst>
                          <a:ext uri="{FF2B5EF4-FFF2-40B4-BE49-F238E27FC236}">
                            <a16:creationId xmlns:a16="http://schemas.microsoft.com/office/drawing/2014/main" id="{88934B7A-F669-A6CF-8A8C-B45D63EA022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242" y="1906588"/>
                        <a:ext cx="3233557" cy="380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Slide Number Placeholder 1">
            <a:extLst>
              <a:ext uri="{FF2B5EF4-FFF2-40B4-BE49-F238E27FC236}">
                <a16:creationId xmlns:a16="http://schemas.microsoft.com/office/drawing/2014/main" id="{C9FA3783-7CD6-396E-4B92-1674AD0C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AEF58-35E3-48D7-A5AD-CBE8D60DBFDD}" type="slidenum"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pPr/>
              <a:t>16</a:t>
            </a:fld>
            <a:endParaRPr lang="en-US" altLang="en-US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196547C4-89A7-AC16-EEAA-802E144F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Lawfully present &amp; Connector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6B4C79D5-D60B-31FA-D9CE-9C7F9798A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Only Lawfully Present non-citizens are eligible to obtain insurance through Connector </a:t>
            </a:r>
          </a:p>
          <a:p>
            <a:pPr lvl="1" eaLnBrk="1" hangingPunct="1">
              <a:defRPr/>
            </a:pPr>
            <a:r>
              <a:rPr lang="en-US" altLang="en-US" dirty="0"/>
              <a:t>NQLP with income under 133% FPL will be eligible for both </a:t>
            </a:r>
            <a:r>
              <a:rPr lang="en-US" altLang="en-US" dirty="0" err="1"/>
              <a:t>ConnectorCare</a:t>
            </a:r>
            <a:r>
              <a:rPr lang="en-US" altLang="en-US" dirty="0"/>
              <a:t> AND MassHealth Limited</a:t>
            </a:r>
          </a:p>
          <a:p>
            <a:pPr eaLnBrk="1" hangingPunct="1">
              <a:defRPr/>
            </a:pPr>
            <a:r>
              <a:rPr lang="en-US" altLang="en-US" dirty="0"/>
              <a:t>PRUCOL are not eligible for Connector, but are eligible for State-funded MassHealth Family Assistance if 300% FPL or less</a:t>
            </a:r>
          </a:p>
          <a:p>
            <a:pPr eaLnBrk="1" hangingPunct="1">
              <a:defRPr/>
            </a:pPr>
            <a:r>
              <a:rPr lang="en-US" altLang="en-US" dirty="0" err="1"/>
              <a:t>ConnectorCare</a:t>
            </a:r>
            <a:r>
              <a:rPr lang="en-US" altLang="en-US" dirty="0"/>
              <a:t> pilot in 2025 goes up to 500% FPL</a:t>
            </a:r>
          </a:p>
          <a:p>
            <a:pPr lvl="1" eaLnBrk="1" hangingPunct="1">
              <a:defRPr/>
            </a:pPr>
            <a:r>
              <a:rPr lang="en-US" altLang="en-US" dirty="0"/>
              <a:t>2025 changes in </a:t>
            </a:r>
            <a:r>
              <a:rPr lang="en-US" altLang="en-US" dirty="0" err="1"/>
              <a:t>ConnectorCare</a:t>
            </a:r>
            <a:r>
              <a:rPr lang="en-US" altLang="en-US" dirty="0"/>
              <a:t> affecting DACA</a:t>
            </a:r>
          </a:p>
          <a:p>
            <a:pPr marL="393700" lvl="1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B991888A-DA5C-5BE6-440F-5DD9CE2C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D5A2EF-3DA0-4591-897C-BF0DA261B8EE}" type="slidenum">
              <a:rPr lang="en-US" altLang="en-US">
                <a:latin typeface="Arial Black" panose="020B0A04020102020204" pitchFamily="34" charset="0"/>
              </a:rPr>
              <a:pPr/>
              <a:t>17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890C9C30-BA50-D716-51CB-0897EF54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Qualified Barred: 5-year bar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C9E2B6A8-115F-4E55-3DED-DB694706C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5 year bar applies to Lawful Permanent Residents (LPR), Paroled or Battered Immigrants </a:t>
            </a:r>
            <a:r>
              <a:rPr lang="en-US" altLang="en-US" b="1" dirty="0"/>
              <a:t>unless--</a:t>
            </a:r>
          </a:p>
          <a:p>
            <a:pPr lvl="1" eaLnBrk="1" hangingPunct="1">
              <a:defRPr/>
            </a:pPr>
            <a:r>
              <a:rPr lang="en-US" altLang="en-US" dirty="0"/>
              <a:t>In status above for 5 or more years</a:t>
            </a:r>
          </a:p>
          <a:p>
            <a:pPr lvl="1" eaLnBrk="1" hangingPunct="1">
              <a:defRPr/>
            </a:pPr>
            <a:r>
              <a:rPr lang="en-US" altLang="en-US" dirty="0"/>
              <a:t>Previously in a never-barred status (e.g. refugee who becomes LPR)</a:t>
            </a:r>
          </a:p>
          <a:p>
            <a:pPr lvl="1" eaLnBrk="1" hangingPunct="1">
              <a:defRPr/>
            </a:pPr>
            <a:r>
              <a:rPr lang="en-US" altLang="en-US" dirty="0"/>
              <a:t>LPR exempt from bar (</a:t>
            </a:r>
            <a:r>
              <a:rPr lang="en-US" altLang="en-US" dirty="0" err="1"/>
              <a:t>e.g.Veterans</a:t>
            </a:r>
            <a:r>
              <a:rPr lang="en-US" altLang="en-US" dirty="0"/>
              <a:t>, Iraqi/Afghan SI)</a:t>
            </a:r>
          </a:p>
          <a:p>
            <a:pPr lvl="1" eaLnBrk="1" hangingPunct="1">
              <a:defRPr/>
            </a:pPr>
            <a:r>
              <a:rPr lang="en-US" altLang="en-US" dirty="0"/>
              <a:t>Arrived in US prior to 8/22/96 &amp; continuously present until getting status above</a:t>
            </a:r>
          </a:p>
          <a:p>
            <a:pPr marL="393700" lvl="1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95FE538-1121-C6E9-F3B7-533B7B86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6FE589-5823-44BC-90B7-A98E9778132F}" type="slidenum">
              <a:rPr lang="en-US" altLang="en-US">
                <a:latin typeface="Arial Black" panose="020B0A04020102020204" pitchFamily="34" charset="0"/>
              </a:rPr>
              <a:pPr/>
              <a:t>18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6EA98B79-A053-22CD-68EE-6A5F393C8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Lawful Permanent Resident Card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696312C1-1E2E-7442-4DE0-4021EE3A2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981200"/>
            <a:ext cx="52673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0" name="Straight Arrow Connector 4">
            <a:extLst>
              <a:ext uri="{FF2B5EF4-FFF2-40B4-BE49-F238E27FC236}">
                <a16:creationId xmlns:a16="http://schemas.microsoft.com/office/drawing/2014/main" id="{7908AA06-81AA-B8D7-187D-7D033A2E8E8A}"/>
              </a:ext>
            </a:extLst>
          </p:cNvPr>
          <p:cNvCxnSpPr>
            <a:cxnSpLocks noChangeShapeType="1"/>
            <a:stCxn id="24583" idx="0"/>
          </p:cNvCxnSpPr>
          <p:nvPr/>
        </p:nvCxnSpPr>
        <p:spPr bwMode="auto">
          <a:xfrm flipV="1">
            <a:off x="2781300" y="3968750"/>
            <a:ext cx="1184275" cy="1295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1" name="Straight Arrow Connector 6">
            <a:extLst>
              <a:ext uri="{FF2B5EF4-FFF2-40B4-BE49-F238E27FC236}">
                <a16:creationId xmlns:a16="http://schemas.microsoft.com/office/drawing/2014/main" id="{EA650CAD-E733-9917-8952-CC3AD1EB1C2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867400" y="4953000"/>
            <a:ext cx="533400" cy="8001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2" name="Straight Arrow Connector 9">
            <a:extLst>
              <a:ext uri="{FF2B5EF4-FFF2-40B4-BE49-F238E27FC236}">
                <a16:creationId xmlns:a16="http://schemas.microsoft.com/office/drawing/2014/main" id="{C1694790-B416-97BB-F5E5-856E2F7D85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10200" y="1970088"/>
            <a:ext cx="0" cy="1447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3" name="TextBox 11">
            <a:extLst>
              <a:ext uri="{FF2B5EF4-FFF2-40B4-BE49-F238E27FC236}">
                <a16:creationId xmlns:a16="http://schemas.microsoft.com/office/drawing/2014/main" id="{D21F0242-4887-5128-2A0B-0266BD124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264150"/>
            <a:ext cx="3581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If country is Cuba, Haiti, Iraq, Afghanistan, Vietnam (Amerasian), Canada (tribal member) –does exception to bar apply?</a:t>
            </a:r>
          </a:p>
        </p:txBody>
      </p:sp>
      <p:sp>
        <p:nvSpPr>
          <p:cNvPr id="24584" name="TextBox 12">
            <a:extLst>
              <a:ext uri="{FF2B5EF4-FFF2-40B4-BE49-F238E27FC236}">
                <a16:creationId xmlns:a16="http://schemas.microsoft.com/office/drawing/2014/main" id="{E5911217-63AC-5731-BEF3-94A4E7ED0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00200"/>
            <a:ext cx="510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Does code show status not subject to 5 yr bar?</a:t>
            </a:r>
          </a:p>
        </p:txBody>
      </p:sp>
      <p:sp>
        <p:nvSpPr>
          <p:cNvPr id="24585" name="TextBox 13">
            <a:extLst>
              <a:ext uri="{FF2B5EF4-FFF2-40B4-BE49-F238E27FC236}">
                <a16:creationId xmlns:a16="http://schemas.microsoft.com/office/drawing/2014/main" id="{49BECA08-5DF0-1FF8-6FB5-2B564DAF5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26113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Is date 5 or more years ago?</a:t>
            </a:r>
          </a:p>
        </p:txBody>
      </p:sp>
      <p:sp>
        <p:nvSpPr>
          <p:cNvPr id="24586" name="Slide Number Placeholder 4">
            <a:extLst>
              <a:ext uri="{FF2B5EF4-FFF2-40B4-BE49-F238E27FC236}">
                <a16:creationId xmlns:a16="http://schemas.microsoft.com/office/drawing/2014/main" id="{C8FD9A7A-ED78-74E7-1659-22073CDF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73BAE0-A0DD-45A9-BA24-79794BFDF2B2}" type="slidenum">
              <a:rPr lang="en-US" altLang="en-US">
                <a:latin typeface="Arial Black" panose="020B0A04020102020204" pitchFamily="34" charset="0"/>
              </a:rPr>
              <a:pPr/>
              <a:t>19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DDB26-29EC-3130-8A53-1700ED07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CE3F0-A6EC-E7AA-5C9D-7A3473972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benefits available to</a:t>
            </a:r>
          </a:p>
          <a:p>
            <a:pPr lvl="1"/>
            <a:r>
              <a:rPr lang="en-US" dirty="0"/>
              <a:t>Undocumented immigrants</a:t>
            </a:r>
          </a:p>
          <a:p>
            <a:pPr lvl="1"/>
            <a:r>
              <a:rPr lang="en-US" dirty="0"/>
              <a:t> Eligible immigrants</a:t>
            </a:r>
          </a:p>
          <a:p>
            <a:r>
              <a:rPr lang="en-US" dirty="0"/>
              <a:t>Red flags that someone is in the wrong coverage</a:t>
            </a:r>
          </a:p>
          <a:p>
            <a:r>
              <a:rPr lang="en-US" dirty="0"/>
              <a:t>Resources </a:t>
            </a:r>
          </a:p>
          <a:p>
            <a:pPr lvl="1"/>
            <a:r>
              <a:rPr lang="en-US" dirty="0"/>
              <a:t>Eligibility rules and policies</a:t>
            </a:r>
          </a:p>
          <a:p>
            <a:pPr lvl="1"/>
            <a:r>
              <a:rPr lang="en-US" dirty="0"/>
              <a:t>MassHealth training materials</a:t>
            </a:r>
          </a:p>
          <a:p>
            <a:pPr lvl="1"/>
            <a:r>
              <a:rPr lang="en-US" dirty="0"/>
              <a:t>Where to go for help</a:t>
            </a:r>
          </a:p>
          <a:p>
            <a:pPr marL="3937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DA7EA-4BDF-6740-4E0C-835079E8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0589-8EF3-45C9-B536-A2470CB573A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91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09DF2BF-FB0F-A557-C7AD-D9A0DA0D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en-US" altLang="en-US" u="sng" dirty="0"/>
              <a:t>Exercise #2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DC87-B9B8-F744-D8C7-A32F80A9E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Mrs. Gutierrez is 60 and has been in US for 24 years with TPS</a:t>
            </a:r>
          </a:p>
          <a:p>
            <a:pPr lvl="1">
              <a:defRPr/>
            </a:pPr>
            <a:r>
              <a:rPr lang="en-US" dirty="0"/>
              <a:t>Is she Qualified?</a:t>
            </a:r>
          </a:p>
          <a:p>
            <a:pPr>
              <a:defRPr/>
            </a:pPr>
            <a:r>
              <a:rPr lang="en-US" sz="2400" dirty="0"/>
              <a:t>What if it is 3 years later and she has gotten a green card? </a:t>
            </a:r>
          </a:p>
          <a:p>
            <a:pPr lvl="1">
              <a:defRPr/>
            </a:pPr>
            <a:r>
              <a:rPr lang="en-US" sz="2200" dirty="0"/>
              <a:t>Is she Qualified now?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lvl="1"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393700" lvl="1" indent="0">
              <a:buNone/>
              <a:defRPr/>
            </a:pPr>
            <a:endParaRPr lang="en-US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900" dirty="0"/>
          </a:p>
          <a:p>
            <a:pPr>
              <a:defRPr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E912F7-7384-22D6-FE1E-AB038F28C0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057527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71B2DC3A-B67A-9525-37B0-5824A3BD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altLang="en-US" dirty="0"/>
              <a:t>PRUCOL in MassHealth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CFE4B91F-23AC-31F2-AE7F-1B6810BFA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PRUCOL is a public benefits term not an immigration status</a:t>
            </a:r>
          </a:p>
          <a:p>
            <a:pPr eaLnBrk="1" hangingPunct="1"/>
            <a:r>
              <a:rPr lang="en-US" altLang="en-US" dirty="0"/>
              <a:t>State-funded category for people in U.S. “under color of law” but </a:t>
            </a:r>
            <a:r>
              <a:rPr lang="en-US" altLang="en-US"/>
              <a:t>not “Lawfully Present” </a:t>
            </a:r>
            <a:r>
              <a:rPr lang="en-US" altLang="en-US" dirty="0"/>
              <a:t>including-</a:t>
            </a:r>
          </a:p>
          <a:p>
            <a:pPr lvl="1" eaLnBrk="1" hangingPunct="1"/>
            <a:r>
              <a:rPr lang="en-US" altLang="en-US" dirty="0"/>
              <a:t>Deferred Action Childhood Arrivals (DACA) aka Dreamers * </a:t>
            </a:r>
          </a:p>
          <a:p>
            <a:pPr lvl="1" eaLnBrk="1" hangingPunct="1"/>
            <a:r>
              <a:rPr lang="en-US" altLang="en-US" dirty="0"/>
              <a:t>Applicants for asylum/</a:t>
            </a:r>
            <a:r>
              <a:rPr lang="en-US" altLang="en-US" dirty="0" err="1"/>
              <a:t>withdholding</a:t>
            </a:r>
            <a:r>
              <a:rPr lang="en-US" altLang="en-US" dirty="0"/>
              <a:t> who don’t have work permits yet*</a:t>
            </a:r>
          </a:p>
          <a:p>
            <a:pPr lvl="1" eaLnBrk="1" hangingPunct="1"/>
            <a:r>
              <a:rPr lang="en-US" altLang="en-US" dirty="0"/>
              <a:t>Others not on Lawfully Present list but known to USCIS &amp; not contemplated for removal</a:t>
            </a:r>
          </a:p>
          <a:p>
            <a:pPr eaLnBrk="1" hangingPunct="1"/>
            <a:r>
              <a:rPr lang="en-US" altLang="en-US" dirty="0"/>
              <a:t>Feb 2022 Eligibility Ops Memo with improved info to identify &amp; verify PRUCOL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AD59E6A-471E-272A-8028-0D04AFB7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CC450E-55C3-43B9-A703-15346700BFB1}" type="slidenum">
              <a:rPr lang="en-US" altLang="en-US">
                <a:latin typeface="Arial Black" panose="020B0A04020102020204" pitchFamily="34" charset="0"/>
              </a:rPr>
              <a:pPr/>
              <a:t>21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CFD4DAE-9414-C4FF-CDC7-EF32B571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6525"/>
            <a:ext cx="8229600" cy="854075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Understanding Non-citizens’ eligibility for health coverage, Table 2 (in materials)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6EE25-E13C-D22C-57A1-4E9037E0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0589-8EF3-45C9-B536-A2470CB573A2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DB1B59-48F5-EF39-0086-6FC5706033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CA2B01C-C95F-6AB9-5245-3A2D798DFE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95886" y="1219200"/>
            <a:ext cx="3966753" cy="41148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93FA85-4D2F-8A52-7334-7C2B5F268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967" y="1219200"/>
            <a:ext cx="443885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46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CB24-C0D2-FC12-87EC-23115B83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9889F-828C-29B5-71F3-8D080FA32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preferred language</a:t>
            </a:r>
          </a:p>
          <a:p>
            <a:pPr lvl="1"/>
            <a:r>
              <a:rPr lang="en-US" dirty="0"/>
              <a:t>Notices are now being sent in 5 non-English languages: </a:t>
            </a:r>
            <a:r>
              <a:rPr lang="en-US" sz="2000" dirty="0"/>
              <a:t>Spanish, Portuguese, Haitian-Creole, Chinese &amp; Vietnamese</a:t>
            </a:r>
          </a:p>
          <a:p>
            <a:r>
              <a:rPr lang="en-US" dirty="0"/>
              <a:t>If no stable housing</a:t>
            </a:r>
          </a:p>
          <a:p>
            <a:pPr lvl="1"/>
            <a:r>
              <a:rPr lang="en-US" dirty="0"/>
              <a:t> Check homeless box and supply a mailing address </a:t>
            </a:r>
          </a:p>
          <a:p>
            <a:pPr lvl="1"/>
            <a:r>
              <a:rPr lang="en-US" dirty="0"/>
              <a:t>Use Authorized Designation Form if there is a trusted person to act for you &amp; get copies of notices</a:t>
            </a:r>
          </a:p>
          <a:p>
            <a:r>
              <a:rPr lang="en-US" dirty="0"/>
              <a:t>Use self-attestation forms if no other proof for- </a:t>
            </a:r>
          </a:p>
          <a:p>
            <a:pPr lvl="1"/>
            <a:r>
              <a:rPr lang="en-US" dirty="0"/>
              <a:t>Income (Aff. of zero income, Attestation to verify income, Verification of self-employment income)</a:t>
            </a:r>
          </a:p>
          <a:p>
            <a:pPr lvl="1"/>
            <a:r>
              <a:rPr lang="en-US" dirty="0"/>
              <a:t>Residence in Massachusetts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013C1-D418-4426-C1DF-30D3D345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0589-8EF3-45C9-B536-A2470CB573A2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443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7AA8ED-7439-402D-0A8C-53B102DC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proof is needed?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C818F-76EF-5971-F8A9-6B6B54B0D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Safety Net –proof of identity is required </a:t>
            </a:r>
          </a:p>
          <a:p>
            <a:r>
              <a:rPr lang="en-US" dirty="0"/>
              <a:t>Eligible immigration status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agency attempts to verify via SAVE data match using document ##s </a:t>
            </a:r>
          </a:p>
          <a:p>
            <a:pPr lvl="1"/>
            <a:r>
              <a:rPr lang="en-US" dirty="0"/>
              <a:t>If no match, applicant gets 90 days to submit documentary proof</a:t>
            </a:r>
          </a:p>
          <a:p>
            <a:pPr lvl="2"/>
            <a:r>
              <a:rPr lang="en-US" dirty="0"/>
              <a:t>Will be eligible based on declared status during this ”reasonable opportunity period”</a:t>
            </a:r>
          </a:p>
          <a:p>
            <a:pPr lvl="2"/>
            <a:r>
              <a:rPr lang="en-US" dirty="0"/>
              <a:t>May request an additional 90 day period to submit proof (for cause)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F52892-3549-874B-9757-6355CF94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469D-26AF-4E4C-AE82-501B29E6AAB2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661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709F92-9BC5-D9B7-3EAE-834C27EC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469D-26AF-4E4C-AE82-501B29E6AAB2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5FD29-76F5-B947-BBF3-311AB9F5E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328" y="533400"/>
            <a:ext cx="5656891" cy="49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6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B5A7D-27B7-7059-58FE-60C3AA9EA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304800"/>
          </a:xfrm>
        </p:spPr>
        <p:txBody>
          <a:bodyPr/>
          <a:lstStyle/>
          <a:p>
            <a:r>
              <a:rPr lang="en-US" dirty="0"/>
              <a:t>Cuban-Haitian Entrants (CHE)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1DB9E-C074-786D-3E89-CC2486BEE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1"/>
          </a:xfrm>
        </p:spPr>
        <p:txBody>
          <a:bodyPr/>
          <a:lstStyle/>
          <a:p>
            <a:r>
              <a:rPr lang="en-US" dirty="0"/>
              <a:t>A Qualified Lawfully Present category for Cubans &amp; Haitians who are:</a:t>
            </a:r>
          </a:p>
          <a:p>
            <a:pPr lvl="1"/>
            <a:r>
              <a:rPr lang="en-US" dirty="0"/>
              <a:t>Paroled into the US after 1980 even if parole has expired,</a:t>
            </a:r>
          </a:p>
          <a:p>
            <a:pPr lvl="1"/>
            <a:r>
              <a:rPr lang="en-US" dirty="0"/>
              <a:t>Applicants for asylum even if no work permit yet,</a:t>
            </a:r>
          </a:p>
          <a:p>
            <a:pPr lvl="1"/>
            <a:r>
              <a:rPr lang="en-US" dirty="0"/>
              <a:t>In removal proceedings so long as there is no final, non-appealable order of removal, or</a:t>
            </a:r>
          </a:p>
          <a:p>
            <a:pPr lvl="1"/>
            <a:r>
              <a:rPr lang="en-US" dirty="0"/>
              <a:t>LPRs granted under certain special laws like Cuban Adjustment Act (CAA) or HRIFA</a:t>
            </a:r>
          </a:p>
          <a:p>
            <a:r>
              <a:rPr lang="en-US" dirty="0"/>
              <a:t>Haitian TPS is not CHE but a CHE can also have TPS</a:t>
            </a:r>
          </a:p>
          <a:p>
            <a:pPr lvl="1"/>
            <a:r>
              <a:rPr lang="en-US" dirty="0"/>
              <a:t>For example, Haitian paroled into US who later obtains TPS is still CHE</a:t>
            </a:r>
          </a:p>
          <a:p>
            <a:r>
              <a:rPr lang="en-US" sz="2000" dirty="0">
                <a:hlinkClick r:id="rId3"/>
              </a:rPr>
              <a:t>Eligibility Operations Memo 22-03, Eligibility Rules for Cuban and Haitian Entrants (Feb. 2022)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AECA9-EB8A-FC0C-61D4-382574EB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0589-8EF3-45C9-B536-A2470CB573A2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38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ED73-4646-AAC7-34A5-116CA9E4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mistakes can occur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E5A8A-2A85-7AD5-9B08-C2409781D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Incorrect info is supplied on application</a:t>
            </a:r>
          </a:p>
          <a:p>
            <a:r>
              <a:rPr lang="en-US" dirty="0"/>
              <a:t>Correct document info is supplied but not verified &amp; incorrect status is selected at application for reasonable opportunity period</a:t>
            </a:r>
          </a:p>
          <a:p>
            <a:r>
              <a:rPr lang="en-US" dirty="0"/>
              <a:t>Correct paper document is submitted but MassHealth incorrectly rejects it</a:t>
            </a:r>
          </a:p>
          <a:p>
            <a:r>
              <a:rPr lang="en-US" dirty="0"/>
              <a:t>Correct info is supplied but there is a system processing error</a:t>
            </a:r>
          </a:p>
          <a:p>
            <a:pPr marL="3937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30A48-89F7-0F82-93D1-AFD76417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0589-8EF3-45C9-B536-A2470CB573A2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232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C104-17F7-C8B8-5B52-C19B3847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r>
              <a:rPr lang="en-US" sz="3600" dirty="0"/>
              <a:t>Watch out for duplicate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119BA-D114-4ED0-A5CB-72546BC6E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4613"/>
            <a:ext cx="8229600" cy="4389437"/>
          </a:xfrm>
        </p:spPr>
        <p:txBody>
          <a:bodyPr/>
          <a:lstStyle/>
          <a:p>
            <a:r>
              <a:rPr lang="en-US" dirty="0"/>
              <a:t>Duplicate applications can occur where the same person is in the MassHealth system with different names &amp; MH ID#s and sometimes different coverage  </a:t>
            </a:r>
          </a:p>
          <a:p>
            <a:r>
              <a:rPr lang="en-US" dirty="0"/>
              <a:t>Red flag is a family receiving TAFDC or EAEDC who providers think have Limited </a:t>
            </a:r>
          </a:p>
          <a:p>
            <a:pPr lvl="1"/>
            <a:r>
              <a:rPr lang="en-US" dirty="0"/>
              <a:t>TAFDC = Standard. EAEDC =Standard/</a:t>
            </a:r>
            <a:r>
              <a:rPr lang="en-US" dirty="0" err="1"/>
              <a:t>CarePlus</a:t>
            </a:r>
            <a:r>
              <a:rPr lang="en-US" dirty="0"/>
              <a:t>/Family Assistance</a:t>
            </a:r>
          </a:p>
          <a:p>
            <a:pPr lvl="1"/>
            <a:r>
              <a:rPr lang="en-US" dirty="0"/>
              <a:t>Check if names are spelled differently or DOB is different on different documents to help provider find correct coverage in MMIS/EVS </a:t>
            </a:r>
          </a:p>
          <a:p>
            <a:pPr lvl="1"/>
            <a:r>
              <a:rPr lang="en-US" dirty="0"/>
              <a:t>DTA can supply temporary MH card with MH ID #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B78B3-7C48-8643-C653-CE2C48B5C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0589-8EF3-45C9-B536-A2470CB573A2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659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FD880C08-8A8B-DB2B-2ECF-D8F1CB51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en-US" altLang="en-US" u="sng" dirty="0"/>
              <a:t>Exercise #3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54D99-25DE-F928-777E-948F67523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Nathalie is a 26 year old Haitian with humanitarian parole for 2 years.</a:t>
            </a:r>
          </a:p>
          <a:p>
            <a:pPr lvl="1">
              <a:defRPr/>
            </a:pPr>
            <a:r>
              <a:rPr lang="en-US" altLang="en-US" dirty="0"/>
              <a:t>What is her eligibility status?</a:t>
            </a:r>
          </a:p>
          <a:p>
            <a:pPr>
              <a:defRPr/>
            </a:pPr>
            <a:r>
              <a:rPr lang="en-US" altLang="en-US" dirty="0"/>
              <a:t>Natalie obtains TPS</a:t>
            </a:r>
          </a:p>
          <a:p>
            <a:pPr lvl="1">
              <a:defRPr/>
            </a:pPr>
            <a:r>
              <a:rPr lang="en-US" altLang="en-US" dirty="0"/>
              <a:t>What is her eligibility status? </a:t>
            </a:r>
          </a:p>
          <a:p>
            <a:pPr lvl="1">
              <a:defRPr/>
            </a:pPr>
            <a:r>
              <a:rPr lang="en-US" altLang="en-US" dirty="0"/>
              <a:t>What if she loses her TPS?</a:t>
            </a:r>
            <a:endParaRPr lang="en-US" altLang="en-US" sz="1000" dirty="0"/>
          </a:p>
          <a:p>
            <a:pPr marL="0" indent="0">
              <a:buNone/>
              <a:defRPr/>
            </a:pPr>
            <a:endParaRPr lang="en-US" altLang="en-US" dirty="0"/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id="{F2B39F19-676C-A380-2BCF-C2B32B43D2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5938" y="2792413"/>
            <a:ext cx="2143125" cy="214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5629-0A5F-28AE-3EC5-A0739B97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5CF8-55DD-FE26-0A0D-DECB9D92E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</a:t>
            </a:r>
            <a:r>
              <a:rPr lang="en-US" b="1" dirty="0"/>
              <a:t>one common application </a:t>
            </a:r>
            <a:r>
              <a:rPr lang="en-US" dirty="0"/>
              <a:t>for all the health programs run by MassHealth or the Health Connector</a:t>
            </a:r>
          </a:p>
          <a:p>
            <a:r>
              <a:rPr lang="en-US" dirty="0"/>
              <a:t>There are </a:t>
            </a:r>
            <a:r>
              <a:rPr lang="en-US" b="1" dirty="0"/>
              <a:t>health benefits of some kind available for all </a:t>
            </a:r>
            <a:r>
              <a:rPr lang="en-US" dirty="0"/>
              <a:t>low-income individuals living in MA regardless of immigration status</a:t>
            </a:r>
          </a:p>
          <a:p>
            <a:r>
              <a:rPr lang="en-US" dirty="0"/>
              <a:t>There are </a:t>
            </a:r>
            <a:r>
              <a:rPr lang="en-US" b="1" dirty="0"/>
              <a:t>comprehensive health benefits </a:t>
            </a:r>
            <a:r>
              <a:rPr lang="en-US" dirty="0"/>
              <a:t>for </a:t>
            </a:r>
            <a:r>
              <a:rPr lang="en-US" b="1" dirty="0"/>
              <a:t>pregnant people </a:t>
            </a:r>
            <a:r>
              <a:rPr lang="en-US" dirty="0"/>
              <a:t>and for all US citizens </a:t>
            </a:r>
            <a:r>
              <a:rPr lang="en-US" dirty="0" err="1"/>
              <a:t>or“</a:t>
            </a:r>
            <a:r>
              <a:rPr lang="en-US" b="1" dirty="0" err="1"/>
              <a:t>eligible</a:t>
            </a:r>
            <a:r>
              <a:rPr lang="en-US" b="1" dirty="0"/>
              <a:t> immigrants.”</a:t>
            </a:r>
          </a:p>
          <a:p>
            <a:r>
              <a:rPr lang="en-US" dirty="0"/>
              <a:t>For more complex cases, get state-wide help from the Health Care for All Helpline &amp; Navigators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23337-9049-2E02-2F4F-EEEE5742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0589-8EF3-45C9-B536-A2470CB573A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674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C9929A62-D450-1870-A7B6-F7FDC831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When Limited is a red flag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28DDBEA5-09E5-BB85-E819-6ECF7C090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one of these people has MassHealth Limited, you know there is a mistake</a:t>
            </a:r>
          </a:p>
          <a:p>
            <a:pPr lvl="1"/>
            <a:r>
              <a:rPr lang="en-US" altLang="en-US" dirty="0"/>
              <a:t>Qualified immigrant e.g. LPR for 5 </a:t>
            </a:r>
            <a:r>
              <a:rPr lang="en-US" altLang="en-US" dirty="0" err="1"/>
              <a:t>yrs</a:t>
            </a:r>
            <a:r>
              <a:rPr lang="en-US" altLang="en-US" dirty="0"/>
              <a:t>; Refugee/Asylee; Cuban-Haitian Entrant</a:t>
            </a:r>
          </a:p>
          <a:p>
            <a:pPr lvl="1"/>
            <a:r>
              <a:rPr lang="en-US" altLang="en-US" dirty="0"/>
              <a:t>Lawfully present child under 19</a:t>
            </a:r>
          </a:p>
          <a:p>
            <a:pPr lvl="1"/>
            <a:r>
              <a:rPr lang="en-US" altLang="en-US" dirty="0"/>
              <a:t>Lawfully present young adult (19-20) income 150% FPL or less</a:t>
            </a:r>
          </a:p>
          <a:p>
            <a:pPr lvl="1"/>
            <a:r>
              <a:rPr lang="en-US" altLang="en-US" dirty="0"/>
              <a:t>Person who is pregnant or post-partum</a:t>
            </a:r>
          </a:p>
          <a:p>
            <a:pPr lvl="1"/>
            <a:r>
              <a:rPr lang="en-US" altLang="en-US" dirty="0"/>
              <a:t>Person on SSI, TAFDC, or EAEDC</a:t>
            </a:r>
          </a:p>
          <a:p>
            <a:r>
              <a:rPr lang="en-US" altLang="en-US" i="1" dirty="0"/>
              <a:t>If lawfully present (nonqualified) adults 21+ have Limited, no mistake if they ALSO have </a:t>
            </a:r>
            <a:r>
              <a:rPr lang="en-US" altLang="en-US" i="1" dirty="0" err="1"/>
              <a:t>ConnectorCare</a:t>
            </a:r>
            <a:endParaRPr lang="en-US" altLang="en-US" i="1" dirty="0"/>
          </a:p>
          <a:p>
            <a:pPr marL="393700" lvl="1" indent="0">
              <a:buNone/>
            </a:pPr>
            <a:endParaRPr lang="en-US" altLang="en-US" dirty="0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2FEEB282-AB63-856E-1B73-027B598B4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8A5CF0-7F3D-403F-861E-360B5FBAB1C1}" type="slidenum">
              <a:rPr lang="en-US" altLang="en-US">
                <a:solidFill>
                  <a:srgbClr val="045C75"/>
                </a:solidFill>
              </a:rPr>
              <a:pPr/>
              <a:t>30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EE1EAB0-C402-3DE2-EE7A-83F5DBB9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54062"/>
          </a:xfrm>
        </p:spPr>
        <p:txBody>
          <a:bodyPr/>
          <a:lstStyle/>
          <a:p>
            <a:pPr eaLnBrk="1" hangingPunct="1"/>
            <a:r>
              <a:rPr lang="en-US" altLang="en-US" dirty="0"/>
              <a:t>Elderly or disabled adults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A65BABA-BFFC-D3C8-E47E-4BD5C9F14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06462"/>
            <a:ext cx="4343400" cy="5121276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Eligible for -</a:t>
            </a:r>
          </a:p>
          <a:p>
            <a:pPr eaLnBrk="1" hangingPunct="1">
              <a:defRPr/>
            </a:pPr>
            <a:r>
              <a:rPr lang="en-US" altLang="en-US" dirty="0"/>
              <a:t>MassHealth Standard, Medicare Savings Program, or CommonHealth if Qualified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en-US" dirty="0"/>
              <a:t>State-funded Family Assistance if NQLP or PRUCOL &amp; income is ≤ 100%: disabled or elderly*</a:t>
            </a:r>
          </a:p>
          <a:p>
            <a:pPr lvl="1" eaLnBrk="1" hangingPunct="1">
              <a:defRPr/>
            </a:pPr>
            <a:r>
              <a:rPr lang="en-US" altLang="en-US" dirty="0"/>
              <a:t>Path to state-funded long-term care</a:t>
            </a:r>
          </a:p>
          <a:p>
            <a:pPr marL="0" indent="0" eaLnBrk="1" hangingPunct="1">
              <a:buNone/>
              <a:defRPr/>
            </a:pPr>
            <a:endParaRPr lang="en-US" altLang="en-US" dirty="0"/>
          </a:p>
        </p:txBody>
      </p:sp>
      <p:pic>
        <p:nvPicPr>
          <p:cNvPr id="14340" name="Picture 3" descr="C:\Users\VPulos\Downloads\canstockphoto17671603_comp.jpg">
            <a:extLst>
              <a:ext uri="{FF2B5EF4-FFF2-40B4-BE49-F238E27FC236}">
                <a16:creationId xmlns:a16="http://schemas.microsoft.com/office/drawing/2014/main" id="{1DF5D45D-C158-8EE6-13F6-B0425D2FA7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00" t="-2713" r="57364" b="2713"/>
          <a:stretch>
            <a:fillRect/>
          </a:stretch>
        </p:blipFill>
        <p:spPr>
          <a:xfrm>
            <a:off x="5411788" y="1768475"/>
            <a:ext cx="1189037" cy="4259263"/>
          </a:xfrm>
          <a:noFill/>
        </p:spPr>
      </p:pic>
      <p:sp>
        <p:nvSpPr>
          <p:cNvPr id="14341" name="Slide Number Placeholder 6">
            <a:extLst>
              <a:ext uri="{FF2B5EF4-FFF2-40B4-BE49-F238E27FC236}">
                <a16:creationId xmlns:a16="http://schemas.microsoft.com/office/drawing/2014/main" id="{0AEEB693-48EC-DFD3-9FB3-9C4B7155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F4FC11-F86A-40B3-BA2B-806716AF043D}" type="slidenum">
              <a:rPr lang="en-US" altLang="en-US">
                <a:latin typeface="Arial Black" panose="020B0A04020102020204" pitchFamily="34" charset="0"/>
              </a:rPr>
              <a:pPr/>
              <a:t>31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14342" name="Picture 5">
            <a:extLst>
              <a:ext uri="{FF2B5EF4-FFF2-40B4-BE49-F238E27FC236}">
                <a16:creationId xmlns:a16="http://schemas.microsoft.com/office/drawing/2014/main" id="{994DE291-90E7-B165-367B-12CA2414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6" t="31509" r="57413" b="26257"/>
          <a:stretch>
            <a:fillRect/>
          </a:stretch>
        </p:blipFill>
        <p:spPr bwMode="auto">
          <a:xfrm>
            <a:off x="6600825" y="2590800"/>
            <a:ext cx="16811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0C1752A-70C1-4290-E144-CE9BC0E7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61950"/>
          </a:xfrm>
        </p:spPr>
        <p:txBody>
          <a:bodyPr/>
          <a:lstStyle/>
          <a:p>
            <a:r>
              <a:rPr lang="en-US" altLang="en-US" dirty="0"/>
              <a:t>State-funded long-term care 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324F41A0-F6A1-5BA3-B796-8D2B66931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257800"/>
          </a:xfrm>
        </p:spPr>
        <p:txBody>
          <a:bodyPr/>
          <a:lstStyle/>
          <a:p>
            <a:r>
              <a:rPr lang="en-US" altLang="en-US" sz="2400" dirty="0"/>
              <a:t>Since Nov, 2021, disabled people (of any age) who are not Qualified but </a:t>
            </a:r>
            <a:r>
              <a:rPr lang="en-US" altLang="en-US" sz="2400" dirty="0">
                <a:solidFill>
                  <a:srgbClr val="FF0000"/>
                </a:solidFill>
              </a:rPr>
              <a:t>Lawfully Present </a:t>
            </a:r>
            <a:r>
              <a:rPr lang="en-US" altLang="en-US" sz="2400" dirty="0"/>
              <a:t>or </a:t>
            </a:r>
            <a:r>
              <a:rPr lang="en-US" altLang="en-US" sz="2400" dirty="0">
                <a:solidFill>
                  <a:srgbClr val="FF0000"/>
                </a:solidFill>
              </a:rPr>
              <a:t>PRUCOL</a:t>
            </a:r>
            <a:r>
              <a:rPr lang="en-US" altLang="en-US" sz="2400" dirty="0"/>
              <a:t> &amp; need long term care or PCA are eligible for state-funded MassHealth Standard if they-</a:t>
            </a:r>
          </a:p>
          <a:p>
            <a:pPr lvl="1"/>
            <a:r>
              <a:rPr lang="en-US" altLang="en-US" dirty="0"/>
              <a:t>Meet a Nursing Home level of care, or </a:t>
            </a:r>
          </a:p>
          <a:p>
            <a:pPr lvl="1"/>
            <a:r>
              <a:rPr lang="en-US" altLang="en-US" dirty="0"/>
              <a:t>Need help with at least 2 ADLs from a Personal Care Attendant (PCA)</a:t>
            </a:r>
          </a:p>
          <a:p>
            <a:r>
              <a:rPr lang="en-US" altLang="en-US" sz="2400" dirty="0"/>
              <a:t>State-funded MassHealth Standard covers not just Nursing Homes &amp; PCAs but other LTSS too e.g. Adult Day Health</a:t>
            </a:r>
          </a:p>
          <a:p>
            <a:r>
              <a:rPr lang="en-US" altLang="en-US" sz="2400" dirty="0"/>
              <a:t> </a:t>
            </a:r>
            <a:r>
              <a:rPr lang="en-US" altLang="en-US" sz="2400" dirty="0">
                <a:hlinkClick r:id="rId3"/>
              </a:rPr>
              <a:t>July 2023 Eligibility Operations Memo</a:t>
            </a:r>
            <a:endParaRPr lang="en-US" altLang="en-US" sz="2400" dirty="0"/>
          </a:p>
          <a:p>
            <a:r>
              <a:rPr lang="en-US" altLang="en-US" sz="2400" i="1" dirty="0"/>
              <a:t>In FY 2026 MassHealth may be restricting this benefit to those who need a nursing home level of care &amp; were recently discharged from a hospital</a:t>
            </a:r>
          </a:p>
          <a:p>
            <a:pPr algn="ctr"/>
            <a:endParaRPr lang="en-US" altLang="en-US" i="1" dirty="0"/>
          </a:p>
          <a:p>
            <a:pPr lvl="1"/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B934E4B-FAA2-C2F8-5F8D-D0B59F6D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6D8BBF-D27B-450F-A8B1-B06F68258AA3}" type="slidenum">
              <a:rPr lang="en-US" altLang="en-US">
                <a:solidFill>
                  <a:srgbClr val="045C75"/>
                </a:solidFill>
              </a:rPr>
              <a:pPr/>
              <a:t>32</a:t>
            </a:fld>
            <a:endParaRPr lang="en-US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64BF5-735B-4620-1A80-F6599C4A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400" dirty="0"/>
              <a:t>Immigrants’ eligibility for Medicare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432C0-CC65-0F7A-3807-3E5A8D19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00600"/>
          </a:xfrm>
        </p:spPr>
        <p:txBody>
          <a:bodyPr/>
          <a:lstStyle/>
          <a:p>
            <a:r>
              <a:rPr lang="en-US" dirty="0"/>
              <a:t>A non-citizen who has met the earnings test for Social Security Insurance-Based benefits</a:t>
            </a:r>
          </a:p>
          <a:p>
            <a:pPr lvl="1"/>
            <a:r>
              <a:rPr lang="en-US" dirty="0"/>
              <a:t>Is eligible for Medicare if lawfully present &amp; age 65 or over or on SSDI for 24 months</a:t>
            </a:r>
          </a:p>
          <a:p>
            <a:r>
              <a:rPr lang="en-US" dirty="0"/>
              <a:t>A non-citizen who has not met the earnings test</a:t>
            </a:r>
          </a:p>
          <a:p>
            <a:pPr lvl="1"/>
            <a:r>
              <a:rPr lang="en-US" dirty="0"/>
              <a:t>Is eligible for Medicare at age 65 if a lawful permanent resident &amp; continuously residing in US for the 5 years prior to applying for Medicare </a:t>
            </a:r>
          </a:p>
          <a:p>
            <a:pPr lvl="1"/>
            <a:r>
              <a:rPr lang="en-US" dirty="0"/>
              <a:t>Will have to pay a premium for Part A (usually free) as well as Parts B and D</a:t>
            </a:r>
          </a:p>
          <a:p>
            <a:pPr marL="26987" indent="0">
              <a:buNone/>
            </a:pPr>
            <a:r>
              <a:rPr lang="en-US" sz="20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Se</a:t>
            </a:r>
            <a:r>
              <a:rPr lang="en-US" sz="2000" dirty="0">
                <a:latin typeface="Aptos"/>
                <a:ea typeface="Aptos"/>
                <a:cs typeface="Times New Roman" panose="02020603050405020304" pitchFamily="18" charset="0"/>
              </a:rPr>
              <a:t>e, </a:t>
            </a:r>
            <a:r>
              <a:rPr lang="en-US" sz="20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Justice in Aging’s Issue Brief: </a:t>
            </a:r>
            <a:r>
              <a:rPr lang="en-US" sz="2000" u="sng" dirty="0">
                <a:solidFill>
                  <a:srgbClr val="467886"/>
                </a:solidFill>
                <a:effectLst/>
                <a:latin typeface="Aptos"/>
                <a:ea typeface="Aptos"/>
                <a:cs typeface="Times New Roman" panose="02020603050405020304" pitchFamily="18" charset="0"/>
                <a:hlinkClick r:id="rId3"/>
              </a:rPr>
              <a:t>Older Adult Immigrants and Medicare (Aug 2024).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08799-3851-16A9-BCC8-4EE9BE3D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0589-8EF3-45C9-B536-A2470CB573A2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983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77E8AC8F-D0C0-36C8-B5E6-DF5E0BDA1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Trouble shooting tips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56EB83E2-A750-9A8A-9622-7263A6B18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572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Symbol" pitchFamily="18" charset="2"/>
              <a:buNone/>
              <a:defRPr/>
            </a:pPr>
            <a:endParaRPr lang="en-US" alt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dirty="0"/>
              <a:t>Get copy of client’s immigration documents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dirty="0"/>
              <a:t>Use tools in materials to figure out eligible benefits status: using MassHealth terms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dirty="0"/>
              <a:t>Ask </a:t>
            </a:r>
            <a:r>
              <a:rPr lang="en-US" altLang="en-US" dirty="0" err="1"/>
              <a:t>MassHealth</a:t>
            </a:r>
            <a:r>
              <a:rPr lang="en-US" altLang="en-US" dirty="0"/>
              <a:t>/Connector what computer shows is client’s immigration eligibility status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dirty="0"/>
              <a:t>Find out what information was submitted to </a:t>
            </a:r>
            <a:r>
              <a:rPr lang="en-US" altLang="en-US" dirty="0" err="1"/>
              <a:t>MassHealth</a:t>
            </a:r>
            <a:r>
              <a:rPr lang="en-US" altLang="en-US" dirty="0"/>
              <a:t>/Connector &amp; how it was verified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dirty="0"/>
              <a:t>Get info corrected informally or appeal</a:t>
            </a:r>
          </a:p>
        </p:txBody>
      </p:sp>
      <p:sp>
        <p:nvSpPr>
          <p:cNvPr id="36868" name="Slide Number Placeholder 1">
            <a:extLst>
              <a:ext uri="{FF2B5EF4-FFF2-40B4-BE49-F238E27FC236}">
                <a16:creationId xmlns:a16="http://schemas.microsoft.com/office/drawing/2014/main" id="{9E740933-933C-E091-F2F6-AC650FE7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C37347-D9D4-437E-8342-6D44AAB3393D}" type="slidenum">
              <a:rPr lang="en-US" altLang="en-US">
                <a:latin typeface="Arial Black" panose="020B0A04020102020204" pitchFamily="34" charset="0"/>
              </a:rPr>
              <a:pPr/>
              <a:t>34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3714D-6ACC-8430-0E0C-111017CF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algn="ctr"/>
            <a:r>
              <a:rPr lang="en-US" dirty="0"/>
              <a:t>Where to go for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993B-D6E7-18C9-D587-6C1995E4E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1"/>
          </a:xfrm>
        </p:spPr>
        <p:txBody>
          <a:bodyPr/>
          <a:lstStyle/>
          <a:p>
            <a:r>
              <a:rPr lang="en-US" sz="2400" dirty="0"/>
              <a:t>Help applying, renewing, signing up for a plan from the HCFA Helpline, the Mayor’s Health Line and other certified application counselors or Navigator organizations.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0" u="sng" dirty="0">
                <a:solidFill>
                  <a:srgbClr val="0057A2"/>
                </a:solidFill>
                <a:effectLst/>
                <a:latin typeface="Montserrat"/>
                <a:hlinkClick r:id="rId2"/>
              </a:rPr>
              <a:t>Enrollment Assister Search </a:t>
            </a:r>
            <a:r>
              <a:rPr lang="en-US" b="0" i="0" dirty="0">
                <a:solidFill>
                  <a:srgbClr val="1F2C5C"/>
                </a:solidFill>
                <a:effectLst/>
                <a:latin typeface="Montserrat"/>
              </a:rPr>
              <a:t>- organizations near you.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0" u="sng" dirty="0">
                <a:solidFill>
                  <a:srgbClr val="0057A2"/>
                </a:solidFill>
                <a:effectLst/>
                <a:latin typeface="Montserrat"/>
                <a:hlinkClick r:id="rId3"/>
              </a:rPr>
              <a:t>Navigators</a:t>
            </a:r>
            <a:r>
              <a:rPr lang="en-US" b="0" i="0" dirty="0">
                <a:solidFill>
                  <a:srgbClr val="1F2C5C"/>
                </a:solidFill>
                <a:effectLst/>
                <a:latin typeface="Montserrat"/>
              </a:rPr>
              <a:t> - statewide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0" u="sng" dirty="0">
                <a:solidFill>
                  <a:srgbClr val="0057A2"/>
                </a:solidFill>
                <a:effectLst/>
                <a:latin typeface="Montserrat"/>
                <a:hlinkClick r:id="rId4"/>
              </a:rPr>
              <a:t>Health Care for All Helpline</a:t>
            </a:r>
            <a:r>
              <a:rPr lang="en-US" b="0" i="0" dirty="0">
                <a:solidFill>
                  <a:srgbClr val="1F2C5C"/>
                </a:solidFill>
                <a:effectLst/>
                <a:latin typeface="Montserrat"/>
              </a:rPr>
              <a:t> - statewide</a:t>
            </a:r>
          </a:p>
          <a:p>
            <a:r>
              <a:rPr lang="en-US" sz="2400" dirty="0"/>
              <a:t>Legal services from GBLS, HLA and other legal aid masslrf.org/</a:t>
            </a:r>
            <a:r>
              <a:rPr lang="en-US" sz="2400" dirty="0" err="1"/>
              <a:t>en</a:t>
            </a:r>
            <a:r>
              <a:rPr lang="en-US" sz="2400" dirty="0"/>
              <a:t>/home </a:t>
            </a:r>
          </a:p>
          <a:p>
            <a:r>
              <a:rPr lang="en-US" sz="2400" dirty="0"/>
              <a:t>MassHealth Enrollment Centers: </a:t>
            </a:r>
            <a:r>
              <a:rPr lang="en-US" sz="2400" dirty="0">
                <a:hlinkClick r:id="rId5" action="ppaction://hlinkfile"/>
              </a:rPr>
              <a:t>appointment scheduler</a:t>
            </a:r>
            <a:endParaRPr lang="en-US" sz="2400" dirty="0"/>
          </a:p>
          <a:p>
            <a:r>
              <a:rPr lang="en-US" sz="2400" dirty="0"/>
              <a:t>MassHealth Customer Service 800-841-2900</a:t>
            </a:r>
          </a:p>
          <a:p>
            <a:pPr marL="342900" lvl="1">
              <a:lnSpc>
                <a:spcPct val="107000"/>
              </a:lnSpc>
              <a:spcAft>
                <a:spcPts val="800"/>
              </a:spcAft>
            </a:pPr>
            <a:r>
              <a:rPr lang="en-US" u="sng" kern="100" dirty="0">
                <a:solidFill>
                  <a:srgbClr val="467886"/>
                </a:solidFill>
                <a:effectLst/>
                <a:ea typeface="Aptos"/>
                <a:cs typeface="Times New Roman" panose="02020603050405020304" pitchFamily="18" charset="0"/>
                <a:hlinkClick r:id="rId6"/>
              </a:rPr>
              <a:t>Immigration help referral list | Massachusetts Legal Help</a:t>
            </a:r>
            <a:r>
              <a:rPr lang="en-US" kern="100" dirty="0">
                <a:effectLst/>
                <a:ea typeface="Aptos"/>
                <a:cs typeface="Times New Roman" panose="02020603050405020304" pitchFamily="18" charset="0"/>
                <a:hlinkClick r:id="rId6"/>
              </a:rPr>
              <a:t>  </a:t>
            </a:r>
            <a:endParaRPr lang="en-US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AE7B0-3E3D-EDDF-40C5-CE5B1E22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0589-8EF3-45C9-B536-A2470CB573A2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935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2886B-D35C-B5B2-30EF-D5D9DC5E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r>
              <a:rPr lang="en-US" dirty="0"/>
              <a:t>Resources in materials &amp;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56662-2463-46A6-2BC2-08140174F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11" y="1447800"/>
            <a:ext cx="8229600" cy="4389437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MLRI, </a:t>
            </a:r>
            <a:r>
              <a:rPr lang="en-US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benefit available without regard to immigration status (English, Spanish &amp; Portuguese)</a:t>
            </a:r>
            <a:endParaRPr lang="en-US" sz="1200" u="sng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MLRI, Eligibility of non-citizens for health coverage from MassHealth and the Health Connector (2025)</a:t>
            </a:r>
            <a:endParaRPr lang="en-US" sz="18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MassHealth and Health Connector, Immigration Document Types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-description of documents, how to find codes from different documents and photos of sample documents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Materials related to state-funded Standard for certain elderly or disabled noncitizens</a:t>
            </a:r>
            <a:endParaRPr lang="en-US" sz="12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MIRA Coalition website</a:t>
            </a:r>
            <a:endParaRPr lang="en-US" sz="18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Immigration Law Center website</a:t>
            </a:r>
            <a:endParaRPr lang="en-US" sz="18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dirty="0">
              <a:solidFill>
                <a:srgbClr val="85DFD0"/>
              </a:solidFill>
              <a:latin typeface="Times New Roman" panose="02020603050405020304" pitchFamily="18" charset="0"/>
              <a:ea typeface="Times New Roman" panose="02020603050405020304" pitchFamily="18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dirty="0">
              <a:solidFill>
                <a:srgbClr val="85DFD0"/>
              </a:solidFill>
              <a:latin typeface="Times New Roman" panose="02020603050405020304" pitchFamily="18" charset="0"/>
              <a:ea typeface="Times New Roman" panose="02020603050405020304" pitchFamily="18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800" dirty="0">
              <a:solidFill>
                <a:srgbClr val="85DFD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rgbClr val="85DFD0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51ADE-A2B3-0318-5B31-64BB4A9F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0589-8EF3-45C9-B536-A2470CB573A2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24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05ACA27-B5FD-D0A5-0EC7-B5ACD8870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/>
              <a:t>Health Benefits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DAF1CC2C-3B17-C82E-145C-FEF7874B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2303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Comprehensive benefits for US </a:t>
            </a:r>
          </a:p>
          <a:p>
            <a:pPr marL="0" indent="0" eaLnBrk="1" hangingPunct="1">
              <a:buNone/>
              <a:defRPr/>
            </a:pPr>
            <a:r>
              <a:rPr lang="en-US" altLang="en-US" dirty="0"/>
              <a:t>citizens &amp; eligible immigrants</a:t>
            </a:r>
          </a:p>
          <a:p>
            <a:pPr lvl="1" eaLnBrk="1" hangingPunct="1">
              <a:defRPr/>
            </a:pPr>
            <a:r>
              <a:rPr lang="en-US" altLang="en-US" dirty="0"/>
              <a:t>MassHealth Standard, </a:t>
            </a:r>
            <a:r>
              <a:rPr lang="en-US" altLang="en-US" dirty="0" err="1"/>
              <a:t>CarePlus</a:t>
            </a:r>
            <a:r>
              <a:rPr lang="en-US" altLang="en-US" dirty="0"/>
              <a:t>, CommonHealth &amp; Family Assistance</a:t>
            </a:r>
          </a:p>
          <a:p>
            <a:pPr lvl="1" eaLnBrk="1" hangingPunct="1">
              <a:defRPr/>
            </a:pPr>
            <a:r>
              <a:rPr lang="en-US" altLang="en-US" dirty="0" err="1"/>
              <a:t>ConnectorCare</a:t>
            </a: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Safety net benefits with no citizenship/immigration requirements</a:t>
            </a:r>
          </a:p>
          <a:p>
            <a:pPr lvl="1" eaLnBrk="1" hangingPunct="1">
              <a:defRPr/>
            </a:pPr>
            <a:r>
              <a:rPr lang="en-US" altLang="en-US" dirty="0"/>
              <a:t>Health Safety Net Program (HSN)</a:t>
            </a:r>
          </a:p>
          <a:p>
            <a:pPr lvl="1" eaLnBrk="1" hangingPunct="1">
              <a:defRPr/>
            </a:pPr>
            <a:r>
              <a:rPr lang="en-US" altLang="en-US" dirty="0"/>
              <a:t>Children’s Medical Security Program (CMSP)</a:t>
            </a:r>
          </a:p>
          <a:p>
            <a:pPr lvl="1" eaLnBrk="1" hangingPunct="1">
              <a:defRPr/>
            </a:pPr>
            <a:r>
              <a:rPr lang="en-US" altLang="en-US" dirty="0"/>
              <a:t>MassHealth Limited</a:t>
            </a:r>
          </a:p>
          <a:p>
            <a:pPr lvl="1" eaLnBrk="1" hangingPunct="1">
              <a:defRPr/>
            </a:pPr>
            <a:r>
              <a:rPr lang="en-US" altLang="en-US" dirty="0"/>
              <a:t>MassHealth Standard for Pregnant People + 12 months post-partum</a:t>
            </a:r>
          </a:p>
          <a:p>
            <a:pPr marL="393700" lvl="1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0F22E48F-EFB2-6A64-7679-49D966FA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21333B-3C93-4A44-A041-1ED79FD6C86F}" type="slidenum">
              <a:rPr lang="en-US" altLang="en-US">
                <a:latin typeface="Arial Black" panose="020B0A04020102020204" pitchFamily="34" charset="0"/>
              </a:rPr>
              <a:pPr/>
              <a:t>4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7173" name="Content Placeholder 3">
            <a:extLst>
              <a:ext uri="{FF2B5EF4-FFF2-40B4-BE49-F238E27FC236}">
                <a16:creationId xmlns:a16="http://schemas.microsoft.com/office/drawing/2014/main" id="{449CBBB6-AE7C-5211-F1CA-D3A87280238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t="44878" r="60735" b="27798"/>
          <a:stretch>
            <a:fillRect/>
          </a:stretch>
        </p:blipFill>
        <p:spPr bwMode="auto">
          <a:xfrm>
            <a:off x="5715000" y="1371600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482BE4-B7DF-3466-72E3-4CA101AF0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054974"/>
            <a:ext cx="4963886" cy="755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C973283-C9FD-4617-5FE9-E78884D42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609600"/>
            <a:ext cx="8229600" cy="857250"/>
          </a:xfrm>
        </p:spPr>
        <p:txBody>
          <a:bodyPr/>
          <a:lstStyle/>
          <a:p>
            <a:pPr algn="ctr"/>
            <a:r>
              <a:rPr lang="en-US" altLang="en-US" dirty="0"/>
              <a:t>Safety Net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BAE6D-1DEF-50E3-DB8A-6D237A86F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806" y="1371600"/>
            <a:ext cx="8305800" cy="4724400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800" dirty="0"/>
          </a:p>
          <a:p>
            <a:pPr>
              <a:defRPr/>
            </a:pPr>
            <a:r>
              <a:rPr lang="en-US" sz="2000" dirty="0"/>
              <a:t>MassHealth Limited:</a:t>
            </a:r>
          </a:p>
          <a:p>
            <a:pPr lvl="1">
              <a:defRPr/>
            </a:pPr>
            <a:r>
              <a:rPr lang="en-US" sz="1600" dirty="0"/>
              <a:t>Emergency services only</a:t>
            </a:r>
          </a:p>
          <a:p>
            <a:pPr lvl="1">
              <a:defRPr/>
            </a:pPr>
            <a:r>
              <a:rPr lang="en-US" sz="1600" dirty="0"/>
              <a:t>Examples:  Ambulance, ER, labor &amp; delivery, dialysis, treatment for COVID-19</a:t>
            </a:r>
          </a:p>
          <a:p>
            <a:pPr lvl="1">
              <a:defRPr/>
            </a:pPr>
            <a:r>
              <a:rPr lang="en-US" sz="1600" dirty="0"/>
              <a:t>Plus Health Safety Net (HSN)</a:t>
            </a:r>
          </a:p>
          <a:p>
            <a:pPr marL="365760" lvl="1" indent="0">
              <a:buFont typeface="Wingdings 2" panose="05020102010507070707" pitchFamily="18" charset="2"/>
              <a:buNone/>
              <a:defRPr/>
            </a:pPr>
            <a:endParaRPr lang="en-US" sz="800" dirty="0"/>
          </a:p>
          <a:p>
            <a:pPr>
              <a:defRPr/>
            </a:pPr>
            <a:r>
              <a:rPr lang="en-US" sz="2000" dirty="0"/>
              <a:t>Children’s Medical Security Plan (CMSP):</a:t>
            </a:r>
          </a:p>
          <a:p>
            <a:pPr lvl="1">
              <a:defRPr/>
            </a:pPr>
            <a:r>
              <a:rPr lang="en-US" sz="1600" dirty="0"/>
              <a:t>Primary and preventive care only</a:t>
            </a:r>
          </a:p>
          <a:p>
            <a:pPr lvl="1">
              <a:defRPr/>
            </a:pPr>
            <a:r>
              <a:rPr lang="en-US" sz="1600" dirty="0"/>
              <a:t>Plus Health Safety Net (HSN) if 300% FPL or less</a:t>
            </a:r>
          </a:p>
          <a:p>
            <a:pPr marL="365760" lvl="1" indent="0">
              <a:buFont typeface="Wingdings 2" panose="05020102010507070707" pitchFamily="18" charset="2"/>
              <a:buNone/>
              <a:defRPr/>
            </a:pPr>
            <a:endParaRPr lang="en-US" sz="800" dirty="0"/>
          </a:p>
          <a:p>
            <a:pPr>
              <a:defRPr/>
            </a:pPr>
            <a:r>
              <a:rPr lang="en-US" sz="2000" dirty="0"/>
              <a:t>Health Safety Net (HSN):</a:t>
            </a:r>
          </a:p>
          <a:p>
            <a:pPr lvl="1">
              <a:defRPr/>
            </a:pPr>
            <a:r>
              <a:rPr lang="en-US" sz="1600" dirty="0"/>
              <a:t>Services billed by acute hospitals and community health centers (CHCs)</a:t>
            </a:r>
          </a:p>
          <a:p>
            <a:pPr lvl="1">
              <a:defRPr/>
            </a:pPr>
            <a:r>
              <a:rPr lang="en-US" sz="1600" dirty="0"/>
              <a:t>Excludes services provided at hospital or CHCs but billed by other providers</a:t>
            </a:r>
          </a:p>
          <a:p>
            <a:pPr lvl="1">
              <a:defRPr/>
            </a:pPr>
            <a:r>
              <a:rPr lang="en-US" sz="1600" dirty="0"/>
              <a:t>0-150% FPL full HSN; 150-300% FPL partial HSN with a deductible</a:t>
            </a:r>
            <a:endParaRPr lang="en-US" sz="9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900" dirty="0"/>
          </a:p>
          <a:p>
            <a:pPr>
              <a:defRPr/>
            </a:pPr>
            <a:r>
              <a:rPr lang="en-US" sz="2000" dirty="0"/>
              <a:t>MassHealth Standard during Pregnancy &amp; 12 months post-partum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06EC2DF4-F21E-C1E3-FDC5-0752964C5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34733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B0A6B-E4FA-F638-792B-07202D43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469D-26AF-4E4C-AE82-501B29E6AAB2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8BA67-D708-1193-E4A9-662315264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14400"/>
            <a:ext cx="6862811" cy="461594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CFFEC3B-F615-ACDA-89ED-0BE5EFE6607C}"/>
              </a:ext>
            </a:extLst>
          </p:cNvPr>
          <p:cNvSpPr/>
          <p:nvPr/>
        </p:nvSpPr>
        <p:spPr>
          <a:xfrm>
            <a:off x="45720" y="2133601"/>
            <a:ext cx="640080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B2E8601-959F-D814-5EC1-9900E4B65EEE}"/>
              </a:ext>
            </a:extLst>
          </p:cNvPr>
          <p:cNvSpPr/>
          <p:nvPr/>
        </p:nvSpPr>
        <p:spPr>
          <a:xfrm>
            <a:off x="45720" y="1447800"/>
            <a:ext cx="563880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7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2771-88B6-F711-4057-F973A898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SSN-applicants must answer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BD938A-9905-8C87-863A-8E93E8BAA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57" y="2590800"/>
            <a:ext cx="8275354" cy="275845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35988-E54C-77B8-5090-8D2B6509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0589-8EF3-45C9-B536-A2470CB573A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18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2AE55E7-1865-A9D5-9205-06167871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it safe for undocumented to apply?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E6A4E74-10BC-1EEE-0F58-424FC04BE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From page 8 of Member Booklet(March 2025):</a:t>
            </a:r>
          </a:p>
          <a:p>
            <a:pPr marL="400050" lvl="1" indent="0">
              <a:buFont typeface="Wingdings 2" panose="05020102010507070707" pitchFamily="18" charset="2"/>
              <a:buNone/>
            </a:pPr>
            <a:r>
              <a:rPr lang="en-US" altLang="en-US" b="1" dirty="0"/>
              <a:t>What non U.S. citizens need to know about applying for MassHealth Limited, MassHealth coverage for pregnant women, CMSP, and the Health Safety Net</a:t>
            </a:r>
          </a:p>
          <a:p>
            <a:pPr marL="674687" lvl="2" indent="0">
              <a:buNone/>
            </a:pPr>
            <a:r>
              <a:rPr lang="en-US" altLang="en-US" sz="2400" dirty="0"/>
              <a:t>Applications and the information on them will be kept confidential. This means that:</a:t>
            </a:r>
          </a:p>
          <a:p>
            <a:pPr marL="947737" lvl="3" indent="0">
              <a:buNone/>
            </a:pPr>
            <a:r>
              <a:rPr lang="en-US" sz="2400" dirty="0"/>
              <a:t>◆ we will not send names and addresses to immigration enforcement officials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5450-467C-EA7D-359B-2B00B1B3F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dirty="0"/>
              <a:t>Privacy Protections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AE4EB-17E8-16FF-EAAE-6E999CFB2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953000"/>
          </a:xfrm>
        </p:spPr>
        <p:txBody>
          <a:bodyPr/>
          <a:lstStyle/>
          <a:p>
            <a:r>
              <a:rPr lang="en-US" dirty="0"/>
              <a:t>State &amp; Federal law limit MassHealth from disclosing information except for purposes of administering the program:</a:t>
            </a:r>
          </a:p>
          <a:p>
            <a:pPr lvl="1"/>
            <a:r>
              <a:rPr lang="en-US" dirty="0"/>
              <a:t>establishing eligibility, determining the amount of medical assistance, providing services or </a:t>
            </a:r>
          </a:p>
          <a:p>
            <a:pPr lvl="1"/>
            <a:r>
              <a:rPr lang="en-US" dirty="0"/>
              <a:t>conducting or assisting an investigation, prosecution or civil or criminal proceeding </a:t>
            </a:r>
            <a:r>
              <a:rPr lang="en-US" i="1" dirty="0"/>
              <a:t>related to administration of the state Medicaid plan</a:t>
            </a:r>
            <a:r>
              <a:rPr lang="en-US" dirty="0"/>
              <a:t>. </a:t>
            </a:r>
          </a:p>
          <a:p>
            <a:r>
              <a:rPr lang="en-US" dirty="0"/>
              <a:t>The SAVE data match with USCIS</a:t>
            </a:r>
          </a:p>
          <a:p>
            <a:pPr lvl="1"/>
            <a:r>
              <a:rPr lang="en-US" dirty="0"/>
              <a:t>Is used to verify document information supplied by  an “eligible immigrant” on the application</a:t>
            </a:r>
          </a:p>
          <a:p>
            <a:pPr lvl="1"/>
            <a:r>
              <a:rPr lang="en-US" dirty="0"/>
              <a:t>By federal law, it cannot be used for purposes of immigration enforcement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1099-AE40-09F6-05DD-25D2B7AA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0589-8EF3-45C9-B536-A2470CB573A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992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14441</TotalTime>
  <Words>2899</Words>
  <Application>Microsoft Office PowerPoint</Application>
  <PresentationFormat>On-screen Show (4:3)</PresentationFormat>
  <Paragraphs>357</Paragraphs>
  <Slides>36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Aptos</vt:lpstr>
      <vt:lpstr>Arial</vt:lpstr>
      <vt:lpstr>Arial Black</vt:lpstr>
      <vt:lpstr>Calibri</vt:lpstr>
      <vt:lpstr>Constantia</vt:lpstr>
      <vt:lpstr>Montserrat</vt:lpstr>
      <vt:lpstr>OpenSans-Regular</vt:lpstr>
      <vt:lpstr>Symbol</vt:lpstr>
      <vt:lpstr>Times New Roman</vt:lpstr>
      <vt:lpstr>Wingdings</vt:lpstr>
      <vt:lpstr>Wingdings 2</vt:lpstr>
      <vt:lpstr>Flow</vt:lpstr>
      <vt:lpstr>Photo Editor Photo</vt:lpstr>
      <vt:lpstr>Basic Benefit Training:  Immigrants’ eligibility for health benefits</vt:lpstr>
      <vt:lpstr>What we’ll cover</vt:lpstr>
      <vt:lpstr>Key takeaways</vt:lpstr>
      <vt:lpstr>Health Benefits</vt:lpstr>
      <vt:lpstr>Safety Net Benefits</vt:lpstr>
      <vt:lpstr>PowerPoint Presentation</vt:lpstr>
      <vt:lpstr>SSN-applicants must answer</vt:lpstr>
      <vt:lpstr>Is it safe for undocumented to apply?</vt:lpstr>
      <vt:lpstr>Privacy Protections</vt:lpstr>
      <vt:lpstr>MassHealth coverage for pregnant people</vt:lpstr>
      <vt:lpstr>Exercise #1</vt:lpstr>
      <vt:lpstr>Who is an “eligible immigrant”</vt:lpstr>
      <vt:lpstr>Key Questions to Ask Clients</vt:lpstr>
      <vt:lpstr>Terms used in Health Programs</vt:lpstr>
      <vt:lpstr>Lawfully present immigrants for MH</vt:lpstr>
      <vt:lpstr>Lawfully Present Children &amp; Young Adults</vt:lpstr>
      <vt:lpstr>Lawfully present &amp; Connector</vt:lpstr>
      <vt:lpstr>Qualified Barred: 5-year bar</vt:lpstr>
      <vt:lpstr>PowerPoint Presentation</vt:lpstr>
      <vt:lpstr>Exercise #2 </vt:lpstr>
      <vt:lpstr>PRUCOL in MassHealth</vt:lpstr>
      <vt:lpstr>Understanding Non-citizens’ eligibility for health coverage, Table 2 (in materials)</vt:lpstr>
      <vt:lpstr>Application Tips </vt:lpstr>
      <vt:lpstr>What proof is needed?</vt:lpstr>
      <vt:lpstr>PowerPoint Presentation</vt:lpstr>
      <vt:lpstr>Cuban-Haitian Entrants (CHE)</vt:lpstr>
      <vt:lpstr>Where mistakes can occur</vt:lpstr>
      <vt:lpstr>Watch out for duplicate applications</vt:lpstr>
      <vt:lpstr>Exercise #3 </vt:lpstr>
      <vt:lpstr>When Limited is a red flag</vt:lpstr>
      <vt:lpstr>Elderly or disabled adults</vt:lpstr>
      <vt:lpstr>State-funded long-term care </vt:lpstr>
      <vt:lpstr> Immigrants’ eligibility for Medicare</vt:lpstr>
      <vt:lpstr>Trouble shooting tips</vt:lpstr>
      <vt:lpstr>Where to go for help</vt:lpstr>
      <vt:lpstr>Resources in materials &amp; online</vt:lpstr>
    </vt:vector>
  </TitlesOfParts>
  <Company>MLRI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for ALL</dc:title>
  <dc:creator>MLRI Staff</dc:creator>
  <cp:lastModifiedBy>Vicky Pulos</cp:lastModifiedBy>
  <cp:revision>449</cp:revision>
  <cp:lastPrinted>2021-05-05T23:20:14Z</cp:lastPrinted>
  <dcterms:created xsi:type="dcterms:W3CDTF">2007-03-22T19:00:19Z</dcterms:created>
  <dcterms:modified xsi:type="dcterms:W3CDTF">2025-03-12T15:38:29Z</dcterms:modified>
</cp:coreProperties>
</file>