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Play"/>
      <p:regular r:id="rId34"/>
      <p:bold r:id="rId35"/>
    </p:embeddedFont>
    <p:embeddedFont>
      <p:font typeface="Garamon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qchcOPERxjQ/mtY3JuQOYiUB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lay-bold.fntdata"/><Relationship Id="rId12" Type="http://schemas.openxmlformats.org/officeDocument/2006/relationships/slide" Target="slides/slide8.xml"/><Relationship Id="rId34" Type="http://schemas.openxmlformats.org/officeDocument/2006/relationships/font" Target="fonts/Play-regular.fntdata"/><Relationship Id="rId15" Type="http://schemas.openxmlformats.org/officeDocument/2006/relationships/slide" Target="slides/slide11.xml"/><Relationship Id="rId37" Type="http://schemas.openxmlformats.org/officeDocument/2006/relationships/font" Target="fonts/Garamond-bold.fntdata"/><Relationship Id="rId14" Type="http://schemas.openxmlformats.org/officeDocument/2006/relationships/slide" Target="slides/slide10.xml"/><Relationship Id="rId36" Type="http://schemas.openxmlformats.org/officeDocument/2006/relationships/font" Target="fonts/Garamond-regular.fntdata"/><Relationship Id="rId17" Type="http://schemas.openxmlformats.org/officeDocument/2006/relationships/slide" Target="slides/slide13.xml"/><Relationship Id="rId39" Type="http://schemas.openxmlformats.org/officeDocument/2006/relationships/font" Target="fonts/Garamond-boldItalic.fntdata"/><Relationship Id="rId16" Type="http://schemas.openxmlformats.org/officeDocument/2006/relationships/slide" Target="slides/slide12.xml"/><Relationship Id="rId38" Type="http://schemas.openxmlformats.org/officeDocument/2006/relationships/font" Target="fonts/Garamon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Lowest cost plan for the Connector to subsidize plan = lowest cost plan for consumer</a:t>
            </a:r>
            <a:endParaRPr/>
          </a:p>
          <a:p>
            <a:pPr indent="0" lvl="0" marL="0" rtl="0" algn="l">
              <a:spcBef>
                <a:spcPts val="0"/>
              </a:spcBef>
              <a:spcAft>
                <a:spcPts val="0"/>
              </a:spcAft>
              <a:buNone/>
            </a:pPr>
            <a:r>
              <a:t/>
            </a:r>
            <a:endParaRPr/>
          </a:p>
        </p:txBody>
      </p:sp>
      <p:sp>
        <p:nvSpPr>
          <p:cNvPr id="187" name="Google Shape;1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a:solidFill>
                  <a:srgbClr val="000000"/>
                </a:solidFill>
              </a:rPr>
              <a:t>So, now that we have the basics, on to specific eligibility standards for ConnectorCare</a:t>
            </a:r>
            <a:endParaRPr/>
          </a:p>
          <a:p>
            <a:pPr indent="0" lvl="0" marL="0" rtl="0" algn="l">
              <a:spcBef>
                <a:spcPts val="0"/>
              </a:spcBef>
              <a:spcAft>
                <a:spcPts val="0"/>
              </a:spcAft>
              <a:buNone/>
            </a:pPr>
            <a:r>
              <a:t/>
            </a:r>
            <a:endParaRPr/>
          </a:p>
        </p:txBody>
      </p:sp>
      <p:sp>
        <p:nvSpPr>
          <p:cNvPr id="212" name="Google Shape;21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lang="en-US">
                <a:solidFill>
                  <a:srgbClr val="000000"/>
                </a:solidFill>
              </a:rPr>
              <a:t>This is for all individual/family coverage received through the Health Connector, not just ConnectorCare</a:t>
            </a:r>
            <a:endParaRPr/>
          </a:p>
          <a:p>
            <a:pPr indent="-171450" lvl="0" marL="171450" marR="0" rtl="0" algn="l">
              <a:lnSpc>
                <a:spcPct val="100000"/>
              </a:lnSpc>
              <a:spcBef>
                <a:spcPts val="0"/>
              </a:spcBef>
              <a:spcAft>
                <a:spcPts val="0"/>
              </a:spcAft>
              <a:buClr>
                <a:srgbClr val="000000"/>
              </a:buClr>
              <a:buSzPts val="1200"/>
              <a:buFont typeface="Arial"/>
              <a:buChar char="•"/>
            </a:pPr>
            <a:r>
              <a:rPr lang="en-US">
                <a:solidFill>
                  <a:srgbClr val="000000"/>
                </a:solidFill>
              </a:rPr>
              <a:t>If a plan is selected to start for a certain month and then they family does not make a payment they will have to re-select the plan selection for the following month to be effectuated with the payment</a:t>
            </a:r>
            <a:endParaRPr/>
          </a:p>
          <a:p>
            <a:pPr indent="-171450" lvl="0" marL="171450" marR="0" rtl="0" algn="l">
              <a:lnSpc>
                <a:spcPct val="100000"/>
              </a:lnSpc>
              <a:spcBef>
                <a:spcPts val="0"/>
              </a:spcBef>
              <a:spcAft>
                <a:spcPts val="0"/>
              </a:spcAft>
              <a:buClr>
                <a:srgbClr val="000000"/>
              </a:buClr>
              <a:buSzPts val="1200"/>
              <a:buFont typeface="Arial"/>
              <a:buChar char="•"/>
            </a:pPr>
            <a:r>
              <a:rPr lang="en-US">
                <a:solidFill>
                  <a:srgbClr val="000000"/>
                </a:solidFill>
              </a:rPr>
              <a:t>People can pay online, through self-service over the phone, or through the mail. </a:t>
            </a:r>
            <a:endParaRPr/>
          </a:p>
          <a:p>
            <a:pPr indent="-171450" lvl="0" marL="171450" marR="0" rtl="0" algn="l">
              <a:lnSpc>
                <a:spcPct val="100000"/>
              </a:lnSpc>
              <a:spcBef>
                <a:spcPts val="0"/>
              </a:spcBef>
              <a:spcAft>
                <a:spcPts val="0"/>
              </a:spcAft>
              <a:buClr>
                <a:srgbClr val="000000"/>
              </a:buClr>
              <a:buSzPts val="1200"/>
              <a:buFont typeface="Arial"/>
              <a:buChar char="•"/>
            </a:pPr>
            <a:r>
              <a:rPr lang="en-US">
                <a:solidFill>
                  <a:srgbClr val="000000"/>
                </a:solidFill>
              </a:rPr>
              <a:t>People can set-up recurring payments. </a:t>
            </a:r>
            <a:endParaRPr>
              <a:solidFill>
                <a:srgbClr val="000000"/>
              </a:solidFill>
            </a:endParaRPr>
          </a:p>
          <a:p>
            <a:pPr indent="0" lvl="0" marL="0" rtl="0" algn="l">
              <a:spcBef>
                <a:spcPts val="0"/>
              </a:spcBef>
              <a:spcAft>
                <a:spcPts val="0"/>
              </a:spcAft>
              <a:buNone/>
            </a:pPr>
            <a:r>
              <a:t/>
            </a:r>
            <a:endParaRPr/>
          </a:p>
        </p:txBody>
      </p:sp>
      <p:sp>
        <p:nvSpPr>
          <p:cNvPr id="240" name="Google Shape;24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000000"/>
              </a:buClr>
              <a:buSzPts val="1200"/>
              <a:buFont typeface="Arial"/>
              <a:buChar char="•"/>
            </a:pPr>
            <a:r>
              <a:rPr lang="en-US">
                <a:solidFill>
                  <a:srgbClr val="000000"/>
                </a:solidFill>
              </a:rPr>
              <a:t>Open enrollment actually applies to individuals and families purchasing private insurance both through the Health Connector and outside the Health Connector (directly through a carrier)</a:t>
            </a:r>
            <a:endParaRPr/>
          </a:p>
          <a:p>
            <a:pPr indent="-171450" lvl="0" marL="171450" rtl="0" algn="l">
              <a:spcBef>
                <a:spcPts val="0"/>
              </a:spcBef>
              <a:spcAft>
                <a:spcPts val="0"/>
              </a:spcAft>
              <a:buClr>
                <a:srgbClr val="000000"/>
              </a:buClr>
              <a:buSzPts val="1200"/>
              <a:buFont typeface="Arial"/>
              <a:buChar char="•"/>
            </a:pPr>
            <a:r>
              <a:rPr lang="en-US">
                <a:solidFill>
                  <a:srgbClr val="000000"/>
                </a:solidFill>
              </a:rPr>
              <a:t>People who would qualify for ConnectorCare, MassHealth, HSN are not limited to the Open Enrollment period</a:t>
            </a:r>
            <a:endParaRPr>
              <a:solidFill>
                <a:srgbClr val="000000"/>
              </a:solidFill>
            </a:endParaRPr>
          </a:p>
          <a:p>
            <a:pPr indent="0" lvl="0" marL="0" rtl="0" algn="l">
              <a:spcBef>
                <a:spcPts val="0"/>
              </a:spcBef>
              <a:spcAft>
                <a:spcPts val="0"/>
              </a:spcAft>
              <a:buNone/>
            </a:pPr>
            <a:r>
              <a:t/>
            </a:r>
            <a:endParaRPr/>
          </a:p>
        </p:txBody>
      </p:sp>
      <p:sp>
        <p:nvSpPr>
          <p:cNvPr id="248" name="Google Shape;24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Enrolled and lost coverage – maybe due to ESI becoming available, but then losing ESI and become ConnectorCare eligible again, for example</a:t>
            </a:r>
            <a:endParaRPr/>
          </a:p>
          <a:p>
            <a:pPr indent="0" lvl="0" marL="0" rtl="0" algn="l">
              <a:spcBef>
                <a:spcPts val="0"/>
              </a:spcBef>
              <a:spcAft>
                <a:spcPts val="0"/>
              </a:spcAft>
              <a:buNone/>
            </a:pPr>
            <a:r>
              <a:rPr lang="en-US"/>
              <a:t>Or would now qualify for a different tier</a:t>
            </a:r>
            <a:endParaRPr/>
          </a:p>
        </p:txBody>
      </p:sp>
      <p:sp>
        <p:nvSpPr>
          <p:cNvPr id="256" name="Google Shape;2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QE = Qualifying Event</a:t>
            </a:r>
            <a:endParaRPr/>
          </a:p>
          <a:p>
            <a:pPr indent="-171450" lvl="0" marL="171450" rtl="0" algn="l">
              <a:spcBef>
                <a:spcPts val="0"/>
              </a:spcBef>
              <a:spcAft>
                <a:spcPts val="0"/>
              </a:spcAft>
              <a:buClr>
                <a:schemeClr val="dk1"/>
              </a:buClr>
              <a:buSzPts val="1200"/>
              <a:buFont typeface="Arial"/>
              <a:buChar char="•"/>
            </a:pPr>
            <a:r>
              <a:rPr lang="en-US"/>
              <a:t>Decision = decision on mahealthconnector.org application/enrollment system</a:t>
            </a:r>
            <a:endParaRPr/>
          </a:p>
          <a:p>
            <a:pPr indent="-171450" lvl="0" marL="171450" rtl="0" algn="l">
              <a:spcBef>
                <a:spcPts val="0"/>
              </a:spcBef>
              <a:spcAft>
                <a:spcPts val="0"/>
              </a:spcAft>
              <a:buClr>
                <a:schemeClr val="dk1"/>
              </a:buClr>
              <a:buSzPts val="1200"/>
              <a:buFont typeface="Arial"/>
              <a:buChar char="•"/>
            </a:pPr>
            <a:r>
              <a:rPr lang="en-US"/>
              <a:t>More on OPP (Office of Patient Protection) in a bit</a:t>
            </a:r>
            <a:endParaRPr/>
          </a:p>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275" name="Google Shape;27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QE = Qualifying Event</a:t>
            </a:r>
            <a:endParaRPr/>
          </a:p>
          <a:p>
            <a:pPr indent="-171450" lvl="0" marL="171450" rtl="0" algn="l">
              <a:spcBef>
                <a:spcPts val="0"/>
              </a:spcBef>
              <a:spcAft>
                <a:spcPts val="0"/>
              </a:spcAft>
              <a:buClr>
                <a:schemeClr val="dk1"/>
              </a:buClr>
              <a:buSzPts val="1200"/>
              <a:buFont typeface="Arial"/>
              <a:buChar char="•"/>
            </a:pPr>
            <a:r>
              <a:rPr lang="en-US"/>
              <a:t>Decision = decision on mahealthconnector.org application/enrollment system</a:t>
            </a:r>
            <a:endParaRPr/>
          </a:p>
          <a:p>
            <a:pPr indent="-171450" lvl="0" marL="171450" rtl="0" algn="l">
              <a:spcBef>
                <a:spcPts val="0"/>
              </a:spcBef>
              <a:spcAft>
                <a:spcPts val="0"/>
              </a:spcAft>
              <a:buClr>
                <a:schemeClr val="dk1"/>
              </a:buClr>
              <a:buSzPts val="1200"/>
              <a:buFont typeface="Arial"/>
              <a:buChar char="•"/>
            </a:pPr>
            <a:r>
              <a:rPr lang="en-US"/>
              <a:t>More on OPP (Office of Patient Protection) in a bit</a:t>
            </a:r>
            <a:endParaRPr/>
          </a:p>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284" name="Google Shape;28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QE = Qualifying Event</a:t>
            </a:r>
            <a:endParaRPr/>
          </a:p>
        </p:txBody>
      </p:sp>
      <p:sp>
        <p:nvSpPr>
          <p:cNvPr id="292" name="Google Shape;29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Recently updated Notice of Birth form is able to be completed for parent on ConnectorCare to add baby correctly to coverage. This is brand new in the last month so we still advise that the parent verify that their baby has been added. Report birth to Connector/update application</a:t>
            </a:r>
            <a:endParaRPr/>
          </a:p>
          <a:p>
            <a:pPr indent="-95250" lvl="0" marL="171450" rtl="0" algn="l">
              <a:spcBef>
                <a:spcPts val="0"/>
              </a:spcBef>
              <a:spcAft>
                <a:spcPts val="0"/>
              </a:spcAft>
              <a:buClr>
                <a:schemeClr val="dk1"/>
              </a:buClr>
              <a:buSzPts val="1200"/>
              <a:buFont typeface="Arial"/>
              <a:buNone/>
            </a:pPr>
            <a:r>
              <a:t/>
            </a:r>
            <a:endParaRPr/>
          </a:p>
        </p:txBody>
      </p:sp>
      <p:sp>
        <p:nvSpPr>
          <p:cNvPr id="300" name="Google Shape;30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309" name="Google Shape;30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There are some key differences in eligibility for Connector coverage vs. MassHealth, including…</a:t>
            </a:r>
            <a:endParaRPr/>
          </a:p>
          <a:p>
            <a:pPr indent="-171450" lvl="0" marL="171450" rtl="0" algn="l">
              <a:spcBef>
                <a:spcPts val="0"/>
              </a:spcBef>
              <a:spcAft>
                <a:spcPts val="0"/>
              </a:spcAft>
              <a:buClr>
                <a:schemeClr val="dk1"/>
              </a:buClr>
              <a:buSzPts val="1200"/>
              <a:buFont typeface="Arial"/>
              <a:buChar char="•"/>
            </a:pPr>
            <a:r>
              <a:rPr lang="en-US"/>
              <a:t>MAGI = Modified Adjusted Gross Income (Vicky is the expert on this) – adjusted gross income with additional deductions</a:t>
            </a:r>
            <a:endParaRPr/>
          </a:p>
          <a:p>
            <a:pPr indent="-171450" lvl="0" marL="171450" rtl="0" algn="l">
              <a:spcBef>
                <a:spcPts val="0"/>
              </a:spcBef>
              <a:spcAft>
                <a:spcPts val="0"/>
              </a:spcAft>
              <a:buClr>
                <a:schemeClr val="dk1"/>
              </a:buClr>
              <a:buSzPts val="1200"/>
              <a:buFont typeface="Arial"/>
              <a:buChar char="•"/>
            </a:pPr>
            <a:r>
              <a:rPr lang="en-US"/>
              <a:t>Premium differences between ConnectorCare plans where with MassHealth you either have a premium or not and there is no difference in premium based on plan selection</a:t>
            </a:r>
            <a:endParaRPr/>
          </a:p>
          <a:p>
            <a:pPr indent="-95250" lvl="0" marL="171450" rtl="0" algn="l">
              <a:spcBef>
                <a:spcPts val="0"/>
              </a:spcBef>
              <a:spcAft>
                <a:spcPts val="0"/>
              </a:spcAft>
              <a:buClr>
                <a:schemeClr val="dk1"/>
              </a:buClr>
              <a:buSzPts val="1200"/>
              <a:buFont typeface="Arial"/>
              <a:buNone/>
            </a:pPr>
            <a:r>
              <a:t/>
            </a:r>
            <a:endParaRPr/>
          </a:p>
        </p:txBody>
      </p:sp>
      <p:sp>
        <p:nvSpPr>
          <p:cNvPr id="317" name="Google Shape;31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325" name="Google Shape;32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333" name="Google Shape;33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341" name="Google Shape;34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b="0" i="0" lang="en-US" sz="1200">
                <a:solidFill>
                  <a:schemeClr val="dk1"/>
                </a:solidFill>
                <a:latin typeface="Garamond"/>
                <a:ea typeface="Garamond"/>
                <a:cs typeface="Garamond"/>
                <a:sym typeface="Garamond"/>
              </a:rPr>
              <a:t>The Health Connector was created under Chapter 58 MA health reform and was modified after the ACA passed</a:t>
            </a:r>
            <a:endParaRPr/>
          </a:p>
          <a:p>
            <a:pPr indent="-285750" lvl="0" marL="285750" rtl="0" algn="l">
              <a:spcBef>
                <a:spcPts val="0"/>
              </a:spcBef>
              <a:spcAft>
                <a:spcPts val="0"/>
              </a:spcAft>
              <a:buClr>
                <a:schemeClr val="dk1"/>
              </a:buClr>
              <a:buSzPts val="1200"/>
              <a:buFont typeface="Arial"/>
              <a:buChar char="•"/>
            </a:pPr>
            <a:r>
              <a:rPr b="0" i="0" lang="en-US" sz="1200">
                <a:solidFill>
                  <a:schemeClr val="dk1"/>
                </a:solidFill>
                <a:latin typeface="Garamond"/>
                <a:ea typeface="Garamond"/>
                <a:cs typeface="Garamond"/>
                <a:sym typeface="Garamond"/>
              </a:rPr>
              <a:t>Qualified Health Plan is a term coined under the ACA. </a:t>
            </a:r>
            <a:endParaRPr/>
          </a:p>
          <a:p>
            <a:pPr indent="-285750" lvl="0" marL="285750" rtl="0" algn="l">
              <a:spcBef>
                <a:spcPts val="0"/>
              </a:spcBef>
              <a:spcAft>
                <a:spcPts val="0"/>
              </a:spcAft>
              <a:buClr>
                <a:schemeClr val="dk1"/>
              </a:buClr>
              <a:buSzPts val="1200"/>
              <a:buFont typeface="Arial"/>
              <a:buChar char="•"/>
            </a:pPr>
            <a:r>
              <a:rPr b="0" i="0" lang="en-US" sz="1200">
                <a:solidFill>
                  <a:schemeClr val="dk1"/>
                </a:solidFill>
                <a:latin typeface="Garamond"/>
                <a:ea typeface="Garamond"/>
                <a:cs typeface="Garamond"/>
                <a:sym typeface="Garamond"/>
              </a:rPr>
              <a:t>Health Connector goes through “Seal of Approval” process each year to determine which plans they will approve for sale through the Health Connector</a:t>
            </a:r>
            <a:endParaRPr/>
          </a:p>
          <a:p>
            <a:pPr indent="-285750" lvl="0" marL="285750" rtl="0" algn="l">
              <a:spcBef>
                <a:spcPts val="0"/>
              </a:spcBef>
              <a:spcAft>
                <a:spcPts val="0"/>
              </a:spcAft>
              <a:buClr>
                <a:schemeClr val="dk1"/>
              </a:buClr>
              <a:buSzPts val="1200"/>
              <a:buFont typeface="Arial"/>
              <a:buChar char="•"/>
            </a:pPr>
            <a:r>
              <a:rPr b="0" i="0" lang="en-US" sz="1200">
                <a:solidFill>
                  <a:schemeClr val="dk1"/>
                </a:solidFill>
                <a:latin typeface="Garamond"/>
                <a:ea typeface="Garamond"/>
                <a:cs typeface="Garamond"/>
                <a:sym typeface="Garamond"/>
              </a:rPr>
              <a:t>People can still purchase plans outside the Health Connector/directly through the carrier, but they will not be able to get any subsidies</a:t>
            </a:r>
            <a:endParaRPr/>
          </a:p>
          <a:p>
            <a:pPr indent="-285750" lvl="0" marL="285750" rtl="0" algn="l">
              <a:spcBef>
                <a:spcPts val="0"/>
              </a:spcBef>
              <a:spcAft>
                <a:spcPts val="0"/>
              </a:spcAft>
              <a:buClr>
                <a:schemeClr val="dk1"/>
              </a:buClr>
              <a:buSzPts val="1200"/>
              <a:buFont typeface="Arial"/>
              <a:buChar char="•"/>
            </a:pPr>
            <a:r>
              <a:rPr b="0" i="0" lang="en-US" sz="1200">
                <a:solidFill>
                  <a:schemeClr val="dk1"/>
                </a:solidFill>
                <a:latin typeface="Garamond"/>
                <a:ea typeface="Garamond"/>
                <a:cs typeface="Garamond"/>
                <a:sym typeface="Garamond"/>
              </a:rPr>
              <a:t>Individual mandate = state requirement for adults to have health insurance, or incur a tax penalty. Started in MA in 2007. We’ve also had the individual mandate through the ACA through 2018. The federal administration effectively repealed it for tax years starting in 2019 by reducing the penalty to $0. BUT, the MA individual mandate remains. </a:t>
            </a:r>
            <a:endParaRPr/>
          </a:p>
          <a:p>
            <a:pPr indent="-285750" lvl="0" marL="285750" rtl="0" algn="l">
              <a:spcBef>
                <a:spcPts val="0"/>
              </a:spcBef>
              <a:spcAft>
                <a:spcPts val="0"/>
              </a:spcAft>
              <a:buClr>
                <a:schemeClr val="dk1"/>
              </a:buClr>
              <a:buSzPts val="1200"/>
              <a:buFont typeface="Arial"/>
              <a:buChar char="•"/>
            </a:pPr>
            <a:r>
              <a:rPr b="0" i="0" lang="en-US" sz="1200">
                <a:solidFill>
                  <a:schemeClr val="dk1"/>
                </a:solidFill>
                <a:latin typeface="Garamond"/>
                <a:ea typeface="Garamond"/>
                <a:cs typeface="Garamond"/>
                <a:sym typeface="Garamond"/>
              </a:rPr>
              <a:t>Connector sets rules for minimum creditable coverage (what type of coverage you need to meet the mandate) and affordability standards (if no affordable option available to you, exempt from mandate).</a:t>
            </a:r>
            <a:endParaRPr/>
          </a:p>
          <a:p>
            <a:pPr indent="-209550" lvl="0" marL="285750" rtl="0" algn="l">
              <a:spcBef>
                <a:spcPts val="0"/>
              </a:spcBef>
              <a:spcAft>
                <a:spcPts val="0"/>
              </a:spcAft>
              <a:buClr>
                <a:schemeClr val="dk1"/>
              </a:buClr>
              <a:buSzPts val="1200"/>
              <a:buFont typeface="Arial"/>
              <a:buNone/>
            </a:pPr>
            <a:r>
              <a:t/>
            </a:r>
            <a:endParaRPr b="0" i="0" sz="1200">
              <a:solidFill>
                <a:schemeClr val="dk1"/>
              </a:solidFill>
              <a:latin typeface="Garamond"/>
              <a:ea typeface="Garamond"/>
              <a:cs typeface="Garamond"/>
              <a:sym typeface="Garamond"/>
            </a:endParaRPr>
          </a:p>
          <a:p>
            <a:pPr indent="0" lvl="0" marL="0" rtl="0" algn="l">
              <a:spcBef>
                <a:spcPts val="0"/>
              </a:spcBef>
              <a:spcAft>
                <a:spcPts val="0"/>
              </a:spcAft>
              <a:buNone/>
            </a:pPr>
            <a:r>
              <a:t/>
            </a:r>
            <a:endParaRPr/>
          </a:p>
        </p:txBody>
      </p:sp>
      <p:sp>
        <p:nvSpPr>
          <p:cNvPr id="129" name="Google Shape;1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000000"/>
              </a:buClr>
              <a:buSzPts val="1200"/>
              <a:buFont typeface="Arial"/>
              <a:buChar char="•"/>
            </a:pPr>
            <a:r>
              <a:rPr lang="en-US">
                <a:solidFill>
                  <a:srgbClr val="000000"/>
                </a:solidFill>
              </a:rPr>
              <a:t>Health Connector sells health plans to individuals/families and small businesses (Connector focuses on very small groups)</a:t>
            </a:r>
            <a:endParaRPr/>
          </a:p>
          <a:p>
            <a:pPr indent="-171450" lvl="0" marL="171450" rtl="0" algn="l">
              <a:spcBef>
                <a:spcPts val="0"/>
              </a:spcBef>
              <a:spcAft>
                <a:spcPts val="0"/>
              </a:spcAft>
              <a:buClr>
                <a:srgbClr val="000000"/>
              </a:buClr>
              <a:buSzPts val="1200"/>
              <a:buFont typeface="Arial"/>
              <a:buChar char="•"/>
            </a:pPr>
            <a:r>
              <a:rPr lang="en-US">
                <a:solidFill>
                  <a:srgbClr val="000000"/>
                </a:solidFill>
              </a:rPr>
              <a:t>I will focus on ConnectorCare during this presentation; it is by far the largest program that the Health Connector runs.</a:t>
            </a:r>
            <a:endParaRPr/>
          </a:p>
          <a:p>
            <a:pPr indent="-171450" lvl="1" marL="628650" rtl="0" algn="l">
              <a:spcBef>
                <a:spcPts val="0"/>
              </a:spcBef>
              <a:spcAft>
                <a:spcPts val="0"/>
              </a:spcAft>
              <a:buClr>
                <a:srgbClr val="000000"/>
              </a:buClr>
              <a:buSzPts val="1200"/>
              <a:buFont typeface="Arial"/>
              <a:buChar char="•"/>
            </a:pPr>
            <a:r>
              <a:rPr lang="en-US">
                <a:solidFill>
                  <a:srgbClr val="000000"/>
                </a:solidFill>
              </a:rPr>
              <a:t>To give you an idea of enrollment. As of December 2018, total non-group enrollment in Health Connector plans was 261,537. Of those, </a:t>
            </a:r>
            <a:endParaRPr/>
          </a:p>
          <a:p>
            <a:pPr indent="-171450" lvl="2" marL="1085850" rtl="0" algn="l">
              <a:spcBef>
                <a:spcPts val="0"/>
              </a:spcBef>
              <a:spcAft>
                <a:spcPts val="0"/>
              </a:spcAft>
              <a:buClr>
                <a:srgbClr val="000000"/>
              </a:buClr>
              <a:buSzPts val="1200"/>
              <a:buFont typeface="Arial"/>
              <a:buChar char="•"/>
            </a:pPr>
            <a:r>
              <a:rPr lang="en-US">
                <a:solidFill>
                  <a:srgbClr val="000000"/>
                </a:solidFill>
              </a:rPr>
              <a:t>199,246 were enrolled in ConnectorCare (&lt;300% FPL)</a:t>
            </a:r>
            <a:endParaRPr/>
          </a:p>
          <a:p>
            <a:pPr indent="-171450" lvl="2" marL="1085850" rtl="0" algn="l">
              <a:spcBef>
                <a:spcPts val="0"/>
              </a:spcBef>
              <a:spcAft>
                <a:spcPts val="0"/>
              </a:spcAft>
              <a:buClr>
                <a:srgbClr val="000000"/>
              </a:buClr>
              <a:buSzPts val="1200"/>
              <a:buFont typeface="Arial"/>
              <a:buChar char="•"/>
            </a:pPr>
            <a:r>
              <a:rPr lang="en-US">
                <a:solidFill>
                  <a:srgbClr val="000000"/>
                </a:solidFill>
              </a:rPr>
              <a:t>62,291 were in unsubsidized or APTC-only plans (&gt;300% FPL)</a:t>
            </a:r>
            <a:endParaRPr/>
          </a:p>
          <a:p>
            <a:pPr indent="-171450" lvl="2" marL="1085850" rtl="0" algn="l">
              <a:spcBef>
                <a:spcPts val="0"/>
              </a:spcBef>
              <a:spcAft>
                <a:spcPts val="0"/>
              </a:spcAft>
              <a:buClr>
                <a:srgbClr val="000000"/>
              </a:buClr>
              <a:buSzPts val="1200"/>
              <a:buFont typeface="Arial"/>
              <a:buChar char="•"/>
            </a:pPr>
            <a:r>
              <a:rPr lang="en-US">
                <a:solidFill>
                  <a:srgbClr val="000000"/>
                </a:solidFill>
              </a:rPr>
              <a:t>81,457 enrolled in separate dental plan</a:t>
            </a:r>
            <a:endParaRPr/>
          </a:p>
          <a:p>
            <a:pPr indent="-171450" lvl="1" marL="628650" rtl="0" algn="l">
              <a:spcBef>
                <a:spcPts val="0"/>
              </a:spcBef>
              <a:spcAft>
                <a:spcPts val="0"/>
              </a:spcAft>
              <a:buClr>
                <a:srgbClr val="000000"/>
              </a:buClr>
              <a:buSzPts val="1200"/>
              <a:buFont typeface="Arial"/>
              <a:buChar char="•"/>
            </a:pPr>
            <a:r>
              <a:rPr lang="en-US">
                <a:solidFill>
                  <a:srgbClr val="000000"/>
                </a:solidFill>
              </a:rPr>
              <a:t>Small business enrollment was:</a:t>
            </a:r>
            <a:endParaRPr/>
          </a:p>
          <a:p>
            <a:pPr indent="-171450" lvl="2" marL="1085850" rtl="0" algn="l">
              <a:spcBef>
                <a:spcPts val="0"/>
              </a:spcBef>
              <a:spcAft>
                <a:spcPts val="0"/>
              </a:spcAft>
              <a:buClr>
                <a:srgbClr val="000000"/>
              </a:buClr>
              <a:buSzPts val="1200"/>
              <a:buFont typeface="Arial"/>
              <a:buChar char="•"/>
            </a:pPr>
            <a:r>
              <a:rPr lang="en-US">
                <a:solidFill>
                  <a:srgbClr val="000000"/>
                </a:solidFill>
              </a:rPr>
              <a:t>5,689 people for medical plan (1305 for dental)</a:t>
            </a:r>
            <a:endParaRPr/>
          </a:p>
          <a:p>
            <a:pPr indent="-171450" lvl="2" marL="1085850" rtl="0" algn="l">
              <a:spcBef>
                <a:spcPts val="0"/>
              </a:spcBef>
              <a:spcAft>
                <a:spcPts val="0"/>
              </a:spcAft>
              <a:buClr>
                <a:srgbClr val="000000"/>
              </a:buClr>
              <a:buSzPts val="1200"/>
              <a:buFont typeface="Arial"/>
              <a:buChar char="•"/>
            </a:pPr>
            <a:r>
              <a:rPr lang="en-US">
                <a:solidFill>
                  <a:srgbClr val="000000"/>
                </a:solidFill>
              </a:rPr>
              <a:t>1,234 businesses (222 groups for dental)</a:t>
            </a:r>
            <a:endParaRPr/>
          </a:p>
          <a:p>
            <a:pPr indent="-95250" lvl="2" marL="1085850" rtl="0" algn="l">
              <a:spcBef>
                <a:spcPts val="0"/>
              </a:spcBef>
              <a:spcAft>
                <a:spcPts val="0"/>
              </a:spcAft>
              <a:buClr>
                <a:schemeClr val="dk1"/>
              </a:buClr>
              <a:buSzPts val="1200"/>
              <a:buFont typeface="Arial"/>
              <a:buNone/>
            </a:pPr>
            <a:r>
              <a:t/>
            </a:r>
            <a:endParaRPr>
              <a:solidFill>
                <a:srgbClr val="000000"/>
              </a:solidFill>
            </a:endParaRPr>
          </a:p>
          <a:p>
            <a:pPr indent="-95250" lvl="2" marL="1085850" rtl="0" algn="l">
              <a:spcBef>
                <a:spcPts val="0"/>
              </a:spcBef>
              <a:spcAft>
                <a:spcPts val="0"/>
              </a:spcAft>
              <a:buClr>
                <a:schemeClr val="dk1"/>
              </a:buClr>
              <a:buSzPts val="1200"/>
              <a:buFont typeface="Arial"/>
              <a:buNone/>
            </a:pPr>
            <a:r>
              <a:t/>
            </a:r>
            <a:endParaRPr>
              <a:solidFill>
                <a:srgbClr val="000000"/>
              </a:solidFill>
            </a:endParaRPr>
          </a:p>
          <a:p>
            <a:pPr indent="-95250" lvl="1" marL="628650" rtl="0" algn="l">
              <a:spcBef>
                <a:spcPts val="0"/>
              </a:spcBef>
              <a:spcAft>
                <a:spcPts val="0"/>
              </a:spcAft>
              <a:buClr>
                <a:schemeClr val="dk1"/>
              </a:buClr>
              <a:buSzPts val="1200"/>
              <a:buFont typeface="Arial"/>
              <a:buNone/>
            </a:pPr>
            <a:r>
              <a:t/>
            </a:r>
            <a:endParaRPr>
              <a:solidFill>
                <a:srgbClr val="000000"/>
              </a:solidFill>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Now I’m going to focus on the “TAX” aspect of APTCs</a:t>
            </a:r>
            <a:endParaRPr/>
          </a:p>
          <a:p>
            <a:pPr indent="-171450" lvl="0" marL="171450" rtl="0" algn="l">
              <a:spcBef>
                <a:spcPts val="0"/>
              </a:spcBef>
              <a:spcAft>
                <a:spcPts val="0"/>
              </a:spcAft>
              <a:buClr>
                <a:schemeClr val="dk1"/>
              </a:buClr>
              <a:buSzPts val="1200"/>
              <a:buFont typeface="Arial"/>
              <a:buChar char="•"/>
            </a:pPr>
            <a:r>
              <a:rPr lang="en-US"/>
              <a:t>APTC reconciliation:</a:t>
            </a:r>
            <a:endParaRPr/>
          </a:p>
          <a:p>
            <a:pPr indent="-171450" lvl="1" marL="628650" rtl="0" algn="l">
              <a:spcBef>
                <a:spcPts val="0"/>
              </a:spcBef>
              <a:spcAft>
                <a:spcPts val="0"/>
              </a:spcAft>
              <a:buClr>
                <a:schemeClr val="dk1"/>
              </a:buClr>
              <a:buSzPts val="1200"/>
              <a:buFont typeface="Arial"/>
              <a:buChar char="•"/>
            </a:pPr>
            <a:r>
              <a:rPr lang="en-US"/>
              <a:t>If your annual income is higher than anticipated, you may need to pay back APTCs</a:t>
            </a:r>
            <a:endParaRPr/>
          </a:p>
          <a:p>
            <a:pPr indent="-171450" lvl="1" marL="628650" rtl="0" algn="l">
              <a:spcBef>
                <a:spcPts val="0"/>
              </a:spcBef>
              <a:spcAft>
                <a:spcPts val="0"/>
              </a:spcAft>
              <a:buClr>
                <a:schemeClr val="dk1"/>
              </a:buClr>
              <a:buSzPts val="1200"/>
              <a:buFont typeface="Arial"/>
              <a:buChar char="•"/>
            </a:pPr>
            <a:r>
              <a:rPr lang="en-US"/>
              <a:t>If your annual income is lower than anticipated, you may get additional tax credits back</a:t>
            </a:r>
            <a:endParaRPr/>
          </a:p>
        </p:txBody>
      </p:sp>
      <p:sp>
        <p:nvSpPr>
          <p:cNvPr id="172" name="Google Shape;1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31"/>
          <p:cNvSpPr/>
          <p:nvPr/>
        </p:nvSpPr>
        <p:spPr>
          <a:xfrm>
            <a:off x="0" y="6194613"/>
            <a:ext cx="12192000" cy="233081"/>
          </a:xfrm>
          <a:prstGeom prst="rect">
            <a:avLst/>
          </a:prstGeom>
          <a:solidFill>
            <a:srgbClr val="EB2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31"/>
          <p:cNvSpPr/>
          <p:nvPr/>
        </p:nvSpPr>
        <p:spPr>
          <a:xfrm>
            <a:off x="0" y="6284259"/>
            <a:ext cx="12192000" cy="573741"/>
          </a:xfrm>
          <a:prstGeom prst="rect">
            <a:avLst/>
          </a:prstGeom>
          <a:solidFill>
            <a:srgbClr val="23AB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graphical user interface&#10;&#10;Description automatically generated" id="18" name="Google Shape;18;p31"/>
          <p:cNvPicPr preferRelativeResize="0"/>
          <p:nvPr/>
        </p:nvPicPr>
        <p:blipFill rotWithShape="1">
          <a:blip r:embed="rId2">
            <a:alphaModFix/>
          </a:blip>
          <a:srcRect b="0" l="0" r="0" t="0"/>
          <a:stretch/>
        </p:blipFill>
        <p:spPr>
          <a:xfrm>
            <a:off x="6350" y="0"/>
            <a:ext cx="12179300" cy="4191000"/>
          </a:xfrm>
          <a:prstGeom prst="rect">
            <a:avLst/>
          </a:prstGeom>
          <a:noFill/>
          <a:ln>
            <a:noFill/>
          </a:ln>
        </p:spPr>
      </p:pic>
      <p:sp>
        <p:nvSpPr>
          <p:cNvPr id="19" name="Google Shape;19;p31"/>
          <p:cNvSpPr txBox="1"/>
          <p:nvPr>
            <p:ph type="title"/>
          </p:nvPr>
        </p:nvSpPr>
        <p:spPr>
          <a:xfrm>
            <a:off x="918229" y="4093557"/>
            <a:ext cx="10729912" cy="62519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15386"/>
              </a:buClr>
              <a:buSzPts val="5000"/>
              <a:buFont typeface="Arial"/>
              <a:buNone/>
              <a:defRPr b="0" i="0" sz="5000">
                <a:solidFill>
                  <a:srgbClr val="215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1"/>
          <p:cNvSpPr txBox="1"/>
          <p:nvPr>
            <p:ph idx="1" type="body"/>
          </p:nvPr>
        </p:nvSpPr>
        <p:spPr>
          <a:xfrm>
            <a:off x="963054" y="5038165"/>
            <a:ext cx="8293006"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3ABE3"/>
              </a:buClr>
              <a:buSzPts val="2500"/>
              <a:buFont typeface="Arial"/>
              <a:buNone/>
              <a:defRPr sz="2500">
                <a:solidFill>
                  <a:srgbClr val="23ABE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sp>
        <p:nvSpPr>
          <p:cNvPr id="85" name="Google Shape;8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2"/>
          <p:cNvSpPr/>
          <p:nvPr>
            <p:ph idx="2" type="pic"/>
          </p:nvPr>
        </p:nvSpPr>
        <p:spPr>
          <a:xfrm>
            <a:off x="5183188" y="987425"/>
            <a:ext cx="6172200" cy="4873625"/>
          </a:xfrm>
          <a:prstGeom prst="rect">
            <a:avLst/>
          </a:prstGeom>
          <a:noFill/>
          <a:ln>
            <a:noFill/>
          </a:ln>
        </p:spPr>
      </p:sp>
      <p:sp>
        <p:nvSpPr>
          <p:cNvPr id="87" name="Google Shape;87;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1" name="Shape 21"/>
        <p:cNvGrpSpPr/>
        <p:nvPr/>
      </p:nvGrpSpPr>
      <p:grpSpPr>
        <a:xfrm>
          <a:off x="0" y="0"/>
          <a:ext cx="0" cy="0"/>
          <a:chOff x="0" y="0"/>
          <a:chExt cx="0" cy="0"/>
        </a:xfrm>
      </p:grpSpPr>
      <p:sp>
        <p:nvSpPr>
          <p:cNvPr id="22" name="Google Shape;22;p32"/>
          <p:cNvSpPr/>
          <p:nvPr/>
        </p:nvSpPr>
        <p:spPr>
          <a:xfrm>
            <a:off x="0" y="6194613"/>
            <a:ext cx="12192000" cy="233081"/>
          </a:xfrm>
          <a:prstGeom prst="rect">
            <a:avLst/>
          </a:prstGeom>
          <a:solidFill>
            <a:srgbClr val="EB2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 name="Google Shape;23;p32"/>
          <p:cNvSpPr/>
          <p:nvPr/>
        </p:nvSpPr>
        <p:spPr>
          <a:xfrm>
            <a:off x="0" y="6284259"/>
            <a:ext cx="12192000" cy="573741"/>
          </a:xfrm>
          <a:prstGeom prst="rect">
            <a:avLst/>
          </a:prstGeom>
          <a:solidFill>
            <a:srgbClr val="23AB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4" name="Google Shape;24;p32"/>
          <p:cNvPicPr preferRelativeResize="0"/>
          <p:nvPr/>
        </p:nvPicPr>
        <p:blipFill rotWithShape="1">
          <a:blip r:embed="rId2">
            <a:alphaModFix/>
          </a:blip>
          <a:srcRect b="0" l="0" r="0" t="0"/>
          <a:stretch/>
        </p:blipFill>
        <p:spPr>
          <a:xfrm>
            <a:off x="6350" y="0"/>
            <a:ext cx="12179300" cy="1409700"/>
          </a:xfrm>
          <a:prstGeom prst="rect">
            <a:avLst/>
          </a:prstGeom>
          <a:noFill/>
          <a:ln>
            <a:noFill/>
          </a:ln>
        </p:spPr>
      </p:pic>
      <p:sp>
        <p:nvSpPr>
          <p:cNvPr id="25" name="Google Shape;25;p32"/>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2"/>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15386"/>
              </a:buClr>
              <a:buSzPts val="4000"/>
              <a:buFont typeface="Arial"/>
              <a:buNone/>
              <a:defRPr b="0" i="0" sz="4000">
                <a:solidFill>
                  <a:srgbClr val="215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body"/>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15386"/>
              </a:buClr>
              <a:buSzPts val="2800"/>
              <a:buChar char="•"/>
              <a:defRPr b="0" i="0">
                <a:solidFill>
                  <a:srgbClr val="215386"/>
                </a:solidFill>
                <a:latin typeface="Arial"/>
                <a:ea typeface="Arial"/>
                <a:cs typeface="Arial"/>
                <a:sym typeface="Arial"/>
              </a:defRPr>
            </a:lvl1pPr>
            <a:lvl2pPr indent="-381000" lvl="1" marL="914400" algn="l">
              <a:lnSpc>
                <a:spcPct val="90000"/>
              </a:lnSpc>
              <a:spcBef>
                <a:spcPts val="500"/>
              </a:spcBef>
              <a:spcAft>
                <a:spcPts val="0"/>
              </a:spcAft>
              <a:buClr>
                <a:srgbClr val="215386"/>
              </a:buClr>
              <a:buSzPts val="2400"/>
              <a:buChar char="•"/>
              <a:defRPr b="0" i="0">
                <a:solidFill>
                  <a:srgbClr val="215386"/>
                </a:solidFill>
                <a:latin typeface="Arial"/>
                <a:ea typeface="Arial"/>
                <a:cs typeface="Arial"/>
                <a:sym typeface="Arial"/>
              </a:defRPr>
            </a:lvl2pPr>
            <a:lvl3pPr indent="-355600" lvl="2" marL="1371600" algn="l">
              <a:lnSpc>
                <a:spcPct val="90000"/>
              </a:lnSpc>
              <a:spcBef>
                <a:spcPts val="500"/>
              </a:spcBef>
              <a:spcAft>
                <a:spcPts val="0"/>
              </a:spcAft>
              <a:buClr>
                <a:srgbClr val="215386"/>
              </a:buClr>
              <a:buSzPts val="2000"/>
              <a:buChar char="•"/>
              <a:defRPr b="0" i="0">
                <a:solidFill>
                  <a:srgbClr val="215386"/>
                </a:solidFill>
                <a:latin typeface="Arial"/>
                <a:ea typeface="Arial"/>
                <a:cs typeface="Arial"/>
                <a:sym typeface="Arial"/>
              </a:defRPr>
            </a:lvl3pPr>
            <a:lvl4pPr indent="-342900" lvl="3" marL="1828800" algn="l">
              <a:lnSpc>
                <a:spcPct val="90000"/>
              </a:lnSpc>
              <a:spcBef>
                <a:spcPts val="500"/>
              </a:spcBef>
              <a:spcAft>
                <a:spcPts val="0"/>
              </a:spcAft>
              <a:buClr>
                <a:srgbClr val="215386"/>
              </a:buClr>
              <a:buSzPts val="1800"/>
              <a:buChar char="•"/>
              <a:defRPr b="0" i="0">
                <a:solidFill>
                  <a:srgbClr val="215386"/>
                </a:solidFill>
                <a:latin typeface="Arial"/>
                <a:ea typeface="Arial"/>
                <a:cs typeface="Arial"/>
                <a:sym typeface="Arial"/>
              </a:defRPr>
            </a:lvl4pPr>
            <a:lvl5pPr indent="-342900" lvl="4" marL="2286000" algn="l">
              <a:lnSpc>
                <a:spcPct val="90000"/>
              </a:lnSpc>
              <a:spcBef>
                <a:spcPts val="500"/>
              </a:spcBef>
              <a:spcAft>
                <a:spcPts val="0"/>
              </a:spcAft>
              <a:buClr>
                <a:srgbClr val="215386"/>
              </a:buClr>
              <a:buSzPts val="1800"/>
              <a:buChar char="•"/>
              <a:defRPr b="0" i="0">
                <a:solidFill>
                  <a:srgbClr val="21538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8" name="Shape 28"/>
        <p:cNvGrpSpPr/>
        <p:nvPr/>
      </p:nvGrpSpPr>
      <p:grpSpPr>
        <a:xfrm>
          <a:off x="0" y="0"/>
          <a:ext cx="0" cy="0"/>
          <a:chOff x="0" y="0"/>
          <a:chExt cx="0" cy="0"/>
        </a:xfrm>
      </p:grpSpPr>
      <p:sp>
        <p:nvSpPr>
          <p:cNvPr id="29" name="Google Shape;29;p33"/>
          <p:cNvSpPr/>
          <p:nvPr/>
        </p:nvSpPr>
        <p:spPr>
          <a:xfrm>
            <a:off x="0" y="6194613"/>
            <a:ext cx="12192000" cy="233081"/>
          </a:xfrm>
          <a:prstGeom prst="rect">
            <a:avLst/>
          </a:prstGeom>
          <a:solidFill>
            <a:srgbClr val="EB2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33"/>
          <p:cNvSpPr/>
          <p:nvPr/>
        </p:nvSpPr>
        <p:spPr>
          <a:xfrm>
            <a:off x="0" y="6284259"/>
            <a:ext cx="12192000" cy="573741"/>
          </a:xfrm>
          <a:prstGeom prst="rect">
            <a:avLst/>
          </a:prstGeom>
          <a:solidFill>
            <a:srgbClr val="23AB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1" name="Google Shape;31;p33"/>
          <p:cNvPicPr preferRelativeResize="0"/>
          <p:nvPr/>
        </p:nvPicPr>
        <p:blipFill rotWithShape="1">
          <a:blip r:embed="rId2">
            <a:alphaModFix/>
          </a:blip>
          <a:srcRect b="0" l="0" r="0" t="0"/>
          <a:stretch/>
        </p:blipFill>
        <p:spPr>
          <a:xfrm>
            <a:off x="6350" y="0"/>
            <a:ext cx="12179300" cy="1409700"/>
          </a:xfrm>
          <a:prstGeom prst="rect">
            <a:avLst/>
          </a:prstGeom>
          <a:noFill/>
          <a:ln>
            <a:noFill/>
          </a:ln>
        </p:spPr>
      </p:pic>
      <p:sp>
        <p:nvSpPr>
          <p:cNvPr id="32" name="Google Shape;32;p33"/>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3"/>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15386"/>
              </a:buClr>
              <a:buSzPts val="4000"/>
              <a:buFont typeface="Arial"/>
              <a:buNone/>
              <a:defRPr b="0" i="0" sz="4000">
                <a:solidFill>
                  <a:srgbClr val="215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9" name="Google Shape;4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hfrigand@hcfama.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mahealthconnector.org/about/contact#contact-ombud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mahealthconnector.org/"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type="title"/>
          </p:nvPr>
        </p:nvSpPr>
        <p:spPr>
          <a:xfrm>
            <a:off x="876978" y="3873551"/>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lang="en-US"/>
              <a:t>ConnectorCare Eligibility &amp; Enrollment</a:t>
            </a:r>
            <a:endParaRPr/>
          </a:p>
        </p:txBody>
      </p:sp>
      <p:sp>
        <p:nvSpPr>
          <p:cNvPr id="108" name="Google Shape;108;p1"/>
          <p:cNvSpPr txBox="1"/>
          <p:nvPr>
            <p:ph idx="1" type="body"/>
          </p:nvPr>
        </p:nvSpPr>
        <p:spPr>
          <a:xfrm>
            <a:off x="997431" y="4498744"/>
            <a:ext cx="8293006" cy="1640799"/>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rgbClr val="23ABE3"/>
              </a:buClr>
              <a:buSzPct val="100000"/>
              <a:buFont typeface="Arial"/>
              <a:buNone/>
            </a:pPr>
            <a:r>
              <a:rPr lang="en-US"/>
              <a:t>MLRI Basic Benefit Training</a:t>
            </a:r>
            <a:endParaRPr/>
          </a:p>
          <a:p>
            <a:pPr indent="-228600" lvl="0" marL="228600" rtl="0" algn="l">
              <a:lnSpc>
                <a:spcPct val="90000"/>
              </a:lnSpc>
              <a:spcBef>
                <a:spcPts val="1000"/>
              </a:spcBef>
              <a:spcAft>
                <a:spcPts val="0"/>
              </a:spcAft>
              <a:buClr>
                <a:srgbClr val="23ABE3"/>
              </a:buClr>
              <a:buSzPct val="100000"/>
              <a:buFont typeface="Arial"/>
              <a:buNone/>
            </a:pPr>
            <a:r>
              <a:rPr lang="en-US"/>
              <a:t>February 4, 2025</a:t>
            </a:r>
            <a:endParaRPr/>
          </a:p>
          <a:p>
            <a:pPr indent="-228600" lvl="0" marL="228600" rtl="0" algn="l">
              <a:lnSpc>
                <a:spcPct val="90000"/>
              </a:lnSpc>
              <a:spcBef>
                <a:spcPts val="1000"/>
              </a:spcBef>
              <a:spcAft>
                <a:spcPts val="0"/>
              </a:spcAft>
              <a:buClr>
                <a:srgbClr val="23ABE3"/>
              </a:buClr>
              <a:buSzPct val="100000"/>
              <a:buFont typeface="Arial"/>
              <a:buNone/>
            </a:pPr>
            <a:r>
              <a:rPr lang="en-US"/>
              <a:t>Hannah Frigand, Senior Director of Education &amp; Enrollment Services</a:t>
            </a:r>
            <a:endParaRPr/>
          </a:p>
          <a:p>
            <a:pPr indent="-228600" lvl="0" marL="228600" rtl="0" algn="l">
              <a:lnSpc>
                <a:spcPct val="90000"/>
              </a:lnSpc>
              <a:spcBef>
                <a:spcPts val="1000"/>
              </a:spcBef>
              <a:spcAft>
                <a:spcPts val="0"/>
              </a:spcAft>
              <a:buClr>
                <a:srgbClr val="23ABE3"/>
              </a:buClr>
              <a:buSzPct val="100000"/>
              <a:buFont typeface="Arial"/>
              <a:buNone/>
            </a:pPr>
            <a:r>
              <a:rPr lang="en-US"/>
              <a:t>Health Care For All </a:t>
            </a:r>
            <a:r>
              <a:rPr lang="en-US" u="sng">
                <a:solidFill>
                  <a:schemeClr val="hlink"/>
                </a:solidFill>
                <a:hlinkClick r:id="rId3"/>
              </a:rPr>
              <a:t>hfrigand@hcfama.org</a:t>
            </a:r>
            <a:r>
              <a:rPr lang="en-US"/>
              <a:t> </a:t>
            </a:r>
            <a:endParaRPr/>
          </a:p>
          <a:p>
            <a:pPr indent="-228600" lvl="0" marL="228600" rtl="0" algn="l">
              <a:lnSpc>
                <a:spcPct val="90000"/>
              </a:lnSpc>
              <a:spcBef>
                <a:spcPts val="1000"/>
              </a:spcBef>
              <a:spcAft>
                <a:spcPts val="0"/>
              </a:spcAft>
              <a:buClr>
                <a:srgbClr val="23ABE3"/>
              </a:buClr>
              <a:buSzPct val="1000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2" name="Google Shape;182;p10"/>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Financial eligibility for APTC</a:t>
            </a:r>
            <a:endParaRPr/>
          </a:p>
        </p:txBody>
      </p:sp>
      <p:sp>
        <p:nvSpPr>
          <p:cNvPr id="183" name="Google Shape;183;p10"/>
          <p:cNvSpPr txBox="1"/>
          <p:nvPr>
            <p:ph idx="1" type="body"/>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p>
            <a:pPr indent="-165100" lvl="0" marL="228600" rtl="0" algn="ctr">
              <a:lnSpc>
                <a:spcPct val="90000"/>
              </a:lnSpc>
              <a:spcBef>
                <a:spcPts val="0"/>
              </a:spcBef>
              <a:spcAft>
                <a:spcPts val="0"/>
              </a:spcAft>
              <a:buClr>
                <a:srgbClr val="215386"/>
              </a:buClr>
              <a:buSzPts val="1000"/>
              <a:buNone/>
            </a:pPr>
            <a:r>
              <a:t/>
            </a:r>
            <a:endParaRPr sz="1000"/>
          </a:p>
          <a:p>
            <a:pPr indent="-228600" lvl="0" marL="228600" rtl="0" algn="l">
              <a:lnSpc>
                <a:spcPct val="90000"/>
              </a:lnSpc>
              <a:spcBef>
                <a:spcPts val="0"/>
              </a:spcBef>
              <a:spcAft>
                <a:spcPts val="0"/>
              </a:spcAft>
              <a:buClr>
                <a:srgbClr val="215386"/>
              </a:buClr>
              <a:buSzPts val="2800"/>
              <a:buChar char="•"/>
            </a:pPr>
            <a:r>
              <a:rPr lang="en-US"/>
              <a:t>Health Connector coverage would cost over 8.5% for a benchmark plan</a:t>
            </a:r>
            <a:endParaRPr/>
          </a:p>
          <a:p>
            <a:pPr indent="0" lvl="0" marL="0" rtl="0" algn="l">
              <a:lnSpc>
                <a:spcPct val="90000"/>
              </a:lnSpc>
              <a:spcBef>
                <a:spcPts val="0"/>
              </a:spcBef>
              <a:spcAft>
                <a:spcPts val="0"/>
              </a:spcAft>
              <a:buClr>
                <a:srgbClr val="215386"/>
              </a:buClr>
              <a:buSzPts val="2800"/>
              <a:buNone/>
            </a:pPr>
            <a:r>
              <a:t/>
            </a:r>
            <a:endParaRPr/>
          </a:p>
          <a:p>
            <a:pPr indent="-228600" lvl="0" marL="228600" rtl="0" algn="l">
              <a:lnSpc>
                <a:spcPct val="90000"/>
              </a:lnSpc>
              <a:spcBef>
                <a:spcPts val="0"/>
              </a:spcBef>
              <a:spcAft>
                <a:spcPts val="0"/>
              </a:spcAft>
              <a:buClr>
                <a:srgbClr val="215386"/>
              </a:buClr>
              <a:buSzPts val="2800"/>
              <a:buChar char="•"/>
            </a:pPr>
            <a:r>
              <a:rPr lang="en-US"/>
              <a:t>Income 500% FPL or less for ConnectorCare (affordable coverage)</a:t>
            </a:r>
            <a:endParaRPr/>
          </a:p>
          <a:p>
            <a:pPr indent="0" lvl="0" marL="0" rtl="0" algn="l">
              <a:lnSpc>
                <a:spcPct val="90000"/>
              </a:lnSpc>
              <a:spcBef>
                <a:spcPts val="0"/>
              </a:spcBef>
              <a:spcAft>
                <a:spcPts val="0"/>
              </a:spcAft>
              <a:buClr>
                <a:srgbClr val="215386"/>
              </a:buClr>
              <a:buSzPts val="2800"/>
              <a:buNone/>
            </a:pPr>
            <a:r>
              <a:t/>
            </a:r>
            <a:endParaRPr/>
          </a:p>
          <a:p>
            <a:pPr indent="-228600" lvl="0" marL="228600" rtl="0" algn="l">
              <a:lnSpc>
                <a:spcPct val="90000"/>
              </a:lnSpc>
              <a:spcBef>
                <a:spcPts val="0"/>
              </a:spcBef>
              <a:spcAft>
                <a:spcPts val="0"/>
              </a:spcAft>
              <a:buClr>
                <a:srgbClr val="215386"/>
              </a:buClr>
              <a:buSzPts val="2800"/>
              <a:buChar char="•"/>
            </a:pPr>
            <a:r>
              <a:rPr lang="en-US"/>
              <a:t>Income at least 100% FPL unless</a:t>
            </a:r>
            <a:endParaRPr/>
          </a:p>
          <a:p>
            <a:pPr indent="0" lvl="0" marL="0" rtl="0" algn="l">
              <a:lnSpc>
                <a:spcPct val="90000"/>
              </a:lnSpc>
              <a:spcBef>
                <a:spcPts val="0"/>
              </a:spcBef>
              <a:spcAft>
                <a:spcPts val="0"/>
              </a:spcAft>
              <a:buClr>
                <a:srgbClr val="215386"/>
              </a:buClr>
              <a:buSzPts val="2800"/>
              <a:buNone/>
            </a:pPr>
            <a:r>
              <a:t/>
            </a:r>
            <a:endParaRPr/>
          </a:p>
          <a:p>
            <a:pPr indent="-228600" lvl="1" marL="685800" rtl="0" algn="l">
              <a:lnSpc>
                <a:spcPct val="90000"/>
              </a:lnSpc>
              <a:spcBef>
                <a:spcPts val="0"/>
              </a:spcBef>
              <a:spcAft>
                <a:spcPts val="0"/>
              </a:spcAft>
              <a:buClr>
                <a:srgbClr val="215386"/>
              </a:buClr>
              <a:buSzPts val="2400"/>
              <a:buChar char="•"/>
            </a:pPr>
            <a:r>
              <a:rPr lang="en-US"/>
              <a:t>Lawfully present non-citizen is not eligible for MassHealth due to immigration status</a:t>
            </a:r>
            <a:endParaRPr sz="1050"/>
          </a:p>
          <a:p>
            <a:pPr indent="0" lvl="1" marL="457200" rtl="0" algn="l">
              <a:lnSpc>
                <a:spcPct val="90000"/>
              </a:lnSpc>
              <a:spcBef>
                <a:spcPts val="0"/>
              </a:spcBef>
              <a:spcAft>
                <a:spcPts val="0"/>
              </a:spcAft>
              <a:buClr>
                <a:srgbClr val="215386"/>
              </a:buClr>
              <a:buSzPts val="1050"/>
              <a:buNone/>
            </a:pPr>
            <a:r>
              <a:t/>
            </a:r>
            <a:endParaRPr sz="1050"/>
          </a:p>
          <a:p>
            <a:pPr indent="0" lvl="1" marL="457200" rtl="0" algn="l">
              <a:lnSpc>
                <a:spcPct val="90000"/>
              </a:lnSpc>
              <a:spcBef>
                <a:spcPts val="0"/>
              </a:spcBef>
              <a:spcAft>
                <a:spcPts val="0"/>
              </a:spcAft>
              <a:buClr>
                <a:srgbClr val="215386"/>
              </a:buClr>
              <a:buSzPts val="2000"/>
              <a:buNone/>
            </a:pPr>
            <a:r>
              <a:t/>
            </a:r>
            <a:endParaRPr i="1" sz="2000"/>
          </a:p>
          <a:p>
            <a:pPr indent="0" lvl="1" marL="457200" rtl="0" algn="l">
              <a:lnSpc>
                <a:spcPct val="90000"/>
              </a:lnSpc>
              <a:spcBef>
                <a:spcPts val="0"/>
              </a:spcBef>
              <a:spcAft>
                <a:spcPts val="0"/>
              </a:spcAft>
              <a:buClr>
                <a:srgbClr val="215386"/>
              </a:buClr>
              <a:buSzPts val="2000"/>
              <a:buNone/>
            </a:pPr>
            <a:r>
              <a:rPr i="1" lang="en-US" sz="2000"/>
              <a:t>Even though income under filing threshold, APTC creates tax filing obligation</a:t>
            </a:r>
            <a:endParaRPr/>
          </a:p>
          <a:p>
            <a:pPr indent="-76200" lvl="0" marL="228600" rtl="0" algn="l">
              <a:lnSpc>
                <a:spcPct val="90000"/>
              </a:lnSpc>
              <a:spcBef>
                <a:spcPts val="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0" name="Google Shape;190;p11"/>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Modified Adjusted Gross Income</a:t>
            </a:r>
            <a:endParaRPr/>
          </a:p>
        </p:txBody>
      </p:sp>
      <p:sp>
        <p:nvSpPr>
          <p:cNvPr id="191" name="Google Shape;191;p11"/>
          <p:cNvSpPr txBox="1"/>
          <p:nvPr>
            <p:ph idx="1" type="body"/>
          </p:nvPr>
        </p:nvSpPr>
        <p:spPr>
          <a:xfrm>
            <a:off x="344488" y="1323406"/>
            <a:ext cx="8824912" cy="4425079"/>
          </a:xfrm>
          <a:prstGeom prst="rect">
            <a:avLst/>
          </a:prstGeom>
          <a:noFill/>
          <a:ln>
            <a:noFill/>
          </a:ln>
        </p:spPr>
        <p:txBody>
          <a:bodyPr anchorCtr="0" anchor="t" bIns="45700" lIns="91425" spcFirstLastPara="1" rIns="91425" wrap="square" tIns="45700">
            <a:normAutofit lnSpcReduction="10000"/>
          </a:bodyPr>
          <a:lstStyle/>
          <a:p>
            <a:pPr indent="-165100" lvl="0" marL="228600" rtl="0" algn="ctr">
              <a:lnSpc>
                <a:spcPct val="90000"/>
              </a:lnSpc>
              <a:spcBef>
                <a:spcPts val="0"/>
              </a:spcBef>
              <a:spcAft>
                <a:spcPts val="0"/>
              </a:spcAft>
              <a:buClr>
                <a:srgbClr val="215386"/>
              </a:buClr>
              <a:buSzPts val="1000"/>
              <a:buNone/>
            </a:pPr>
            <a:r>
              <a:t/>
            </a:r>
            <a:endParaRPr sz="1000"/>
          </a:p>
          <a:p>
            <a:pPr indent="-228600" lvl="0" marL="228600" rtl="0" algn="l">
              <a:lnSpc>
                <a:spcPct val="90000"/>
              </a:lnSpc>
              <a:spcBef>
                <a:spcPts val="0"/>
              </a:spcBef>
              <a:spcAft>
                <a:spcPts val="0"/>
              </a:spcAft>
              <a:buClr>
                <a:srgbClr val="215386"/>
              </a:buClr>
              <a:buSzPts val="2800"/>
              <a:buChar char="•"/>
            </a:pPr>
            <a:r>
              <a:rPr lang="en-US"/>
              <a:t>Household includes tax filers &amp; tax dependents</a:t>
            </a:r>
            <a:endParaRPr/>
          </a:p>
          <a:p>
            <a:pPr indent="-228600" lvl="0" marL="228600" rtl="0" algn="l">
              <a:lnSpc>
                <a:spcPct val="90000"/>
              </a:lnSpc>
              <a:spcBef>
                <a:spcPts val="0"/>
              </a:spcBef>
              <a:spcAft>
                <a:spcPts val="0"/>
              </a:spcAft>
              <a:buClr>
                <a:srgbClr val="215386"/>
              </a:buClr>
              <a:buSzPts val="2800"/>
              <a:buChar char="•"/>
            </a:pPr>
            <a:r>
              <a:rPr lang="en-US"/>
              <a:t>Income is </a:t>
            </a:r>
            <a:r>
              <a:rPr lang="en-US" u="sng"/>
              <a:t>expected</a:t>
            </a:r>
            <a:r>
              <a:rPr lang="en-US"/>
              <a:t> annual “adjusted gross income” on federal tax return plus</a:t>
            </a:r>
            <a:endParaRPr/>
          </a:p>
          <a:p>
            <a:pPr indent="-228600" lvl="1" marL="685800" rtl="0" algn="l">
              <a:lnSpc>
                <a:spcPct val="90000"/>
              </a:lnSpc>
              <a:spcBef>
                <a:spcPts val="0"/>
              </a:spcBef>
              <a:spcAft>
                <a:spcPts val="0"/>
              </a:spcAft>
              <a:buClr>
                <a:srgbClr val="215386"/>
              </a:buClr>
              <a:buSzPts val="2400"/>
              <a:buChar char="•"/>
            </a:pPr>
            <a:r>
              <a:rPr lang="en-US"/>
              <a:t>Nontaxable Social Security Income</a:t>
            </a:r>
            <a:endParaRPr/>
          </a:p>
          <a:p>
            <a:pPr indent="-228600" lvl="1" marL="685800" rtl="0" algn="l">
              <a:lnSpc>
                <a:spcPct val="90000"/>
              </a:lnSpc>
              <a:spcBef>
                <a:spcPts val="0"/>
              </a:spcBef>
              <a:spcAft>
                <a:spcPts val="0"/>
              </a:spcAft>
              <a:buClr>
                <a:srgbClr val="215386"/>
              </a:buClr>
              <a:buSzPts val="2400"/>
              <a:buChar char="•"/>
            </a:pPr>
            <a:r>
              <a:rPr lang="en-US"/>
              <a:t>Nontaxable Interest Income</a:t>
            </a:r>
            <a:endParaRPr/>
          </a:p>
          <a:p>
            <a:pPr indent="-228600" lvl="1" marL="685800" rtl="0" algn="l">
              <a:lnSpc>
                <a:spcPct val="90000"/>
              </a:lnSpc>
              <a:spcBef>
                <a:spcPts val="0"/>
              </a:spcBef>
              <a:spcAft>
                <a:spcPts val="0"/>
              </a:spcAft>
              <a:buClr>
                <a:srgbClr val="215386"/>
              </a:buClr>
              <a:buSzPts val="2400"/>
              <a:buChar char="•"/>
            </a:pPr>
            <a:r>
              <a:rPr lang="en-US"/>
              <a:t>Nontaxable Foreign Income</a:t>
            </a:r>
            <a:endParaRPr/>
          </a:p>
          <a:p>
            <a:pPr indent="-228600" lvl="0" marL="228600" rtl="0" algn="l">
              <a:lnSpc>
                <a:spcPct val="90000"/>
              </a:lnSpc>
              <a:spcBef>
                <a:spcPts val="0"/>
              </a:spcBef>
              <a:spcAft>
                <a:spcPts val="0"/>
              </a:spcAft>
              <a:buClr>
                <a:srgbClr val="215386"/>
              </a:buClr>
              <a:buSzPts val="2800"/>
              <a:buChar char="•"/>
            </a:pPr>
            <a:r>
              <a:rPr lang="en-US"/>
              <a:t>Tax dependents’ income doesn’t count unless high enough to require filing a separate return</a:t>
            </a:r>
            <a:endParaRPr/>
          </a:p>
          <a:p>
            <a:pPr indent="-228600" lvl="1" marL="685800" rtl="0" algn="l">
              <a:lnSpc>
                <a:spcPct val="90000"/>
              </a:lnSpc>
              <a:spcBef>
                <a:spcPts val="0"/>
              </a:spcBef>
              <a:spcAft>
                <a:spcPts val="0"/>
              </a:spcAft>
              <a:buClr>
                <a:srgbClr val="215386"/>
              </a:buClr>
              <a:buSzPts val="2400"/>
              <a:buChar char="•"/>
            </a:pPr>
            <a:r>
              <a:rPr lang="en-US"/>
              <a:t>Earnings over $14,600 in 2024  require a return</a:t>
            </a:r>
            <a:endParaRPr/>
          </a:p>
          <a:p>
            <a:pPr indent="-228600" lvl="1" marL="685800" rtl="0" algn="l">
              <a:lnSpc>
                <a:spcPct val="90000"/>
              </a:lnSpc>
              <a:spcBef>
                <a:spcPts val="0"/>
              </a:spcBef>
              <a:spcAft>
                <a:spcPts val="0"/>
              </a:spcAft>
              <a:buClr>
                <a:srgbClr val="215386"/>
              </a:buClr>
              <a:buSzPts val="2400"/>
              <a:buChar char="•"/>
            </a:pPr>
            <a:r>
              <a:rPr lang="en-US"/>
              <a:t>Unearned income over $1,300 in 2024 require a return   (nontaxable Social Security &amp; child support don’t count)</a:t>
            </a:r>
            <a:endParaRPr sz="2400"/>
          </a:p>
          <a:p>
            <a:pPr indent="-50800" lvl="0" marL="228600" rtl="0" algn="l">
              <a:lnSpc>
                <a:spcPct val="90000"/>
              </a:lnSpc>
              <a:spcBef>
                <a:spcPts val="1000"/>
              </a:spcBef>
              <a:spcAft>
                <a:spcPts val="0"/>
              </a:spcAft>
              <a:buClr>
                <a:srgbClr val="215386"/>
              </a:buClr>
              <a:buSzPts val="2800"/>
              <a:buNone/>
            </a:pPr>
            <a:r>
              <a:t/>
            </a:r>
            <a:endParaRPr/>
          </a:p>
        </p:txBody>
      </p:sp>
      <p:pic>
        <p:nvPicPr>
          <p:cNvPr descr="Free: Family members outside of the house Free Vector - nohat.cc" id="192" name="Google Shape;192;p11"/>
          <p:cNvPicPr preferRelativeResize="0"/>
          <p:nvPr/>
        </p:nvPicPr>
        <p:blipFill rotWithShape="1">
          <a:blip r:embed="rId3">
            <a:alphaModFix/>
          </a:blip>
          <a:srcRect b="0" l="0" r="0" t="0"/>
          <a:stretch/>
        </p:blipFill>
        <p:spPr>
          <a:xfrm>
            <a:off x="8742329" y="1755643"/>
            <a:ext cx="3105183" cy="31051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9" name="Google Shape;199;p12"/>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No other Insurance</a:t>
            </a:r>
            <a:endParaRPr/>
          </a:p>
        </p:txBody>
      </p:sp>
      <p:sp>
        <p:nvSpPr>
          <p:cNvPr id="200" name="Google Shape;200;p12"/>
          <p:cNvSpPr txBox="1"/>
          <p:nvPr>
            <p:ph idx="1" type="body"/>
          </p:nvPr>
        </p:nvSpPr>
        <p:spPr>
          <a:xfrm>
            <a:off x="344488" y="1577788"/>
            <a:ext cx="11390312" cy="4291199"/>
          </a:xfrm>
          <a:prstGeom prst="rect">
            <a:avLst/>
          </a:prstGeom>
          <a:noFill/>
          <a:ln>
            <a:noFill/>
          </a:ln>
        </p:spPr>
        <p:txBody>
          <a:bodyPr anchorCtr="0" anchor="t" bIns="45700" lIns="91425" spcFirstLastPara="1" rIns="91425" wrap="square" tIns="45700">
            <a:normAutofit fontScale="85000" lnSpcReduction="20000"/>
          </a:bodyPr>
          <a:lstStyle/>
          <a:p>
            <a:pPr indent="-161925" lvl="0" marL="228600" rtl="0" algn="ctr">
              <a:lnSpc>
                <a:spcPct val="90000"/>
              </a:lnSpc>
              <a:spcBef>
                <a:spcPts val="0"/>
              </a:spcBef>
              <a:spcAft>
                <a:spcPts val="0"/>
              </a:spcAft>
              <a:buClr>
                <a:srgbClr val="215386"/>
              </a:buClr>
              <a:buSzPct val="100000"/>
              <a:buNone/>
            </a:pPr>
            <a:r>
              <a:t/>
            </a:r>
            <a:endParaRPr sz="1050"/>
          </a:p>
          <a:p>
            <a:pPr indent="-316230" lvl="0" marL="342900" rtl="0" algn="l">
              <a:lnSpc>
                <a:spcPct val="90000"/>
              </a:lnSpc>
              <a:spcBef>
                <a:spcPts val="1000"/>
              </a:spcBef>
              <a:spcAft>
                <a:spcPts val="0"/>
              </a:spcAft>
              <a:buClr>
                <a:srgbClr val="215386"/>
              </a:buClr>
              <a:buSzPct val="100000"/>
              <a:buChar char="•"/>
            </a:pPr>
            <a:r>
              <a:rPr lang="en-US"/>
              <a:t>Not eligible for Medicaid/MassHealth (except MassHealth Limited) or enrolled in Medicare Part A</a:t>
            </a:r>
            <a:endParaRPr/>
          </a:p>
          <a:p>
            <a:pPr indent="-320040" lvl="1" marL="800100" rtl="0" algn="l">
              <a:lnSpc>
                <a:spcPct val="90000"/>
              </a:lnSpc>
              <a:spcBef>
                <a:spcPts val="500"/>
              </a:spcBef>
              <a:spcAft>
                <a:spcPts val="0"/>
              </a:spcAft>
              <a:buClr>
                <a:srgbClr val="215386"/>
              </a:buClr>
              <a:buSzPct val="100000"/>
              <a:buChar char="•"/>
            </a:pPr>
            <a:r>
              <a:rPr lang="en-US"/>
              <a:t>Eligible if an applicant would need to pay for Medicare Part A &amp; not enrolled in it</a:t>
            </a:r>
            <a:endParaRPr/>
          </a:p>
          <a:p>
            <a:pPr indent="-50800" lvl="0" marL="228600" rtl="0" algn="l">
              <a:lnSpc>
                <a:spcPct val="90000"/>
              </a:lnSpc>
              <a:spcBef>
                <a:spcPts val="1000"/>
              </a:spcBef>
              <a:spcAft>
                <a:spcPts val="0"/>
              </a:spcAft>
              <a:buClr>
                <a:srgbClr val="215386"/>
              </a:buClr>
              <a:buSzPct val="100000"/>
              <a:buNone/>
            </a:pPr>
            <a:r>
              <a:t/>
            </a:r>
            <a:endParaRPr/>
          </a:p>
          <a:p>
            <a:pPr indent="-316230" lvl="0" marL="342900" rtl="0" algn="l">
              <a:lnSpc>
                <a:spcPct val="90000"/>
              </a:lnSpc>
              <a:spcBef>
                <a:spcPts val="1000"/>
              </a:spcBef>
              <a:spcAft>
                <a:spcPts val="0"/>
              </a:spcAft>
              <a:buClr>
                <a:srgbClr val="215386"/>
              </a:buClr>
              <a:buSzPct val="100000"/>
              <a:buChar char="•"/>
            </a:pPr>
            <a:r>
              <a:rPr lang="en-US"/>
              <a:t>Not eligible for affordable Employer-Sponsored insurance</a:t>
            </a:r>
            <a:endParaRPr/>
          </a:p>
          <a:p>
            <a:pPr indent="-161925" lvl="0" marL="228600" rtl="0" algn="l">
              <a:lnSpc>
                <a:spcPct val="90000"/>
              </a:lnSpc>
              <a:spcBef>
                <a:spcPts val="1000"/>
              </a:spcBef>
              <a:spcAft>
                <a:spcPts val="0"/>
              </a:spcAft>
              <a:buClr>
                <a:srgbClr val="215386"/>
              </a:buClr>
              <a:buSzPct val="100000"/>
              <a:buNone/>
            </a:pPr>
            <a:r>
              <a:t/>
            </a:r>
            <a:endParaRPr sz="1050"/>
          </a:p>
          <a:p>
            <a:pPr indent="-316230" lvl="1" marL="800100" rtl="0" algn="l">
              <a:lnSpc>
                <a:spcPct val="90000"/>
              </a:lnSpc>
              <a:spcBef>
                <a:spcPts val="500"/>
              </a:spcBef>
              <a:spcAft>
                <a:spcPts val="0"/>
              </a:spcAft>
              <a:buClr>
                <a:srgbClr val="215386"/>
              </a:buClr>
              <a:buSzPct val="100000"/>
              <a:buChar char="•"/>
            </a:pPr>
            <a:r>
              <a:rPr i="1" lang="en-US" sz="2800"/>
              <a:t>“Affordable”</a:t>
            </a:r>
            <a:r>
              <a:rPr lang="en-US" sz="2800"/>
              <a:t> ESI means that your plan:</a:t>
            </a:r>
            <a:endParaRPr/>
          </a:p>
          <a:p>
            <a:pPr indent="-161925" lvl="0" marL="228600" rtl="0" algn="l">
              <a:lnSpc>
                <a:spcPct val="90000"/>
              </a:lnSpc>
              <a:spcBef>
                <a:spcPts val="1000"/>
              </a:spcBef>
              <a:spcAft>
                <a:spcPts val="0"/>
              </a:spcAft>
              <a:buClr>
                <a:srgbClr val="215386"/>
              </a:buClr>
              <a:buSzPct val="100000"/>
              <a:buNone/>
            </a:pPr>
            <a:r>
              <a:t/>
            </a:r>
            <a:endParaRPr sz="1050"/>
          </a:p>
          <a:p>
            <a:pPr indent="-259080" lvl="2" marL="1200150" rtl="0" algn="l">
              <a:lnSpc>
                <a:spcPct val="90000"/>
              </a:lnSpc>
              <a:spcBef>
                <a:spcPts val="0"/>
              </a:spcBef>
              <a:spcAft>
                <a:spcPts val="0"/>
              </a:spcAft>
              <a:buClr>
                <a:srgbClr val="215386"/>
              </a:buClr>
              <a:buSzPct val="100000"/>
              <a:buFont typeface="Arial"/>
              <a:buChar char="–"/>
            </a:pPr>
            <a:r>
              <a:rPr lang="en-US" sz="2800"/>
              <a:t>Costs less than 9.02% (2025) of family income for the employee contribution for either individual or family plan as applicable</a:t>
            </a:r>
            <a:endParaRPr/>
          </a:p>
          <a:p>
            <a:pPr indent="-161925" lvl="2" marL="1143000" rtl="0" algn="l">
              <a:lnSpc>
                <a:spcPct val="90000"/>
              </a:lnSpc>
              <a:spcBef>
                <a:spcPts val="0"/>
              </a:spcBef>
              <a:spcAft>
                <a:spcPts val="0"/>
              </a:spcAft>
              <a:buClr>
                <a:srgbClr val="215386"/>
              </a:buClr>
              <a:buSzPct val="100000"/>
              <a:buNone/>
            </a:pPr>
            <a:r>
              <a:t/>
            </a:r>
            <a:endParaRPr sz="1050"/>
          </a:p>
          <a:p>
            <a:pPr indent="-161925" lvl="1" marL="685800" rtl="0" algn="l">
              <a:lnSpc>
                <a:spcPct val="90000"/>
              </a:lnSpc>
              <a:spcBef>
                <a:spcPts val="500"/>
              </a:spcBef>
              <a:spcAft>
                <a:spcPts val="0"/>
              </a:spcAft>
              <a:buClr>
                <a:srgbClr val="215386"/>
              </a:buClr>
              <a:buSzPct val="100000"/>
              <a:buNone/>
            </a:pPr>
            <a:r>
              <a:t/>
            </a:r>
            <a:endParaRPr sz="1050"/>
          </a:p>
          <a:p>
            <a:pPr indent="-190500" lvl="0" marL="342900" rtl="0" algn="l">
              <a:lnSpc>
                <a:spcPct val="90000"/>
              </a:lnSpc>
              <a:spcBef>
                <a:spcPts val="1000"/>
              </a:spcBef>
              <a:spcAft>
                <a:spcPts val="0"/>
              </a:spcAft>
              <a:buClr>
                <a:srgbClr val="215386"/>
              </a:buClr>
              <a:buSzPct val="100000"/>
              <a:buNone/>
            </a:pPr>
            <a:r>
              <a:t/>
            </a:r>
            <a:endParaRPr sz="2400"/>
          </a:p>
          <a:p>
            <a:pPr indent="-50800" lvl="0" marL="228600" rtl="0" algn="l">
              <a:lnSpc>
                <a:spcPct val="90000"/>
              </a:lnSpc>
              <a:spcBef>
                <a:spcPts val="1000"/>
              </a:spcBef>
              <a:spcAft>
                <a:spcPts val="0"/>
              </a:spcAft>
              <a:buClr>
                <a:srgbClr val="215386"/>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6" name="Google Shape;206;p13"/>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ConnectorCare Expansion</a:t>
            </a:r>
            <a:endParaRPr/>
          </a:p>
        </p:txBody>
      </p:sp>
      <p:sp>
        <p:nvSpPr>
          <p:cNvPr id="207" name="Google Shape;207;p13"/>
          <p:cNvSpPr txBox="1"/>
          <p:nvPr>
            <p:ph idx="1" type="body"/>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15386"/>
              </a:buClr>
              <a:buSzPts val="2800"/>
              <a:buChar char="•"/>
            </a:pPr>
            <a:r>
              <a:rPr lang="en-US">
                <a:latin typeface="Arial"/>
                <a:ea typeface="Arial"/>
                <a:cs typeface="Arial"/>
                <a:sym typeface="Arial"/>
              </a:rPr>
              <a:t>Pilot program passed through the state budget for two years</a:t>
            </a:r>
            <a:endParaRPr/>
          </a:p>
          <a:p>
            <a:pPr indent="-228600" lvl="0" marL="228600" rtl="0" algn="l">
              <a:lnSpc>
                <a:spcPct val="90000"/>
              </a:lnSpc>
              <a:spcBef>
                <a:spcPts val="1000"/>
              </a:spcBef>
              <a:spcAft>
                <a:spcPts val="0"/>
              </a:spcAft>
              <a:buClr>
                <a:srgbClr val="215386"/>
              </a:buClr>
              <a:buSzPts val="2800"/>
              <a:buChar char="•"/>
            </a:pPr>
            <a:r>
              <a:rPr lang="en-US">
                <a:latin typeface="Arial"/>
                <a:ea typeface="Arial"/>
                <a:cs typeface="Arial"/>
                <a:sym typeface="Arial"/>
              </a:rPr>
              <a:t>As of 2024, eligibility increased from 300% to 500% FPL 	</a:t>
            </a:r>
            <a:endParaRPr/>
          </a:p>
          <a:p>
            <a:pPr indent="-228600" lvl="0" marL="228600" rtl="0" algn="l">
              <a:lnSpc>
                <a:spcPct val="90000"/>
              </a:lnSpc>
              <a:spcBef>
                <a:spcPts val="1000"/>
              </a:spcBef>
              <a:spcAft>
                <a:spcPts val="0"/>
              </a:spcAft>
              <a:buClr>
                <a:srgbClr val="215386"/>
              </a:buClr>
              <a:buSzPts val="2800"/>
              <a:buChar char="•"/>
            </a:pPr>
            <a:r>
              <a:rPr lang="en-US">
                <a:latin typeface="Arial"/>
                <a:ea typeface="Arial"/>
                <a:cs typeface="Arial"/>
                <a:sym typeface="Arial"/>
              </a:rPr>
              <a:t>For an individual, that means going from a $45,000 cutoff to a $75,000 cutoff.</a:t>
            </a:r>
            <a:endParaRPr/>
          </a:p>
          <a:p>
            <a:pPr indent="0" lvl="0" marL="0" rtl="0" algn="l">
              <a:lnSpc>
                <a:spcPct val="90000"/>
              </a:lnSpc>
              <a:spcBef>
                <a:spcPts val="1000"/>
              </a:spcBef>
              <a:spcAft>
                <a:spcPts val="0"/>
              </a:spcAft>
              <a:buClr>
                <a:srgbClr val="215386"/>
              </a:buClr>
              <a:buSzPts val="2800"/>
              <a:buNone/>
            </a:pPr>
            <a:r>
              <a:rPr lang="en-US">
                <a:latin typeface="Arial"/>
                <a:ea typeface="Arial"/>
                <a:cs typeface="Arial"/>
                <a:sym typeface="Arial"/>
              </a:rPr>
              <a:t>This is the largest expansion of coverage in Massachusetts since the 2006 Massachusetts health reform law!</a:t>
            </a:r>
            <a:endParaRPr/>
          </a:p>
        </p:txBody>
      </p:sp>
      <p:pic>
        <p:nvPicPr>
          <p:cNvPr id="208" name="Google Shape;208;p13"/>
          <p:cNvPicPr preferRelativeResize="0"/>
          <p:nvPr/>
        </p:nvPicPr>
        <p:blipFill rotWithShape="1">
          <a:blip r:embed="rId3">
            <a:alphaModFix/>
          </a:blip>
          <a:srcRect b="0" l="0" r="0" t="0"/>
          <a:stretch/>
        </p:blipFill>
        <p:spPr>
          <a:xfrm>
            <a:off x="516367" y="4843462"/>
            <a:ext cx="3241675" cy="1025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5" name="Google Shape;215;p14"/>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ConnectorCare</a:t>
            </a:r>
            <a:endParaRPr/>
          </a:p>
        </p:txBody>
      </p:sp>
      <p:sp>
        <p:nvSpPr>
          <p:cNvPr id="216" name="Google Shape;216;p14"/>
          <p:cNvSpPr txBox="1"/>
          <p:nvPr>
            <p:ph idx="1" type="body"/>
          </p:nvPr>
        </p:nvSpPr>
        <p:spPr>
          <a:xfrm>
            <a:off x="344488" y="1330282"/>
            <a:ext cx="11390312" cy="4503087"/>
          </a:xfrm>
          <a:prstGeom prst="rect">
            <a:avLst/>
          </a:prstGeom>
          <a:noFill/>
          <a:ln>
            <a:noFill/>
          </a:ln>
        </p:spPr>
        <p:txBody>
          <a:bodyPr anchorCtr="0" anchor="t" bIns="45700" lIns="91425" spcFirstLastPara="1" rIns="91425" wrap="square" tIns="45700">
            <a:normAutofit/>
          </a:bodyPr>
          <a:lstStyle/>
          <a:p>
            <a:pPr indent="-161925" lvl="0" marL="228600" rtl="0" algn="ctr">
              <a:lnSpc>
                <a:spcPct val="90000"/>
              </a:lnSpc>
              <a:spcBef>
                <a:spcPts val="0"/>
              </a:spcBef>
              <a:spcAft>
                <a:spcPts val="0"/>
              </a:spcAft>
              <a:buClr>
                <a:srgbClr val="215386"/>
              </a:buClr>
              <a:buSzPts val="1050"/>
              <a:buNone/>
            </a:pPr>
            <a:r>
              <a:t/>
            </a:r>
            <a:endParaRPr sz="1050"/>
          </a:p>
          <a:p>
            <a:pPr indent="-342900" lvl="0" marL="342900" rtl="0" algn="l">
              <a:lnSpc>
                <a:spcPct val="90000"/>
              </a:lnSpc>
              <a:spcBef>
                <a:spcPts val="1000"/>
              </a:spcBef>
              <a:spcAft>
                <a:spcPts val="0"/>
              </a:spcAft>
              <a:buClr>
                <a:srgbClr val="215386"/>
              </a:buClr>
              <a:buSzPts val="2400"/>
              <a:buChar char="•"/>
            </a:pPr>
            <a:r>
              <a:rPr lang="en-US" sz="2400"/>
              <a:t>APTCs &amp; added state-funded subsidies to keep costs low</a:t>
            </a:r>
            <a:endParaRPr/>
          </a:p>
          <a:p>
            <a:pPr indent="-342900" lvl="1" marL="800100" rtl="0" algn="l">
              <a:lnSpc>
                <a:spcPct val="90000"/>
              </a:lnSpc>
              <a:spcBef>
                <a:spcPts val="500"/>
              </a:spcBef>
              <a:spcAft>
                <a:spcPts val="0"/>
              </a:spcAft>
              <a:buClr>
                <a:srgbClr val="215386"/>
              </a:buClr>
              <a:buSzPts val="2400"/>
              <a:buChar char="•"/>
            </a:pPr>
            <a:r>
              <a:rPr lang="en-US"/>
              <a:t>No deductibles</a:t>
            </a:r>
            <a:endParaRPr/>
          </a:p>
          <a:p>
            <a:pPr indent="-342900" lvl="1" marL="800100" rtl="0" algn="l">
              <a:lnSpc>
                <a:spcPct val="90000"/>
              </a:lnSpc>
              <a:spcBef>
                <a:spcPts val="500"/>
              </a:spcBef>
              <a:spcAft>
                <a:spcPts val="0"/>
              </a:spcAft>
              <a:buClr>
                <a:srgbClr val="215386"/>
              </a:buClr>
              <a:buSzPts val="2400"/>
              <a:buChar char="•"/>
            </a:pPr>
            <a:r>
              <a:rPr lang="en-US"/>
              <a:t>Plans with options for no premium if income under 150% FPL</a:t>
            </a:r>
            <a:endParaRPr/>
          </a:p>
          <a:p>
            <a:pPr indent="-342900" lvl="1" marL="800100" rtl="0" algn="l">
              <a:lnSpc>
                <a:spcPct val="90000"/>
              </a:lnSpc>
              <a:spcBef>
                <a:spcPts val="500"/>
              </a:spcBef>
              <a:spcAft>
                <a:spcPts val="0"/>
              </a:spcAft>
              <a:buClr>
                <a:srgbClr val="215386"/>
              </a:buClr>
              <a:buSzPts val="2400"/>
              <a:buChar char="•"/>
            </a:pPr>
            <a:r>
              <a:rPr lang="en-US"/>
              <a:t>Copays vary by income level with 3 income tiers</a:t>
            </a:r>
            <a:endParaRPr sz="1000"/>
          </a:p>
          <a:p>
            <a:pPr indent="-342900" lvl="0" marL="342900" rtl="0" algn="l">
              <a:lnSpc>
                <a:spcPct val="90000"/>
              </a:lnSpc>
              <a:spcBef>
                <a:spcPts val="1000"/>
              </a:spcBef>
              <a:spcAft>
                <a:spcPts val="0"/>
              </a:spcAft>
              <a:buClr>
                <a:srgbClr val="215386"/>
              </a:buClr>
              <a:buSzPts val="2400"/>
              <a:buChar char="•"/>
            </a:pPr>
            <a:r>
              <a:rPr lang="en-US" sz="2400"/>
              <a:t>Family income ≤ 500% FPL</a:t>
            </a:r>
            <a:endParaRPr/>
          </a:p>
          <a:p>
            <a:pPr indent="-342900" lvl="0" marL="342900" rtl="0" algn="l">
              <a:lnSpc>
                <a:spcPct val="90000"/>
              </a:lnSpc>
              <a:spcBef>
                <a:spcPts val="1000"/>
              </a:spcBef>
              <a:spcAft>
                <a:spcPts val="0"/>
              </a:spcAft>
              <a:buClr>
                <a:srgbClr val="215386"/>
              </a:buClr>
              <a:buSzPts val="2400"/>
              <a:buChar char="•"/>
            </a:pPr>
            <a:r>
              <a:rPr lang="en-US" sz="2400"/>
              <a:t>As of 2024, all carriers offering insurance through the Health Connector are participating in ConnectorCare</a:t>
            </a:r>
            <a:endParaRPr sz="2400"/>
          </a:p>
          <a:p>
            <a:pPr indent="-165100" lvl="1" marL="685800" rtl="0" algn="l">
              <a:lnSpc>
                <a:spcPct val="90000"/>
              </a:lnSpc>
              <a:spcBef>
                <a:spcPts val="500"/>
              </a:spcBef>
              <a:spcAft>
                <a:spcPts val="0"/>
              </a:spcAft>
              <a:buClr>
                <a:srgbClr val="215386"/>
              </a:buClr>
              <a:buSzPts val="1000"/>
              <a:buNone/>
            </a:pPr>
            <a:r>
              <a:t/>
            </a:r>
            <a:endParaRPr sz="1000"/>
          </a:p>
          <a:p>
            <a:pPr indent="-76200" lvl="0" marL="228600" rtl="0" algn="l">
              <a:lnSpc>
                <a:spcPct val="90000"/>
              </a:lnSpc>
              <a:spcBef>
                <a:spcPts val="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pic>
        <p:nvPicPr>
          <p:cNvPr id="217" name="Google Shape;217;p14"/>
          <p:cNvPicPr preferRelativeResize="0"/>
          <p:nvPr/>
        </p:nvPicPr>
        <p:blipFill rotWithShape="1">
          <a:blip r:embed="rId3">
            <a:alphaModFix/>
          </a:blip>
          <a:srcRect b="0" l="0" r="0" t="0"/>
          <a:stretch/>
        </p:blipFill>
        <p:spPr>
          <a:xfrm>
            <a:off x="571500" y="4684980"/>
            <a:ext cx="10731500" cy="14896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4" name="Google Shape;224;p15"/>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latin typeface="Arial"/>
                <a:ea typeface="Arial"/>
                <a:cs typeface="Arial"/>
                <a:sym typeface="Arial"/>
              </a:rPr>
              <a:t>Federal Poverty Level Guide for ConnectorCare </a:t>
            </a:r>
            <a:endParaRPr b="1"/>
          </a:p>
        </p:txBody>
      </p:sp>
      <p:sp>
        <p:nvSpPr>
          <p:cNvPr id="225" name="Google Shape;225;p15"/>
          <p:cNvSpPr txBox="1"/>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226" name="Google Shape;226;p15"/>
          <p:cNvPicPr preferRelativeResize="0"/>
          <p:nvPr/>
        </p:nvPicPr>
        <p:blipFill rotWithShape="1">
          <a:blip r:embed="rId3">
            <a:alphaModFix/>
          </a:blip>
          <a:srcRect b="0" l="0" r="0" t="0"/>
          <a:stretch/>
        </p:blipFill>
        <p:spPr>
          <a:xfrm>
            <a:off x="1508879" y="1343649"/>
            <a:ext cx="8401130" cy="4759476"/>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3" name="Google Shape;233;p16"/>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latin typeface="Arial"/>
                <a:ea typeface="Arial"/>
                <a:cs typeface="Arial"/>
                <a:sym typeface="Arial"/>
              </a:rPr>
              <a:t>ConnectorCare Cost Sharing</a:t>
            </a:r>
            <a:endParaRPr/>
          </a:p>
        </p:txBody>
      </p:sp>
      <p:sp>
        <p:nvSpPr>
          <p:cNvPr id="234" name="Google Shape;234;p16"/>
          <p:cNvSpPr txBox="1"/>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1" i="0" sz="2800" u="none" cap="none" strike="noStrike">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235" name="Google Shape;235;p16"/>
          <p:cNvSpPr txBox="1"/>
          <p:nvPr/>
        </p:nvSpPr>
        <p:spPr>
          <a:xfrm>
            <a:off x="8086372" y="2060928"/>
            <a:ext cx="3203222"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215386"/>
                </a:solidFill>
                <a:latin typeface="Arial"/>
                <a:ea typeface="Arial"/>
                <a:cs typeface="Arial"/>
                <a:sym typeface="Arial"/>
              </a:rPr>
              <a:t>ConnectorCare benchmark lowest premiums for 2025:</a:t>
            </a:r>
            <a:endParaRPr sz="1800">
              <a:solidFill>
                <a:srgbClr val="215386"/>
              </a:solidFill>
              <a:latin typeface="Arial"/>
              <a:ea typeface="Arial"/>
              <a:cs typeface="Arial"/>
              <a:sym typeface="Arial"/>
            </a:endParaRPr>
          </a:p>
          <a:p>
            <a:pPr indent="-114300" lvl="1" marL="457200" marR="0" rtl="0" algn="l">
              <a:spcBef>
                <a:spcPts val="0"/>
              </a:spcBef>
              <a:spcAft>
                <a:spcPts val="0"/>
              </a:spcAft>
              <a:buClr>
                <a:srgbClr val="215386"/>
              </a:buClr>
              <a:buSzPts val="1800"/>
              <a:buFont typeface="Arial"/>
              <a:buChar char="•"/>
            </a:pPr>
            <a:r>
              <a:rPr b="0" i="0" lang="en-US" sz="1800" u="none" cap="none" strike="noStrike">
                <a:solidFill>
                  <a:srgbClr val="215386"/>
                </a:solidFill>
                <a:latin typeface="Arial"/>
                <a:ea typeface="Arial"/>
                <a:cs typeface="Arial"/>
                <a:sym typeface="Arial"/>
              </a:rPr>
              <a:t>Type 1: $0</a:t>
            </a:r>
            <a:endParaRPr/>
          </a:p>
          <a:p>
            <a:pPr indent="-114300" lvl="1" marL="457200" marR="0" rtl="0" algn="l">
              <a:spcBef>
                <a:spcPts val="0"/>
              </a:spcBef>
              <a:spcAft>
                <a:spcPts val="0"/>
              </a:spcAft>
              <a:buClr>
                <a:srgbClr val="215386"/>
              </a:buClr>
              <a:buSzPts val="1800"/>
              <a:buFont typeface="Arial"/>
              <a:buChar char="•"/>
            </a:pPr>
            <a:r>
              <a:rPr b="0" i="0" lang="en-US" sz="1800" u="none" cap="none" strike="noStrike">
                <a:solidFill>
                  <a:srgbClr val="215386"/>
                </a:solidFill>
                <a:latin typeface="Arial"/>
                <a:ea typeface="Arial"/>
                <a:cs typeface="Arial"/>
                <a:sym typeface="Arial"/>
              </a:rPr>
              <a:t>Type 2: $0</a:t>
            </a:r>
            <a:endParaRPr/>
          </a:p>
          <a:p>
            <a:pPr indent="-114300" lvl="1" marL="457200" marR="0" rtl="0" algn="l">
              <a:spcBef>
                <a:spcPts val="0"/>
              </a:spcBef>
              <a:spcAft>
                <a:spcPts val="0"/>
              </a:spcAft>
              <a:buClr>
                <a:srgbClr val="215386"/>
              </a:buClr>
              <a:buSzPts val="1800"/>
              <a:buFont typeface="Arial"/>
              <a:buChar char="•"/>
            </a:pPr>
            <a:r>
              <a:rPr b="0" i="0" lang="en-US" sz="1800" u="none" cap="none" strike="noStrike">
                <a:solidFill>
                  <a:srgbClr val="215386"/>
                </a:solidFill>
                <a:latin typeface="Arial"/>
                <a:ea typeface="Arial"/>
                <a:cs typeface="Arial"/>
                <a:sym typeface="Arial"/>
              </a:rPr>
              <a:t>Type 2B: $51</a:t>
            </a:r>
            <a:endParaRPr/>
          </a:p>
          <a:p>
            <a:pPr indent="-114300" lvl="1" marL="457200" marR="0" rtl="0" algn="l">
              <a:spcBef>
                <a:spcPts val="0"/>
              </a:spcBef>
              <a:spcAft>
                <a:spcPts val="0"/>
              </a:spcAft>
              <a:buClr>
                <a:srgbClr val="215386"/>
              </a:buClr>
              <a:buSzPts val="1800"/>
              <a:buFont typeface="Arial"/>
              <a:buChar char="•"/>
            </a:pPr>
            <a:r>
              <a:rPr b="0" i="0" lang="en-US" sz="1800" u="none" cap="none" strike="noStrike">
                <a:solidFill>
                  <a:srgbClr val="215386"/>
                </a:solidFill>
                <a:latin typeface="Arial"/>
                <a:ea typeface="Arial"/>
                <a:cs typeface="Arial"/>
                <a:sym typeface="Arial"/>
              </a:rPr>
              <a:t>Type 3A: $99</a:t>
            </a:r>
            <a:endParaRPr/>
          </a:p>
          <a:p>
            <a:pPr indent="-114300" lvl="1" marL="457200" marR="0" rtl="0" algn="l">
              <a:spcBef>
                <a:spcPts val="0"/>
              </a:spcBef>
              <a:spcAft>
                <a:spcPts val="0"/>
              </a:spcAft>
              <a:buClr>
                <a:srgbClr val="215386"/>
              </a:buClr>
              <a:buSzPts val="1800"/>
              <a:buFont typeface="Arial"/>
              <a:buChar char="•"/>
            </a:pPr>
            <a:r>
              <a:rPr b="0" i="0" lang="en-US" sz="1800" u="none" cap="none" strike="noStrike">
                <a:solidFill>
                  <a:srgbClr val="215386"/>
                </a:solidFill>
                <a:latin typeface="Arial"/>
                <a:ea typeface="Arial"/>
                <a:cs typeface="Arial"/>
                <a:sym typeface="Arial"/>
              </a:rPr>
              <a:t>Type 3B: $147</a:t>
            </a:r>
            <a:endParaRPr/>
          </a:p>
          <a:p>
            <a:pPr indent="-114300" lvl="1" marL="457200" marR="0" rtl="0" algn="l">
              <a:spcBef>
                <a:spcPts val="0"/>
              </a:spcBef>
              <a:spcAft>
                <a:spcPts val="0"/>
              </a:spcAft>
              <a:buClr>
                <a:srgbClr val="215386"/>
              </a:buClr>
              <a:buSzPts val="1800"/>
              <a:buFont typeface="Arial"/>
              <a:buChar char="•"/>
            </a:pPr>
            <a:r>
              <a:rPr b="0" i="0" lang="en-US" sz="1800" u="none" cap="none" strike="noStrike">
                <a:solidFill>
                  <a:srgbClr val="215386"/>
                </a:solidFill>
                <a:latin typeface="Arial"/>
                <a:ea typeface="Arial"/>
                <a:cs typeface="Arial"/>
                <a:sym typeface="Arial"/>
              </a:rPr>
              <a:t>Type 3C: $226</a:t>
            </a:r>
            <a:endParaRPr/>
          </a:p>
          <a:p>
            <a:pPr indent="-114300" lvl="1" marL="457200" marR="0" rtl="0" algn="l">
              <a:spcBef>
                <a:spcPts val="0"/>
              </a:spcBef>
              <a:spcAft>
                <a:spcPts val="0"/>
              </a:spcAft>
              <a:buClr>
                <a:srgbClr val="215386"/>
              </a:buClr>
              <a:buSzPts val="1800"/>
              <a:buFont typeface="Arial"/>
              <a:buChar char="•"/>
            </a:pPr>
            <a:r>
              <a:rPr b="0" i="0" lang="en-US" sz="1800" u="none" cap="none" strike="noStrike">
                <a:solidFill>
                  <a:srgbClr val="215386"/>
                </a:solidFill>
                <a:latin typeface="Arial"/>
                <a:ea typeface="Arial"/>
                <a:cs typeface="Arial"/>
                <a:sym typeface="Arial"/>
              </a:rPr>
              <a:t>Type 3D: $264</a:t>
            </a:r>
            <a:endParaRPr/>
          </a:p>
        </p:txBody>
      </p:sp>
      <p:pic>
        <p:nvPicPr>
          <p:cNvPr id="236" name="Google Shape;236;p16"/>
          <p:cNvPicPr preferRelativeResize="0"/>
          <p:nvPr/>
        </p:nvPicPr>
        <p:blipFill rotWithShape="1">
          <a:blip r:embed="rId3">
            <a:alphaModFix/>
          </a:blip>
          <a:srcRect b="0" l="0" r="0" t="0"/>
          <a:stretch/>
        </p:blipFill>
        <p:spPr>
          <a:xfrm>
            <a:off x="840041" y="1292038"/>
            <a:ext cx="6750779" cy="48626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3" name="Google Shape;243;p17"/>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Plan Selection and Premium Payments</a:t>
            </a:r>
            <a:endParaRPr/>
          </a:p>
        </p:txBody>
      </p:sp>
      <p:sp>
        <p:nvSpPr>
          <p:cNvPr id="244" name="Google Shape;244;p17"/>
          <p:cNvSpPr txBox="1"/>
          <p:nvPr>
            <p:ph idx="1" type="body"/>
          </p:nvPr>
        </p:nvSpPr>
        <p:spPr>
          <a:xfrm>
            <a:off x="344488" y="1357782"/>
            <a:ext cx="11390312" cy="4291199"/>
          </a:xfrm>
          <a:prstGeom prst="rect">
            <a:avLst/>
          </a:prstGeom>
          <a:noFill/>
          <a:ln>
            <a:noFill/>
          </a:ln>
        </p:spPr>
        <p:txBody>
          <a:bodyPr anchorCtr="0" anchor="t" bIns="45700" lIns="91425" spcFirstLastPara="1" rIns="91425" wrap="square" tIns="45700">
            <a:normAutofit lnSpcReduction="10000"/>
          </a:bodyPr>
          <a:lstStyle/>
          <a:p>
            <a:pPr indent="-161925" lvl="0" marL="228600" rtl="0" algn="ctr">
              <a:lnSpc>
                <a:spcPct val="90000"/>
              </a:lnSpc>
              <a:spcBef>
                <a:spcPts val="0"/>
              </a:spcBef>
              <a:spcAft>
                <a:spcPts val="0"/>
              </a:spcAft>
              <a:buClr>
                <a:srgbClr val="215386"/>
              </a:buClr>
              <a:buSzPts val="1050"/>
              <a:buNone/>
            </a:pPr>
            <a:r>
              <a:t/>
            </a:r>
            <a:endParaRPr sz="1050"/>
          </a:p>
          <a:p>
            <a:pPr indent="-342900" lvl="0" marL="342900" rtl="0" algn="l">
              <a:lnSpc>
                <a:spcPct val="90000"/>
              </a:lnSpc>
              <a:spcBef>
                <a:spcPts val="1000"/>
              </a:spcBef>
              <a:spcAft>
                <a:spcPts val="0"/>
              </a:spcAft>
              <a:buClr>
                <a:srgbClr val="215386"/>
              </a:buClr>
              <a:buSzPts val="2800"/>
              <a:buChar char="•"/>
            </a:pPr>
            <a:r>
              <a:rPr lang="en-US"/>
              <a:t>Must affirmatively select a plan to enroll </a:t>
            </a:r>
            <a:endParaRPr/>
          </a:p>
          <a:p>
            <a:pPr indent="-342900" lvl="1" marL="800100" rtl="0" algn="l">
              <a:lnSpc>
                <a:spcPct val="90000"/>
              </a:lnSpc>
              <a:spcBef>
                <a:spcPts val="500"/>
              </a:spcBef>
              <a:spcAft>
                <a:spcPts val="0"/>
              </a:spcAft>
              <a:buClr>
                <a:srgbClr val="215386"/>
              </a:buClr>
              <a:buSzPts val="2400"/>
              <a:buChar char="•"/>
            </a:pPr>
            <a:r>
              <a:rPr lang="en-US"/>
              <a:t>Unless eligible for a zero dollar plan and opt to be auto-enrolled via application</a:t>
            </a:r>
            <a:endParaRPr/>
          </a:p>
          <a:p>
            <a:pPr indent="-342900" lvl="0" marL="342900" rtl="0" algn="l">
              <a:lnSpc>
                <a:spcPct val="90000"/>
              </a:lnSpc>
              <a:spcBef>
                <a:spcPts val="1000"/>
              </a:spcBef>
              <a:spcAft>
                <a:spcPts val="0"/>
              </a:spcAft>
              <a:buClr>
                <a:srgbClr val="215386"/>
              </a:buClr>
              <a:buSzPts val="2800"/>
              <a:buChar char="•"/>
            </a:pPr>
            <a:r>
              <a:rPr lang="en-US"/>
              <a:t>Higher premium for some ConnectorCare HMO choices based on provider networks, but benefits the same</a:t>
            </a:r>
            <a:endParaRPr/>
          </a:p>
          <a:p>
            <a:pPr indent="-342900" lvl="0" marL="342900" rtl="0" algn="l">
              <a:lnSpc>
                <a:spcPct val="90000"/>
              </a:lnSpc>
              <a:spcBef>
                <a:spcPts val="1000"/>
              </a:spcBef>
              <a:spcAft>
                <a:spcPts val="0"/>
              </a:spcAft>
              <a:buClr>
                <a:srgbClr val="215386"/>
              </a:buClr>
              <a:buSzPts val="2800"/>
              <a:buChar char="•"/>
            </a:pPr>
            <a:r>
              <a:rPr lang="en-US"/>
              <a:t>Deadlines to enroll &amp; pay first month’s premium (if there is a premium)</a:t>
            </a:r>
            <a:endParaRPr/>
          </a:p>
          <a:p>
            <a:pPr indent="-342900" lvl="1" marL="800100" rtl="0" algn="l">
              <a:lnSpc>
                <a:spcPct val="90000"/>
              </a:lnSpc>
              <a:spcBef>
                <a:spcPts val="500"/>
              </a:spcBef>
              <a:spcAft>
                <a:spcPts val="0"/>
              </a:spcAft>
              <a:buClr>
                <a:srgbClr val="215386"/>
              </a:buClr>
              <a:buSzPts val="2800"/>
              <a:buChar char="•"/>
            </a:pPr>
            <a:r>
              <a:rPr lang="en-US" sz="2800"/>
              <a:t>by the </a:t>
            </a:r>
            <a:r>
              <a:rPr b="1" i="1" lang="en-US" sz="2800"/>
              <a:t>23</a:t>
            </a:r>
            <a:r>
              <a:rPr b="1" baseline="30000" i="1" lang="en-US" sz="2800"/>
              <a:t>rd</a:t>
            </a:r>
            <a:r>
              <a:rPr b="1" i="1" lang="en-US" sz="2800"/>
              <a:t> of the month </a:t>
            </a:r>
            <a:r>
              <a:rPr lang="en-US" sz="2800"/>
              <a:t>for coverage effective the 1</a:t>
            </a:r>
            <a:r>
              <a:rPr baseline="30000" lang="en-US" sz="2800"/>
              <a:t>st</a:t>
            </a:r>
            <a:r>
              <a:rPr lang="en-US" sz="2800"/>
              <a:t> of the next month</a:t>
            </a:r>
            <a:endParaRPr/>
          </a:p>
          <a:p>
            <a:pPr indent="-342900" lvl="1" marL="800100" rtl="0" algn="l">
              <a:lnSpc>
                <a:spcPct val="90000"/>
              </a:lnSpc>
              <a:spcBef>
                <a:spcPts val="500"/>
              </a:spcBef>
              <a:spcAft>
                <a:spcPts val="0"/>
              </a:spcAft>
              <a:buClr>
                <a:srgbClr val="215386"/>
              </a:buClr>
              <a:buSzPts val="2800"/>
              <a:buChar char="•"/>
            </a:pPr>
            <a:r>
              <a:rPr lang="en-US" sz="2800"/>
              <a:t>after the 23</a:t>
            </a:r>
            <a:r>
              <a:rPr baseline="30000" lang="en-US" sz="2800"/>
              <a:t>rd</a:t>
            </a:r>
            <a:r>
              <a:rPr lang="en-US" sz="2800"/>
              <a:t>, coverage not until the 1</a:t>
            </a:r>
            <a:r>
              <a:rPr baseline="30000" lang="en-US" sz="2800"/>
              <a:t>st</a:t>
            </a:r>
            <a:r>
              <a:rPr lang="en-US" sz="2800"/>
              <a:t> of the following month</a:t>
            </a:r>
            <a:endParaRPr/>
          </a:p>
          <a:p>
            <a:pPr indent="-76200" lvl="0" marL="228600" rtl="0" algn="l">
              <a:lnSpc>
                <a:spcPct val="90000"/>
              </a:lnSpc>
              <a:spcBef>
                <a:spcPts val="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8"/>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1" name="Google Shape;251;p18"/>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Open Enrollment</a:t>
            </a:r>
            <a:endParaRPr/>
          </a:p>
        </p:txBody>
      </p:sp>
      <p:sp>
        <p:nvSpPr>
          <p:cNvPr id="252" name="Google Shape;252;p18"/>
          <p:cNvSpPr txBox="1"/>
          <p:nvPr>
            <p:ph idx="1" type="body"/>
          </p:nvPr>
        </p:nvSpPr>
        <p:spPr>
          <a:xfrm>
            <a:off x="344488" y="1357782"/>
            <a:ext cx="11390312" cy="4291199"/>
          </a:xfrm>
          <a:prstGeom prst="rect">
            <a:avLst/>
          </a:prstGeom>
          <a:noFill/>
          <a:ln>
            <a:noFill/>
          </a:ln>
        </p:spPr>
        <p:txBody>
          <a:bodyPr anchorCtr="0" anchor="t" bIns="45700" lIns="91425" spcFirstLastPara="1" rIns="91425" wrap="square" tIns="45700">
            <a:normAutofit/>
          </a:bodyPr>
          <a:lstStyle/>
          <a:p>
            <a:pPr indent="-161925" lvl="0" marL="228600" rtl="0" algn="ctr">
              <a:lnSpc>
                <a:spcPct val="90000"/>
              </a:lnSpc>
              <a:spcBef>
                <a:spcPts val="0"/>
              </a:spcBef>
              <a:spcAft>
                <a:spcPts val="0"/>
              </a:spcAft>
              <a:buClr>
                <a:srgbClr val="215386"/>
              </a:buClr>
              <a:buSzPts val="1050"/>
              <a:buNone/>
            </a:pPr>
            <a:r>
              <a:t/>
            </a:r>
            <a:endParaRPr sz="1050"/>
          </a:p>
          <a:p>
            <a:pPr indent="-342900" lvl="0" marL="342900" rtl="0" algn="l">
              <a:lnSpc>
                <a:spcPct val="90000"/>
              </a:lnSpc>
              <a:spcBef>
                <a:spcPts val="1000"/>
              </a:spcBef>
              <a:spcAft>
                <a:spcPts val="0"/>
              </a:spcAft>
              <a:buClr>
                <a:srgbClr val="215386"/>
              </a:buClr>
              <a:buSzPts val="2400"/>
              <a:buChar char="•"/>
            </a:pPr>
            <a:r>
              <a:rPr lang="en-US" sz="2400"/>
              <a:t>Only time individuals &amp; families can enroll in Health Connector plan or change plans without a “qualifying event”</a:t>
            </a:r>
            <a:endParaRPr/>
          </a:p>
          <a:p>
            <a:pPr indent="-165100" lvl="0" marL="228600" rtl="0" algn="l">
              <a:lnSpc>
                <a:spcPct val="90000"/>
              </a:lnSpc>
              <a:spcBef>
                <a:spcPts val="1000"/>
              </a:spcBef>
              <a:spcAft>
                <a:spcPts val="0"/>
              </a:spcAft>
              <a:buClr>
                <a:srgbClr val="215386"/>
              </a:buClr>
              <a:buSzPts val="1000"/>
              <a:buNone/>
            </a:pPr>
            <a:r>
              <a:t/>
            </a:r>
            <a:endParaRPr sz="1000"/>
          </a:p>
          <a:p>
            <a:pPr indent="-342900" lvl="1" marL="800100" rtl="0" algn="l">
              <a:lnSpc>
                <a:spcPct val="90000"/>
              </a:lnSpc>
              <a:spcBef>
                <a:spcPts val="500"/>
              </a:spcBef>
              <a:spcAft>
                <a:spcPts val="0"/>
              </a:spcAft>
              <a:buClr>
                <a:srgbClr val="215386"/>
              </a:buClr>
              <a:buSzPts val="2400"/>
              <a:buChar char="•"/>
            </a:pPr>
            <a:r>
              <a:rPr lang="en-US"/>
              <a:t>Open Enrollment for 2025 coverage ran from November 1, 2024 - January 23, 2025 </a:t>
            </a:r>
            <a:endParaRPr/>
          </a:p>
          <a:p>
            <a:pPr indent="-285750" lvl="1" marL="800100" rtl="0" algn="l">
              <a:lnSpc>
                <a:spcPct val="90000"/>
              </a:lnSpc>
              <a:spcBef>
                <a:spcPts val="500"/>
              </a:spcBef>
              <a:spcAft>
                <a:spcPts val="0"/>
              </a:spcAft>
              <a:buClr>
                <a:srgbClr val="215386"/>
              </a:buClr>
              <a:buSzPts val="900"/>
              <a:buNone/>
            </a:pPr>
            <a:r>
              <a:t/>
            </a:r>
            <a:endParaRPr sz="900"/>
          </a:p>
          <a:p>
            <a:pPr indent="-342900" lvl="0" marL="342900" rtl="0" algn="l">
              <a:lnSpc>
                <a:spcPct val="90000"/>
              </a:lnSpc>
              <a:spcBef>
                <a:spcPts val="1000"/>
              </a:spcBef>
              <a:spcAft>
                <a:spcPts val="0"/>
              </a:spcAft>
              <a:buClr>
                <a:srgbClr val="215386"/>
              </a:buClr>
              <a:buSzPts val="2400"/>
              <a:buChar char="•"/>
            </a:pPr>
            <a:r>
              <a:rPr lang="en-US" sz="2400">
                <a:latin typeface="Arial"/>
                <a:ea typeface="Arial"/>
                <a:cs typeface="Arial"/>
                <a:sym typeface="Arial"/>
              </a:rPr>
              <a:t>After Open Enrollment has ended people cannot enroll for 2025 without a “qualifying event”</a:t>
            </a:r>
            <a:endParaRPr/>
          </a:p>
          <a:p>
            <a:pPr indent="-165100" lvl="0" marL="228600" rtl="0" algn="l">
              <a:lnSpc>
                <a:spcPct val="90000"/>
              </a:lnSpc>
              <a:spcBef>
                <a:spcPts val="1000"/>
              </a:spcBef>
              <a:spcAft>
                <a:spcPts val="0"/>
              </a:spcAft>
              <a:buClr>
                <a:srgbClr val="215386"/>
              </a:buClr>
              <a:buSzPts val="1000"/>
              <a:buNone/>
            </a:pPr>
            <a:r>
              <a:t/>
            </a:r>
            <a:endParaRPr sz="1000"/>
          </a:p>
          <a:p>
            <a:pPr indent="-342900" lvl="1" marL="800100" rtl="0" algn="l">
              <a:lnSpc>
                <a:spcPct val="90000"/>
              </a:lnSpc>
              <a:spcBef>
                <a:spcPts val="500"/>
              </a:spcBef>
              <a:spcAft>
                <a:spcPts val="0"/>
              </a:spcAft>
              <a:buClr>
                <a:srgbClr val="215386"/>
              </a:buClr>
              <a:buSzPts val="2400"/>
              <a:buChar char="•"/>
            </a:pPr>
            <a:r>
              <a:rPr lang="en-US"/>
              <a:t>Qualifying event (QE) allows for “special enrollment period” (SEP)</a:t>
            </a:r>
            <a:endParaRPr/>
          </a:p>
          <a:p>
            <a:pPr indent="-76200" lvl="0" marL="228600" rtl="0" algn="l">
              <a:lnSpc>
                <a:spcPct val="90000"/>
              </a:lnSpc>
              <a:spcBef>
                <a:spcPts val="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9" name="Google Shape;259;p19"/>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ConnectorCare Qualifying Event</a:t>
            </a:r>
            <a:endParaRPr/>
          </a:p>
        </p:txBody>
      </p:sp>
      <p:sp>
        <p:nvSpPr>
          <p:cNvPr id="260" name="Google Shape;260;p19"/>
          <p:cNvSpPr txBox="1"/>
          <p:nvPr>
            <p:ph idx="1" type="body"/>
          </p:nvPr>
        </p:nvSpPr>
        <p:spPr>
          <a:xfrm>
            <a:off x="255111" y="1818421"/>
            <a:ext cx="11343331" cy="2719204"/>
          </a:xfrm>
          <a:prstGeom prst="rect">
            <a:avLst/>
          </a:prstGeom>
          <a:noFill/>
          <a:ln>
            <a:noFill/>
          </a:ln>
        </p:spPr>
        <p:txBody>
          <a:bodyPr anchorCtr="0" anchor="t" bIns="45700" lIns="91425" spcFirstLastPara="1" rIns="91425" wrap="square" tIns="45700">
            <a:normAutofit/>
          </a:bodyPr>
          <a:lstStyle/>
          <a:p>
            <a:pPr indent="-161925" lvl="0" marL="228600" rtl="0" algn="ctr">
              <a:lnSpc>
                <a:spcPct val="90000"/>
              </a:lnSpc>
              <a:spcBef>
                <a:spcPts val="0"/>
              </a:spcBef>
              <a:spcAft>
                <a:spcPts val="0"/>
              </a:spcAft>
              <a:buClr>
                <a:srgbClr val="215386"/>
              </a:buClr>
              <a:buSzPts val="1050"/>
              <a:buNone/>
            </a:pPr>
            <a:r>
              <a:t/>
            </a:r>
            <a:endParaRPr sz="1050"/>
          </a:p>
          <a:p>
            <a:pPr indent="0" lvl="0" marL="0" rtl="0" algn="l">
              <a:lnSpc>
                <a:spcPct val="90000"/>
              </a:lnSpc>
              <a:spcBef>
                <a:spcPts val="0"/>
              </a:spcBef>
              <a:spcAft>
                <a:spcPts val="0"/>
              </a:spcAft>
              <a:buClr>
                <a:srgbClr val="215386"/>
              </a:buClr>
              <a:buSzPts val="2800"/>
              <a:buNone/>
            </a:pPr>
            <a:r>
              <a:rPr lang="en-US"/>
              <a:t>Being newly eligible for ConnectorCare is a Qualifying Event</a:t>
            </a:r>
            <a:endParaRPr/>
          </a:p>
          <a:p>
            <a:pPr indent="0" lvl="0" marL="0" rtl="0" algn="l">
              <a:lnSpc>
                <a:spcPct val="90000"/>
              </a:lnSpc>
              <a:spcBef>
                <a:spcPts val="0"/>
              </a:spcBef>
              <a:spcAft>
                <a:spcPts val="0"/>
              </a:spcAft>
              <a:buClr>
                <a:srgbClr val="215386"/>
              </a:buClr>
              <a:buSzPts val="1000"/>
              <a:buNone/>
            </a:pPr>
            <a:r>
              <a:t/>
            </a:r>
            <a:endParaRPr sz="1000"/>
          </a:p>
          <a:p>
            <a:pPr indent="-228600" lvl="1" marL="685800" rtl="0" algn="l">
              <a:lnSpc>
                <a:spcPct val="90000"/>
              </a:lnSpc>
              <a:spcBef>
                <a:spcPts val="0"/>
              </a:spcBef>
              <a:spcAft>
                <a:spcPts val="0"/>
              </a:spcAft>
              <a:buClr>
                <a:srgbClr val="215386"/>
              </a:buClr>
              <a:buSzPts val="2400"/>
              <a:buChar char="•"/>
            </a:pPr>
            <a:r>
              <a:rPr lang="en-US"/>
              <a:t>Applies automatically if this is first time you have qualified for ConnectorCare</a:t>
            </a:r>
            <a:endParaRPr/>
          </a:p>
          <a:p>
            <a:pPr indent="0" lvl="1" marL="457200" rtl="0" algn="l">
              <a:lnSpc>
                <a:spcPct val="90000"/>
              </a:lnSpc>
              <a:spcBef>
                <a:spcPts val="0"/>
              </a:spcBef>
              <a:spcAft>
                <a:spcPts val="0"/>
              </a:spcAft>
              <a:buClr>
                <a:srgbClr val="215386"/>
              </a:buClr>
              <a:buSzPts val="1000"/>
              <a:buNone/>
            </a:pPr>
            <a:r>
              <a:t/>
            </a:r>
            <a:endParaRPr sz="1000"/>
          </a:p>
          <a:p>
            <a:pPr indent="-228600" lvl="1" marL="685800" rtl="0" algn="l">
              <a:lnSpc>
                <a:spcPct val="90000"/>
              </a:lnSpc>
              <a:spcBef>
                <a:spcPts val="0"/>
              </a:spcBef>
              <a:spcAft>
                <a:spcPts val="0"/>
              </a:spcAft>
              <a:buClr>
                <a:srgbClr val="215386"/>
              </a:buClr>
              <a:buSzPts val="2400"/>
              <a:buChar char="•"/>
            </a:pPr>
            <a:r>
              <a:rPr lang="en-US"/>
              <a:t>If previously eligible for ConnectorCare &amp; failed to enroll, unable to enroll until next open enrollment unless some other Qualifying Event occurs</a:t>
            </a:r>
            <a:endParaRPr/>
          </a:p>
          <a:p>
            <a:pPr indent="-228600" lvl="2" marL="1143000" rtl="0" algn="l">
              <a:lnSpc>
                <a:spcPct val="90000"/>
              </a:lnSpc>
              <a:spcBef>
                <a:spcPts val="0"/>
              </a:spcBef>
              <a:spcAft>
                <a:spcPts val="0"/>
              </a:spcAft>
              <a:buClr>
                <a:srgbClr val="215386"/>
              </a:buClr>
              <a:buSzPts val="2000"/>
              <a:buChar char="•"/>
            </a:pPr>
            <a:r>
              <a:rPr lang="en-US"/>
              <a:t>Qualifying at a different income level can create a Special Enrollment Period</a:t>
            </a:r>
            <a:endParaRPr/>
          </a:p>
          <a:p>
            <a:pPr indent="-190500" lvl="0" marL="342900" rtl="0" algn="l">
              <a:lnSpc>
                <a:spcPct val="90000"/>
              </a:lnSpc>
              <a:spcBef>
                <a:spcPts val="100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pic>
        <p:nvPicPr>
          <p:cNvPr descr="Enrollment in individual health insurance open through mid-January -  Ashland News - Community-Supported, NonProfit News" id="261" name="Google Shape;261;p19"/>
          <p:cNvPicPr preferRelativeResize="0"/>
          <p:nvPr/>
        </p:nvPicPr>
        <p:blipFill rotWithShape="1">
          <a:blip r:embed="rId3">
            <a:alphaModFix/>
          </a:blip>
          <a:srcRect b="0" l="0" r="0" t="0"/>
          <a:stretch/>
        </p:blipFill>
        <p:spPr>
          <a:xfrm>
            <a:off x="3294063" y="3923695"/>
            <a:ext cx="4944004" cy="21188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4" name="Google Shape;114;p2"/>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What is ConnectorCare?</a:t>
            </a:r>
            <a:endParaRPr/>
          </a:p>
        </p:txBody>
      </p:sp>
      <p:sp>
        <p:nvSpPr>
          <p:cNvPr id="115" name="Google Shape;115;p2"/>
          <p:cNvSpPr txBox="1"/>
          <p:nvPr>
            <p:ph idx="1" type="body"/>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15386"/>
              </a:buClr>
              <a:buSzPts val="2800"/>
              <a:buChar char="•"/>
            </a:pPr>
            <a:r>
              <a:rPr lang="en-US"/>
              <a:t>Insurance  through private health plans with the government helping pay for much of the costs of coverage (e.g. premiums and cost-sharing)</a:t>
            </a:r>
            <a:endParaRPr/>
          </a:p>
          <a:p>
            <a:pPr indent="-228600" lvl="0" marL="228600" rtl="0" algn="l">
              <a:lnSpc>
                <a:spcPct val="90000"/>
              </a:lnSpc>
              <a:spcBef>
                <a:spcPts val="1000"/>
              </a:spcBef>
              <a:spcAft>
                <a:spcPts val="0"/>
              </a:spcAft>
              <a:buClr>
                <a:srgbClr val="215386"/>
              </a:buClr>
              <a:buSzPts val="2800"/>
              <a:buChar char="•"/>
            </a:pPr>
            <a:r>
              <a:rPr lang="en-US"/>
              <a:t>You can only get it from the Massachusetts Health Connector</a:t>
            </a:r>
            <a:endParaRPr/>
          </a:p>
          <a:p>
            <a:pPr indent="-50800" lvl="0" marL="228600" rtl="0" algn="l">
              <a:lnSpc>
                <a:spcPct val="90000"/>
              </a:lnSpc>
              <a:spcBef>
                <a:spcPts val="1000"/>
              </a:spcBef>
              <a:spcAft>
                <a:spcPts val="0"/>
              </a:spcAft>
              <a:buClr>
                <a:srgbClr val="215386"/>
              </a:buClr>
              <a:buSzPts val="2800"/>
              <a:buNone/>
            </a:pPr>
            <a:r>
              <a:t/>
            </a:r>
            <a:endParaRPr/>
          </a:p>
        </p:txBody>
      </p:sp>
      <p:pic>
        <p:nvPicPr>
          <p:cNvPr id="116" name="Google Shape;116;p2"/>
          <p:cNvPicPr preferRelativeResize="0"/>
          <p:nvPr/>
        </p:nvPicPr>
        <p:blipFill rotWithShape="1">
          <a:blip r:embed="rId3">
            <a:alphaModFix/>
          </a:blip>
          <a:srcRect b="0" l="0" r="0" t="0"/>
          <a:stretch/>
        </p:blipFill>
        <p:spPr>
          <a:xfrm>
            <a:off x="543868" y="4644295"/>
            <a:ext cx="3241675" cy="1025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8" name="Google Shape;268;p20"/>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latin typeface="Arial"/>
                <a:ea typeface="Arial"/>
                <a:cs typeface="Arial"/>
                <a:sym typeface="Arial"/>
              </a:rPr>
              <a:t>Health Connector Special Enrollment Period</a:t>
            </a:r>
            <a:endParaRPr b="1"/>
          </a:p>
        </p:txBody>
      </p:sp>
      <p:sp>
        <p:nvSpPr>
          <p:cNvPr id="269" name="Google Shape;269;p20"/>
          <p:cNvSpPr txBox="1"/>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1" sz="2800">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270" name="Google Shape;270;p20"/>
          <p:cNvSpPr txBox="1"/>
          <p:nvPr/>
        </p:nvSpPr>
        <p:spPr>
          <a:xfrm>
            <a:off x="458892" y="1522624"/>
            <a:ext cx="5923191" cy="477053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5386"/>
              </a:buClr>
              <a:buSzPts val="2400"/>
              <a:buFont typeface="Arial"/>
              <a:buChar char="•"/>
            </a:pPr>
            <a:r>
              <a:rPr lang="en-US" sz="2400">
                <a:solidFill>
                  <a:srgbClr val="215386"/>
                </a:solidFill>
                <a:latin typeface="Arial"/>
                <a:ea typeface="Arial"/>
                <a:cs typeface="Arial"/>
                <a:sym typeface="Arial"/>
              </a:rPr>
              <a:t>A person has </a:t>
            </a:r>
            <a:r>
              <a:rPr b="1" lang="en-US" sz="2400">
                <a:solidFill>
                  <a:srgbClr val="215386"/>
                </a:solidFill>
                <a:latin typeface="Arial"/>
                <a:ea typeface="Arial"/>
                <a:cs typeface="Arial"/>
                <a:sym typeface="Arial"/>
              </a:rPr>
              <a:t>60 days</a:t>
            </a:r>
            <a:r>
              <a:rPr lang="en-US" sz="2400">
                <a:solidFill>
                  <a:srgbClr val="215386"/>
                </a:solidFill>
                <a:latin typeface="Arial"/>
                <a:ea typeface="Arial"/>
                <a:cs typeface="Arial"/>
                <a:sym typeface="Arial"/>
              </a:rPr>
              <a:t> from the date of a qualifying life event to enroll in a new health plan. </a:t>
            </a:r>
            <a:endParaRPr sz="18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Arial"/>
              <a:buNone/>
            </a:pPr>
            <a:r>
              <a:t/>
            </a:r>
            <a:endParaRPr sz="2400">
              <a:solidFill>
                <a:srgbClr val="215386"/>
              </a:solidFill>
              <a:latin typeface="Arial"/>
              <a:ea typeface="Arial"/>
              <a:cs typeface="Arial"/>
              <a:sym typeface="Arial"/>
            </a:endParaRPr>
          </a:p>
          <a:p>
            <a:pPr indent="-342900" lvl="0" marL="342900" marR="0" rtl="0" algn="l">
              <a:spcBef>
                <a:spcPts val="0"/>
              </a:spcBef>
              <a:spcAft>
                <a:spcPts val="0"/>
              </a:spcAft>
              <a:buClr>
                <a:srgbClr val="215386"/>
              </a:buClr>
              <a:buSzPts val="2400"/>
              <a:buFont typeface="Arial"/>
              <a:buChar char="•"/>
            </a:pPr>
            <a:r>
              <a:rPr b="1" lang="en-US" sz="2400">
                <a:solidFill>
                  <a:srgbClr val="215386"/>
                </a:solidFill>
                <a:latin typeface="Arial"/>
                <a:ea typeface="Arial"/>
                <a:cs typeface="Arial"/>
                <a:sym typeface="Arial"/>
              </a:rPr>
              <a:t>Examples: </a:t>
            </a:r>
            <a:endParaRPr b="1" sz="1800">
              <a:solidFill>
                <a:schemeClr val="dk1"/>
              </a:solidFill>
              <a:latin typeface="Arial"/>
              <a:ea typeface="Arial"/>
              <a:cs typeface="Arial"/>
              <a:sym typeface="Arial"/>
            </a:endParaRPr>
          </a:p>
          <a:p>
            <a:pPr indent="-285750" lvl="1" marL="742950" marR="0" rtl="0" algn="l">
              <a:spcBef>
                <a:spcPts val="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Marriage/birth/adoption</a:t>
            </a:r>
            <a:endParaRPr/>
          </a:p>
          <a:p>
            <a:pPr indent="-285750" lvl="1" marL="742950" marR="0" rtl="0" algn="l">
              <a:spcBef>
                <a:spcPts val="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Loss of job</a:t>
            </a:r>
            <a:endParaRPr/>
          </a:p>
          <a:p>
            <a:pPr indent="-285750" lvl="1" marL="742950" marR="0" rtl="0" algn="l">
              <a:spcBef>
                <a:spcPts val="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Moving to Massachusetts</a:t>
            </a:r>
            <a:endParaRPr/>
          </a:p>
          <a:p>
            <a:pPr indent="-133350" lvl="0" marL="285750" marR="0" rtl="0" algn="l">
              <a:spcBef>
                <a:spcPts val="0"/>
              </a:spcBef>
              <a:spcAft>
                <a:spcPts val="0"/>
              </a:spcAft>
              <a:buClr>
                <a:schemeClr val="dk1"/>
              </a:buClr>
              <a:buSzPts val="2400"/>
              <a:buFont typeface="Arial"/>
              <a:buNone/>
            </a:pPr>
            <a:r>
              <a:t/>
            </a:r>
            <a:endParaRPr sz="2400">
              <a:solidFill>
                <a:srgbClr val="215386"/>
              </a:solidFill>
              <a:latin typeface="Arial"/>
              <a:ea typeface="Arial"/>
              <a:cs typeface="Arial"/>
              <a:sym typeface="Arial"/>
            </a:endParaRPr>
          </a:p>
          <a:p>
            <a:pPr indent="0" lvl="0" marL="0" marR="0" rtl="0" algn="l">
              <a:spcBef>
                <a:spcPts val="0"/>
              </a:spcBef>
              <a:spcAft>
                <a:spcPts val="0"/>
              </a:spcAft>
              <a:buNone/>
            </a:pPr>
            <a:r>
              <a:t/>
            </a:r>
            <a:endParaRPr i="1" sz="2000">
              <a:solidFill>
                <a:srgbClr val="215386"/>
              </a:solidFill>
              <a:latin typeface="Arial"/>
              <a:ea typeface="Arial"/>
              <a:cs typeface="Arial"/>
              <a:sym typeface="Arial"/>
            </a:endParaRPr>
          </a:p>
          <a:p>
            <a:pPr indent="0" lvl="0" marL="0" marR="0" rtl="0" algn="l">
              <a:spcBef>
                <a:spcPts val="0"/>
              </a:spcBef>
              <a:spcAft>
                <a:spcPts val="0"/>
              </a:spcAft>
              <a:buNone/>
            </a:pPr>
            <a:r>
              <a:rPr i="1" lang="en-US" sz="1800">
                <a:solidFill>
                  <a:srgbClr val="215386"/>
                </a:solidFill>
                <a:latin typeface="Arial"/>
                <a:ea typeface="Arial"/>
                <a:cs typeface="Arial"/>
                <a:sym typeface="Arial"/>
              </a:rPr>
              <a:t>*If the applicant does not have a qualifying event they can try to obtain a waiver from the Office of Patient Protection to purchase insurance outside of Open Enrollment</a:t>
            </a:r>
            <a:endParaRPr i="1" sz="1800">
              <a:solidFill>
                <a:schemeClr val="dk1"/>
              </a:solidFill>
              <a:latin typeface="Arial"/>
              <a:ea typeface="Arial"/>
              <a:cs typeface="Arial"/>
              <a:sym typeface="Arial"/>
            </a:endParaRPr>
          </a:p>
        </p:txBody>
      </p:sp>
      <p:pic>
        <p:nvPicPr>
          <p:cNvPr descr="A picture containing graphical user interface&#10;&#10;Description automatically generated" id="271" name="Google Shape;271;p20"/>
          <p:cNvPicPr preferRelativeResize="0"/>
          <p:nvPr/>
        </p:nvPicPr>
        <p:blipFill rotWithShape="1">
          <a:blip r:embed="rId3">
            <a:alphaModFix/>
          </a:blip>
          <a:srcRect b="0" l="0" r="0" t="0"/>
          <a:stretch/>
        </p:blipFill>
        <p:spPr>
          <a:xfrm>
            <a:off x="7104357" y="1864078"/>
            <a:ext cx="4210050" cy="36237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1"/>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21"/>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Eligible but Unable to Enroll</a:t>
            </a:r>
            <a:endParaRPr/>
          </a:p>
        </p:txBody>
      </p:sp>
      <p:sp>
        <p:nvSpPr>
          <p:cNvPr id="279" name="Google Shape;279;p21"/>
          <p:cNvSpPr txBox="1"/>
          <p:nvPr>
            <p:ph idx="1" type="body"/>
          </p:nvPr>
        </p:nvSpPr>
        <p:spPr>
          <a:xfrm>
            <a:off x="344488" y="1357783"/>
            <a:ext cx="11522086" cy="3420474"/>
          </a:xfrm>
          <a:prstGeom prst="rect">
            <a:avLst/>
          </a:prstGeom>
          <a:noFill/>
          <a:ln>
            <a:noFill/>
          </a:ln>
        </p:spPr>
        <p:txBody>
          <a:bodyPr anchorCtr="0" anchor="t" bIns="45700" lIns="91425" spcFirstLastPara="1" rIns="91425" wrap="square" tIns="45700">
            <a:normAutofit/>
          </a:bodyPr>
          <a:lstStyle/>
          <a:p>
            <a:pPr indent="-161925" lvl="0" marL="228600" rtl="0" algn="ctr">
              <a:lnSpc>
                <a:spcPct val="90000"/>
              </a:lnSpc>
              <a:spcBef>
                <a:spcPts val="0"/>
              </a:spcBef>
              <a:spcAft>
                <a:spcPts val="0"/>
              </a:spcAft>
              <a:buClr>
                <a:srgbClr val="215386"/>
              </a:buClr>
              <a:buSzPts val="1050"/>
              <a:buNone/>
            </a:pPr>
            <a:r>
              <a:t/>
            </a:r>
            <a:endParaRPr sz="1050"/>
          </a:p>
          <a:p>
            <a:pPr indent="-228600" lvl="0" marL="228600" rtl="0" algn="l">
              <a:lnSpc>
                <a:spcPct val="90000"/>
              </a:lnSpc>
              <a:spcBef>
                <a:spcPts val="0"/>
              </a:spcBef>
              <a:spcAft>
                <a:spcPts val="0"/>
              </a:spcAft>
              <a:buClr>
                <a:srgbClr val="215386"/>
              </a:buClr>
              <a:buSzPts val="2400"/>
              <a:buChar char="•"/>
            </a:pPr>
            <a:r>
              <a:rPr lang="en-US" sz="2400"/>
              <a:t>Can apply at any time, but if it is outside of Open Enrollment and…</a:t>
            </a:r>
            <a:endParaRPr/>
          </a:p>
          <a:p>
            <a:pPr indent="0" lvl="0" marL="0" rtl="0" algn="l">
              <a:lnSpc>
                <a:spcPct val="90000"/>
              </a:lnSpc>
              <a:spcBef>
                <a:spcPts val="0"/>
              </a:spcBef>
              <a:spcAft>
                <a:spcPts val="0"/>
              </a:spcAft>
              <a:buClr>
                <a:srgbClr val="215386"/>
              </a:buClr>
              <a:buSzPts val="1000"/>
              <a:buNone/>
            </a:pPr>
            <a:r>
              <a:t/>
            </a:r>
            <a:endParaRPr sz="1000"/>
          </a:p>
          <a:p>
            <a:pPr indent="-228600" lvl="1" marL="685800" rtl="0" algn="l">
              <a:lnSpc>
                <a:spcPct val="90000"/>
              </a:lnSpc>
              <a:spcBef>
                <a:spcPts val="0"/>
              </a:spcBef>
              <a:spcAft>
                <a:spcPts val="0"/>
              </a:spcAft>
              <a:buClr>
                <a:srgbClr val="215386"/>
              </a:buClr>
              <a:buSzPts val="2000"/>
              <a:buChar char="•"/>
            </a:pPr>
            <a:r>
              <a:rPr lang="en-US" sz="2000"/>
              <a:t>You are </a:t>
            </a:r>
            <a:r>
              <a:rPr i="1" lang="en-US" sz="2000"/>
              <a:t>not</a:t>
            </a:r>
            <a:r>
              <a:rPr lang="en-US" sz="2000"/>
              <a:t> newly eligible for ConnectorCare &amp;</a:t>
            </a:r>
            <a:endParaRPr/>
          </a:p>
          <a:p>
            <a:pPr indent="0" lvl="1" marL="457200" rtl="0" algn="l">
              <a:lnSpc>
                <a:spcPct val="90000"/>
              </a:lnSpc>
              <a:spcBef>
                <a:spcPts val="0"/>
              </a:spcBef>
              <a:spcAft>
                <a:spcPts val="0"/>
              </a:spcAft>
              <a:buClr>
                <a:srgbClr val="215386"/>
              </a:buClr>
              <a:buSzPts val="2000"/>
              <a:buNone/>
            </a:pPr>
            <a:r>
              <a:t/>
            </a:r>
            <a:endParaRPr sz="2000"/>
          </a:p>
          <a:p>
            <a:pPr indent="-228600" lvl="1" marL="685800" rtl="0" algn="l">
              <a:lnSpc>
                <a:spcPct val="90000"/>
              </a:lnSpc>
              <a:spcBef>
                <a:spcPts val="0"/>
              </a:spcBef>
              <a:spcAft>
                <a:spcPts val="0"/>
              </a:spcAft>
              <a:buClr>
                <a:srgbClr val="215386"/>
              </a:buClr>
              <a:buSzPts val="2000"/>
              <a:buChar char="•"/>
            </a:pPr>
            <a:r>
              <a:rPr lang="en-US" sz="2000"/>
              <a:t>You don’t claim any other Qualifying Event</a:t>
            </a:r>
            <a:endParaRPr/>
          </a:p>
          <a:p>
            <a:pPr indent="0" lvl="1" marL="457200" rtl="0" algn="l">
              <a:lnSpc>
                <a:spcPct val="90000"/>
              </a:lnSpc>
              <a:spcBef>
                <a:spcPts val="0"/>
              </a:spcBef>
              <a:spcAft>
                <a:spcPts val="0"/>
              </a:spcAft>
              <a:buClr>
                <a:srgbClr val="215386"/>
              </a:buClr>
              <a:buSzPts val="2000"/>
              <a:buNone/>
            </a:pPr>
            <a:r>
              <a:t/>
            </a:r>
            <a:endParaRPr sz="2000"/>
          </a:p>
          <a:p>
            <a:pPr indent="0" lvl="1" marL="457200" rtl="0" algn="l">
              <a:lnSpc>
                <a:spcPct val="90000"/>
              </a:lnSpc>
              <a:spcBef>
                <a:spcPts val="0"/>
              </a:spcBef>
              <a:spcAft>
                <a:spcPts val="0"/>
              </a:spcAft>
              <a:buClr>
                <a:srgbClr val="215386"/>
              </a:buClr>
              <a:buSzPts val="2400"/>
              <a:buNone/>
            </a:pPr>
            <a:r>
              <a:t/>
            </a:r>
            <a:endParaRPr/>
          </a:p>
          <a:p>
            <a:pPr indent="0" lvl="0" marL="57150" rtl="0" algn="l">
              <a:lnSpc>
                <a:spcPct val="90000"/>
              </a:lnSpc>
              <a:spcBef>
                <a:spcPts val="0"/>
              </a:spcBef>
              <a:spcAft>
                <a:spcPts val="0"/>
              </a:spcAft>
              <a:buClr>
                <a:srgbClr val="215386"/>
              </a:buClr>
              <a:buSzPts val="2400"/>
              <a:buNone/>
            </a:pPr>
            <a:r>
              <a:rPr lang="en-US" sz="2400"/>
              <a:t>Decision will say you are eligible but not able to enroll</a:t>
            </a:r>
            <a:endParaRPr/>
          </a:p>
          <a:p>
            <a:pPr indent="0" lvl="0" marL="57150" rtl="0" algn="l">
              <a:lnSpc>
                <a:spcPct val="90000"/>
              </a:lnSpc>
              <a:spcBef>
                <a:spcPts val="0"/>
              </a:spcBef>
              <a:spcAft>
                <a:spcPts val="0"/>
              </a:spcAft>
              <a:buClr>
                <a:srgbClr val="215386"/>
              </a:buClr>
              <a:buSzPts val="1000"/>
              <a:buNone/>
            </a:pPr>
            <a:r>
              <a:t/>
            </a:r>
            <a:endParaRPr sz="1000"/>
          </a:p>
          <a:p>
            <a:pPr indent="-457200" lvl="1" marL="914400" rtl="0" algn="l">
              <a:lnSpc>
                <a:spcPct val="90000"/>
              </a:lnSpc>
              <a:spcBef>
                <a:spcPts val="0"/>
              </a:spcBef>
              <a:spcAft>
                <a:spcPts val="0"/>
              </a:spcAft>
              <a:buClr>
                <a:srgbClr val="215386"/>
              </a:buClr>
              <a:buSzPts val="2000"/>
              <a:buChar char="•"/>
            </a:pPr>
            <a:r>
              <a:rPr lang="en-US" sz="2000"/>
              <a:t>Need to claim Qualifying Event or ask for waiver through Office of Patient and Protection to enroll</a:t>
            </a:r>
            <a:endParaRPr/>
          </a:p>
          <a:p>
            <a:pPr indent="-190500" lvl="0" marL="342900" rtl="0" algn="l">
              <a:lnSpc>
                <a:spcPct val="90000"/>
              </a:lnSpc>
              <a:spcBef>
                <a:spcPts val="100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pic>
        <p:nvPicPr>
          <p:cNvPr descr="Wait Stock Illustrations – 48,306 Wait Stock Illustrations, Vectors &amp;  Clipart - Dreamstime" id="280" name="Google Shape;280;p21"/>
          <p:cNvPicPr preferRelativeResize="0"/>
          <p:nvPr/>
        </p:nvPicPr>
        <p:blipFill rotWithShape="1">
          <a:blip r:embed="rId3">
            <a:alphaModFix/>
          </a:blip>
          <a:srcRect b="0" l="0" r="0" t="0"/>
          <a:stretch/>
        </p:blipFill>
        <p:spPr>
          <a:xfrm>
            <a:off x="4307735" y="4223102"/>
            <a:ext cx="2476500" cy="184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2"/>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7" name="Google Shape;287;p22"/>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Helping Eligible not able to Enroll</a:t>
            </a:r>
            <a:endParaRPr/>
          </a:p>
        </p:txBody>
      </p:sp>
      <p:sp>
        <p:nvSpPr>
          <p:cNvPr id="288" name="Google Shape;288;p22"/>
          <p:cNvSpPr txBox="1"/>
          <p:nvPr>
            <p:ph idx="1" type="body"/>
          </p:nvPr>
        </p:nvSpPr>
        <p:spPr>
          <a:xfrm>
            <a:off x="344488" y="1357782"/>
            <a:ext cx="11390312" cy="4291199"/>
          </a:xfrm>
          <a:prstGeom prst="rect">
            <a:avLst/>
          </a:prstGeom>
          <a:noFill/>
          <a:ln>
            <a:noFill/>
          </a:ln>
        </p:spPr>
        <p:txBody>
          <a:bodyPr anchorCtr="0" anchor="t" bIns="45700" lIns="91425" spcFirstLastPara="1" rIns="91425" wrap="square" tIns="45700">
            <a:normAutofit/>
          </a:bodyPr>
          <a:lstStyle/>
          <a:p>
            <a:pPr indent="-190500" lvl="0" marL="342900" rtl="0" algn="l">
              <a:lnSpc>
                <a:spcPct val="90000"/>
              </a:lnSpc>
              <a:spcBef>
                <a:spcPts val="0"/>
              </a:spcBef>
              <a:spcAft>
                <a:spcPts val="0"/>
              </a:spcAft>
              <a:buClr>
                <a:srgbClr val="215386"/>
              </a:buClr>
              <a:buSzPts val="2400"/>
              <a:buNone/>
            </a:pPr>
            <a:r>
              <a:t/>
            </a:r>
            <a:endParaRPr sz="2400"/>
          </a:p>
          <a:p>
            <a:pPr indent="-228600" lvl="0" marL="228600" rtl="0" algn="l">
              <a:lnSpc>
                <a:spcPct val="90000"/>
              </a:lnSpc>
              <a:spcBef>
                <a:spcPts val="1000"/>
              </a:spcBef>
              <a:spcAft>
                <a:spcPts val="0"/>
              </a:spcAft>
              <a:buClr>
                <a:srgbClr val="215386"/>
              </a:buClr>
              <a:buSzPts val="2800"/>
              <a:buChar char="•"/>
            </a:pPr>
            <a:r>
              <a:rPr lang="en-US"/>
              <a:t>Must identify Qualifying Event </a:t>
            </a:r>
            <a:endParaRPr/>
          </a:p>
          <a:p>
            <a:pPr indent="-228600" lvl="0" marL="228600" rtl="0" algn="l">
              <a:lnSpc>
                <a:spcPct val="90000"/>
              </a:lnSpc>
              <a:spcBef>
                <a:spcPts val="1000"/>
              </a:spcBef>
              <a:spcAft>
                <a:spcPts val="0"/>
              </a:spcAft>
              <a:buClr>
                <a:srgbClr val="215386"/>
              </a:buClr>
              <a:buSzPts val="2800"/>
              <a:buChar char="•"/>
            </a:pPr>
            <a:r>
              <a:rPr lang="en-US"/>
              <a:t>Examples of QE for those eligible for ConnectorCare who did not enroll by deadline:</a:t>
            </a:r>
            <a:endParaRPr/>
          </a:p>
          <a:p>
            <a:pPr indent="-228600" lvl="1" marL="685800" rtl="0" algn="l">
              <a:lnSpc>
                <a:spcPct val="90000"/>
              </a:lnSpc>
              <a:spcBef>
                <a:spcPts val="500"/>
              </a:spcBef>
              <a:spcAft>
                <a:spcPts val="0"/>
              </a:spcAft>
              <a:buClr>
                <a:srgbClr val="215386"/>
              </a:buClr>
              <a:buSzPts val="2400"/>
              <a:buChar char="•"/>
            </a:pPr>
            <a:r>
              <a:rPr lang="en-US"/>
              <a:t>Mistakenly enrolled or did not enroll in a Health Connector health or dental plan due to an error, misrepresentation, or inaction on the part of the Health Connector or an enrollment assister</a:t>
            </a:r>
            <a:endParaRPr/>
          </a:p>
          <a:p>
            <a:pPr indent="-228600" lvl="1" marL="685800" rtl="0" algn="l">
              <a:lnSpc>
                <a:spcPct val="90000"/>
              </a:lnSpc>
              <a:spcBef>
                <a:spcPts val="500"/>
              </a:spcBef>
              <a:spcAft>
                <a:spcPts val="0"/>
              </a:spcAft>
              <a:buClr>
                <a:srgbClr val="215386"/>
              </a:buClr>
              <a:buSzPts val="2400"/>
              <a:buChar char="•"/>
            </a:pPr>
            <a:r>
              <a:rPr lang="en-US"/>
              <a:t>Good cause waiver available from Office for Patient Protection (OPP)</a:t>
            </a:r>
            <a:endParaRPr/>
          </a:p>
          <a:p>
            <a:pPr indent="-228600" lvl="0" marL="228600" rtl="0" algn="l">
              <a:lnSpc>
                <a:spcPct val="90000"/>
              </a:lnSpc>
              <a:spcBef>
                <a:spcPts val="1000"/>
              </a:spcBef>
              <a:spcAft>
                <a:spcPts val="0"/>
              </a:spcAft>
              <a:buClr>
                <a:srgbClr val="215386"/>
              </a:buClr>
              <a:buSzPts val="2800"/>
              <a:buChar char="•"/>
            </a:pPr>
            <a:r>
              <a:rPr lang="en-US"/>
              <a:t>See materials online for more on Qualifying Events &amp; Special Enrollment Periods</a:t>
            </a:r>
            <a:endParaRPr/>
          </a:p>
          <a:p>
            <a:pPr indent="-50800" lvl="0" marL="228600" rtl="0" algn="l">
              <a:lnSpc>
                <a:spcPct val="90000"/>
              </a:lnSpc>
              <a:spcBef>
                <a:spcPts val="1000"/>
              </a:spcBef>
              <a:spcAft>
                <a:spcPts val="0"/>
              </a:spcAft>
              <a:buClr>
                <a:srgbClr val="215386"/>
              </a:buClr>
              <a:buSzPts val="2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3"/>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5" name="Google Shape;295;p23"/>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Health Safety Net &amp; ConnectorCare</a:t>
            </a:r>
            <a:endParaRPr/>
          </a:p>
        </p:txBody>
      </p:sp>
      <p:sp>
        <p:nvSpPr>
          <p:cNvPr id="296" name="Google Shape;296;p23"/>
          <p:cNvSpPr txBox="1"/>
          <p:nvPr>
            <p:ph idx="1" type="body"/>
          </p:nvPr>
        </p:nvSpPr>
        <p:spPr>
          <a:xfrm>
            <a:off x="344488" y="1357782"/>
            <a:ext cx="11390312" cy="4291199"/>
          </a:xfrm>
          <a:prstGeom prst="rect">
            <a:avLst/>
          </a:prstGeom>
          <a:noFill/>
          <a:ln>
            <a:noFill/>
          </a:ln>
        </p:spPr>
        <p:txBody>
          <a:bodyPr anchorCtr="0" anchor="t" bIns="45700" lIns="91425" spcFirstLastPara="1" rIns="91425" wrap="square" tIns="45700">
            <a:normAutofit fontScale="92500" lnSpcReduction="10000"/>
          </a:bodyPr>
          <a:lstStyle/>
          <a:p>
            <a:pPr indent="-201930" lvl="0" marL="342900" rtl="0" algn="l">
              <a:lnSpc>
                <a:spcPct val="90000"/>
              </a:lnSpc>
              <a:spcBef>
                <a:spcPts val="0"/>
              </a:spcBef>
              <a:spcAft>
                <a:spcPts val="0"/>
              </a:spcAft>
              <a:buClr>
                <a:srgbClr val="215386"/>
              </a:buClr>
              <a:buSzPct val="100000"/>
              <a:buNone/>
            </a:pPr>
            <a:r>
              <a:t/>
            </a:r>
            <a:endParaRPr sz="2400"/>
          </a:p>
          <a:p>
            <a:pPr indent="-228600" lvl="0" marL="228600" rtl="0" algn="l">
              <a:lnSpc>
                <a:spcPct val="90000"/>
              </a:lnSpc>
              <a:spcBef>
                <a:spcPts val="1000"/>
              </a:spcBef>
              <a:spcAft>
                <a:spcPts val="0"/>
              </a:spcAft>
              <a:buClr>
                <a:srgbClr val="215386"/>
              </a:buClr>
              <a:buSzPct val="100000"/>
              <a:buChar char="•"/>
            </a:pPr>
            <a:r>
              <a:rPr lang="en-US"/>
              <a:t>People who are eligible for ConnectorCare under 300% FPL are also eligible for time-limited Health Safety Net (HSN)</a:t>
            </a:r>
            <a:endParaRPr/>
          </a:p>
          <a:p>
            <a:pPr indent="-228600" lvl="1" marL="685800" rtl="0" algn="l">
              <a:lnSpc>
                <a:spcPct val="90000"/>
              </a:lnSpc>
              <a:spcBef>
                <a:spcPts val="500"/>
              </a:spcBef>
              <a:spcAft>
                <a:spcPts val="0"/>
              </a:spcAft>
              <a:buClr>
                <a:srgbClr val="215386"/>
              </a:buClr>
              <a:buSzPct val="100000"/>
              <a:buChar char="•"/>
            </a:pPr>
            <a:r>
              <a:rPr lang="en-US"/>
              <a:t>HSN eligibility ends 90 days from date of eligibility notice </a:t>
            </a:r>
            <a:endParaRPr/>
          </a:p>
          <a:p>
            <a:pPr indent="-228600" lvl="1" marL="685800" rtl="0" algn="l">
              <a:lnSpc>
                <a:spcPct val="90000"/>
              </a:lnSpc>
              <a:spcBef>
                <a:spcPts val="500"/>
              </a:spcBef>
              <a:spcAft>
                <a:spcPts val="0"/>
              </a:spcAft>
              <a:buClr>
                <a:srgbClr val="215386"/>
              </a:buClr>
              <a:buSzPct val="100000"/>
              <a:buChar char="•"/>
            </a:pPr>
            <a:r>
              <a:rPr lang="en-US"/>
              <a:t>After 90 days, people qualify for HSN dental only</a:t>
            </a:r>
            <a:endParaRPr/>
          </a:p>
          <a:p>
            <a:pPr indent="-64135" lvl="0" marL="228600" rtl="0" algn="l">
              <a:lnSpc>
                <a:spcPct val="90000"/>
              </a:lnSpc>
              <a:spcBef>
                <a:spcPts val="1000"/>
              </a:spcBef>
              <a:spcAft>
                <a:spcPts val="0"/>
              </a:spcAft>
              <a:buClr>
                <a:srgbClr val="215386"/>
              </a:buClr>
              <a:buSzPct val="100000"/>
              <a:buNone/>
            </a:pPr>
            <a:r>
              <a:t/>
            </a:r>
            <a:endParaRPr/>
          </a:p>
          <a:p>
            <a:pPr indent="-228600" lvl="0" marL="228600" rtl="0" algn="l">
              <a:lnSpc>
                <a:spcPct val="90000"/>
              </a:lnSpc>
              <a:spcBef>
                <a:spcPts val="1000"/>
              </a:spcBef>
              <a:spcAft>
                <a:spcPts val="0"/>
              </a:spcAft>
              <a:buClr>
                <a:srgbClr val="215386"/>
              </a:buClr>
              <a:buSzPct val="100000"/>
              <a:buChar char="•"/>
            </a:pPr>
            <a:r>
              <a:rPr lang="en-US"/>
              <a:t>People eligible for ConnectorCare that do not enroll in a health plan still lose HSN after 90 days</a:t>
            </a:r>
            <a:endParaRPr/>
          </a:p>
          <a:p>
            <a:pPr indent="-64135" lvl="0" marL="228600" rtl="0" algn="l">
              <a:lnSpc>
                <a:spcPct val="90000"/>
              </a:lnSpc>
              <a:spcBef>
                <a:spcPts val="1000"/>
              </a:spcBef>
              <a:spcAft>
                <a:spcPts val="0"/>
              </a:spcAft>
              <a:buClr>
                <a:srgbClr val="215386"/>
              </a:buClr>
              <a:buSzPct val="100000"/>
              <a:buNone/>
            </a:pPr>
            <a:r>
              <a:t/>
            </a:r>
            <a:endParaRPr/>
          </a:p>
          <a:p>
            <a:pPr indent="-228600" lvl="0" marL="228600" rtl="0" algn="l">
              <a:lnSpc>
                <a:spcPct val="90000"/>
              </a:lnSpc>
              <a:spcBef>
                <a:spcPts val="1000"/>
              </a:spcBef>
              <a:spcAft>
                <a:spcPts val="0"/>
              </a:spcAft>
              <a:buClr>
                <a:srgbClr val="215386"/>
              </a:buClr>
              <a:buSzPct val="100000"/>
              <a:buChar char="•"/>
            </a:pPr>
            <a:r>
              <a:rPr lang="en-US"/>
              <a:t>Watch out for erroneous approval of ConnectorCare for immigrants that do not meet lawfully present guidelines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4"/>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3" name="Google Shape;303;p24"/>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Newborn to Parent on ConnectorCare</a:t>
            </a:r>
            <a:endParaRPr/>
          </a:p>
        </p:txBody>
      </p:sp>
      <p:sp>
        <p:nvSpPr>
          <p:cNvPr id="304" name="Google Shape;304;p24"/>
          <p:cNvSpPr txBox="1"/>
          <p:nvPr>
            <p:ph idx="1" type="body"/>
          </p:nvPr>
        </p:nvSpPr>
        <p:spPr>
          <a:xfrm>
            <a:off x="528816" y="1138965"/>
            <a:ext cx="8848784" cy="4944273"/>
          </a:xfrm>
          <a:prstGeom prst="rect">
            <a:avLst/>
          </a:prstGeom>
          <a:noFill/>
          <a:ln>
            <a:noFill/>
          </a:ln>
        </p:spPr>
        <p:txBody>
          <a:bodyPr anchorCtr="0" anchor="t" bIns="45700" lIns="91425" spcFirstLastPara="1" rIns="91425" wrap="square" tIns="45700">
            <a:normAutofit/>
          </a:bodyPr>
          <a:lstStyle/>
          <a:p>
            <a:pPr indent="-190500" lvl="0" marL="342900" rtl="0" algn="l">
              <a:lnSpc>
                <a:spcPct val="90000"/>
              </a:lnSpc>
              <a:spcBef>
                <a:spcPts val="0"/>
              </a:spcBef>
              <a:spcAft>
                <a:spcPts val="0"/>
              </a:spcAft>
              <a:buClr>
                <a:srgbClr val="215386"/>
              </a:buClr>
              <a:buSzPts val="2400"/>
              <a:buNone/>
            </a:pPr>
            <a:r>
              <a:t/>
            </a:r>
            <a:endParaRPr sz="2400"/>
          </a:p>
          <a:p>
            <a:pPr indent="-228600" lvl="0" marL="228600" rtl="0" algn="l">
              <a:lnSpc>
                <a:spcPct val="90000"/>
              </a:lnSpc>
              <a:spcBef>
                <a:spcPts val="1000"/>
              </a:spcBef>
              <a:spcAft>
                <a:spcPts val="0"/>
              </a:spcAft>
              <a:buClr>
                <a:srgbClr val="215386"/>
              </a:buClr>
              <a:buSzPts val="2800"/>
              <a:buChar char="•"/>
            </a:pPr>
            <a:r>
              <a:rPr lang="en-US"/>
              <a:t>Having a newborn is a qualifying event BUT</a:t>
            </a:r>
            <a:endParaRPr/>
          </a:p>
          <a:p>
            <a:pPr indent="-228600" lvl="0" marL="228600" rtl="0" algn="l">
              <a:lnSpc>
                <a:spcPct val="90000"/>
              </a:lnSpc>
              <a:spcBef>
                <a:spcPts val="1000"/>
              </a:spcBef>
              <a:spcAft>
                <a:spcPts val="0"/>
              </a:spcAft>
              <a:buClr>
                <a:srgbClr val="215386"/>
              </a:buClr>
              <a:buSzPts val="2800"/>
              <a:buChar char="•"/>
            </a:pPr>
            <a:r>
              <a:rPr lang="en-US"/>
              <a:t>If family income is ≤300% FPL &amp; newborn is eligible for MassHealth, baby will not be eligible for ConnectorCare</a:t>
            </a:r>
            <a:endParaRPr/>
          </a:p>
          <a:p>
            <a:pPr indent="-228600" lvl="1" marL="685800" rtl="0" algn="l">
              <a:lnSpc>
                <a:spcPct val="90000"/>
              </a:lnSpc>
              <a:spcBef>
                <a:spcPts val="500"/>
              </a:spcBef>
              <a:spcAft>
                <a:spcPts val="0"/>
              </a:spcAft>
              <a:buClr>
                <a:srgbClr val="215386"/>
              </a:buClr>
              <a:buSzPts val="2400"/>
              <a:buChar char="•"/>
            </a:pPr>
            <a:r>
              <a:rPr lang="en-US"/>
              <a:t>Newborn will not automatically get MassHealth unless mother had MassHealth Limited + ConnectorCare</a:t>
            </a:r>
            <a:endParaRPr/>
          </a:p>
          <a:p>
            <a:pPr indent="-228600" lvl="1" marL="685800" rtl="0" algn="l">
              <a:lnSpc>
                <a:spcPct val="90000"/>
              </a:lnSpc>
              <a:spcBef>
                <a:spcPts val="500"/>
              </a:spcBef>
              <a:spcAft>
                <a:spcPts val="0"/>
              </a:spcAft>
              <a:buClr>
                <a:srgbClr val="215386"/>
              </a:buClr>
              <a:buSzPts val="2400"/>
              <a:buChar char="•"/>
            </a:pPr>
            <a:r>
              <a:rPr lang="en-US"/>
              <a:t>Otherwise, newborn’s MassHealth coverage goes back 10 days prior to report of birth automatically but can request up to 3 months retroactive coverage </a:t>
            </a:r>
            <a:endParaRPr/>
          </a:p>
          <a:p>
            <a:pPr indent="-228600" lvl="0" marL="228600" rtl="0" algn="l">
              <a:lnSpc>
                <a:spcPct val="90000"/>
              </a:lnSpc>
              <a:spcBef>
                <a:spcPts val="1000"/>
              </a:spcBef>
              <a:spcAft>
                <a:spcPts val="0"/>
              </a:spcAft>
              <a:buClr>
                <a:srgbClr val="215386"/>
              </a:buClr>
              <a:buSzPts val="2800"/>
              <a:buChar char="•"/>
            </a:pPr>
            <a:r>
              <a:rPr lang="en-US"/>
              <a:t>Report Birth ASAP!</a:t>
            </a:r>
            <a:endParaRPr/>
          </a:p>
          <a:p>
            <a:pPr indent="-50800" lvl="0" marL="228600" rtl="0" algn="l">
              <a:lnSpc>
                <a:spcPct val="90000"/>
              </a:lnSpc>
              <a:spcBef>
                <a:spcPts val="1000"/>
              </a:spcBef>
              <a:spcAft>
                <a:spcPts val="0"/>
              </a:spcAft>
              <a:buClr>
                <a:srgbClr val="215386"/>
              </a:buClr>
              <a:buSzPts val="2800"/>
              <a:buNone/>
            </a:pPr>
            <a:r>
              <a:t/>
            </a:r>
            <a:endParaRPr/>
          </a:p>
        </p:txBody>
      </p:sp>
      <p:pic>
        <p:nvPicPr>
          <p:cNvPr descr="Baby Clipart-maternity doctor holding newborn baby clipart" id="305" name="Google Shape;305;p24"/>
          <p:cNvPicPr preferRelativeResize="0"/>
          <p:nvPr/>
        </p:nvPicPr>
        <p:blipFill rotWithShape="1">
          <a:blip r:embed="rId3">
            <a:alphaModFix/>
          </a:blip>
          <a:srcRect b="0" l="0" r="0" t="0"/>
          <a:stretch/>
        </p:blipFill>
        <p:spPr>
          <a:xfrm>
            <a:off x="9601200" y="3333960"/>
            <a:ext cx="2133600" cy="214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5"/>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2" name="Google Shape;312;p25"/>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Non-Payment of Premiums</a:t>
            </a:r>
            <a:endParaRPr/>
          </a:p>
        </p:txBody>
      </p:sp>
      <p:sp>
        <p:nvSpPr>
          <p:cNvPr id="313" name="Google Shape;313;p25"/>
          <p:cNvSpPr txBox="1"/>
          <p:nvPr>
            <p:ph idx="1" type="body"/>
          </p:nvPr>
        </p:nvSpPr>
        <p:spPr>
          <a:xfrm>
            <a:off x="344488" y="1357782"/>
            <a:ext cx="11563338" cy="4534254"/>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215386"/>
              </a:buClr>
              <a:buSzPct val="100000"/>
              <a:buNone/>
            </a:pPr>
            <a:r>
              <a:t/>
            </a:r>
            <a:endParaRPr sz="3300"/>
          </a:p>
          <a:p>
            <a:pPr indent="-228600" lvl="0" marL="228600" rtl="0" algn="l">
              <a:lnSpc>
                <a:spcPct val="90000"/>
              </a:lnSpc>
              <a:spcBef>
                <a:spcPts val="1000"/>
              </a:spcBef>
              <a:spcAft>
                <a:spcPts val="0"/>
              </a:spcAft>
              <a:buClr>
                <a:srgbClr val="215386"/>
              </a:buClr>
              <a:buSzPct val="100000"/>
              <a:buChar char="•"/>
            </a:pPr>
            <a:r>
              <a:rPr lang="en-US" sz="3800"/>
              <a:t>90-day grace period, </a:t>
            </a:r>
            <a:r>
              <a:rPr b="1" lang="en-US" sz="3800" u="sng"/>
              <a:t>but</a:t>
            </a:r>
            <a:r>
              <a:rPr lang="en-US" sz="3800"/>
              <a:t>:</a:t>
            </a:r>
            <a:endParaRPr/>
          </a:p>
          <a:p>
            <a:pPr indent="-228600" lvl="1" marL="685800" rtl="0" algn="l">
              <a:lnSpc>
                <a:spcPct val="90000"/>
              </a:lnSpc>
              <a:spcBef>
                <a:spcPts val="500"/>
              </a:spcBef>
              <a:spcAft>
                <a:spcPts val="0"/>
              </a:spcAft>
              <a:buClr>
                <a:srgbClr val="215386"/>
              </a:buClr>
              <a:buSzPct val="100000"/>
              <a:buChar char="•"/>
            </a:pPr>
            <a:r>
              <a:rPr lang="en-US" sz="3800"/>
              <a:t>If all premiums owed are not paid within 90 days, coverage is terminated retroactively to the first unpaid month</a:t>
            </a:r>
            <a:endParaRPr/>
          </a:p>
          <a:p>
            <a:pPr indent="-77787" lvl="0" marL="228600" rtl="0" algn="l">
              <a:lnSpc>
                <a:spcPct val="90000"/>
              </a:lnSpc>
              <a:spcBef>
                <a:spcPts val="1000"/>
              </a:spcBef>
              <a:spcAft>
                <a:spcPts val="0"/>
              </a:spcAft>
              <a:buClr>
                <a:srgbClr val="215386"/>
              </a:buClr>
              <a:buSzPct val="100000"/>
              <a:buNone/>
            </a:pPr>
            <a:r>
              <a:t/>
            </a:r>
            <a:endParaRPr sz="3800"/>
          </a:p>
          <a:p>
            <a:pPr indent="-228600" lvl="0" marL="228600" rtl="0" algn="l">
              <a:lnSpc>
                <a:spcPct val="90000"/>
              </a:lnSpc>
              <a:spcBef>
                <a:spcPts val="1000"/>
              </a:spcBef>
              <a:spcAft>
                <a:spcPts val="0"/>
              </a:spcAft>
              <a:buClr>
                <a:srgbClr val="215386"/>
              </a:buClr>
              <a:buSzPct val="100000"/>
              <a:buChar char="•"/>
            </a:pPr>
            <a:r>
              <a:rPr lang="en-US" sz="3800"/>
              <a:t>Health Connector has process to apply for premium hardship waivers for ConnectorCare members only</a:t>
            </a:r>
            <a:endParaRPr/>
          </a:p>
          <a:p>
            <a:pPr indent="-228600" lvl="1" marL="685800" rtl="0" algn="l">
              <a:lnSpc>
                <a:spcPct val="90000"/>
              </a:lnSpc>
              <a:spcBef>
                <a:spcPts val="500"/>
              </a:spcBef>
              <a:spcAft>
                <a:spcPts val="0"/>
              </a:spcAft>
              <a:buClr>
                <a:srgbClr val="215386"/>
              </a:buClr>
              <a:buSzPct val="100000"/>
              <a:buChar char="•"/>
            </a:pPr>
            <a:r>
              <a:rPr lang="en-US" sz="3400"/>
              <a:t>Request form through Customer Service </a:t>
            </a:r>
            <a:endParaRPr/>
          </a:p>
          <a:p>
            <a:pPr indent="-228600" lvl="1" marL="685800" rtl="0" algn="l">
              <a:lnSpc>
                <a:spcPct val="90000"/>
              </a:lnSpc>
              <a:spcBef>
                <a:spcPts val="500"/>
              </a:spcBef>
              <a:spcAft>
                <a:spcPts val="0"/>
              </a:spcAft>
              <a:buClr>
                <a:srgbClr val="215386"/>
              </a:buClr>
              <a:buSzPct val="100000"/>
              <a:buChar char="•"/>
            </a:pPr>
            <a:r>
              <a:rPr lang="en-US" sz="3400"/>
              <a:t>Grounds include:</a:t>
            </a:r>
            <a:endParaRPr/>
          </a:p>
          <a:p>
            <a:pPr indent="-228600" lvl="2" marL="1143000" rtl="0" algn="l">
              <a:lnSpc>
                <a:spcPct val="90000"/>
              </a:lnSpc>
              <a:spcBef>
                <a:spcPts val="500"/>
              </a:spcBef>
              <a:spcAft>
                <a:spcPts val="0"/>
              </a:spcAft>
              <a:buClr>
                <a:srgbClr val="215386"/>
              </a:buClr>
              <a:buSzPct val="100000"/>
              <a:buChar char="•"/>
            </a:pPr>
            <a:r>
              <a:rPr lang="en-US" sz="3400"/>
              <a:t>Homeless</a:t>
            </a:r>
            <a:endParaRPr/>
          </a:p>
          <a:p>
            <a:pPr indent="-228600" lvl="2" marL="1143000" rtl="0" algn="l">
              <a:lnSpc>
                <a:spcPct val="90000"/>
              </a:lnSpc>
              <a:spcBef>
                <a:spcPts val="500"/>
              </a:spcBef>
              <a:spcAft>
                <a:spcPts val="0"/>
              </a:spcAft>
              <a:buClr>
                <a:srgbClr val="215386"/>
              </a:buClr>
              <a:buSzPct val="100000"/>
              <a:buChar char="•"/>
            </a:pPr>
            <a:r>
              <a:rPr lang="en-US" sz="3400"/>
              <a:t>Shut-off notice</a:t>
            </a:r>
            <a:endParaRPr/>
          </a:p>
          <a:p>
            <a:pPr indent="-228600" lvl="2" marL="1143000" rtl="0" algn="l">
              <a:lnSpc>
                <a:spcPct val="90000"/>
              </a:lnSpc>
              <a:spcBef>
                <a:spcPts val="500"/>
              </a:spcBef>
              <a:spcAft>
                <a:spcPts val="0"/>
              </a:spcAft>
              <a:buClr>
                <a:srgbClr val="215386"/>
              </a:buClr>
              <a:buSzPct val="100000"/>
              <a:buChar char="•"/>
            </a:pPr>
            <a:r>
              <a:rPr lang="en-US" sz="3400"/>
              <a:t>Significant, unexpected increase in essential expenses (e.g. due to domestic violence, death of spouse; new caretaking responsibilities; household/personal damage cause by fire, flood, natural disaster)</a:t>
            </a:r>
            <a:endParaRPr/>
          </a:p>
          <a:p>
            <a:pPr indent="-228600" lvl="2" marL="1143000" rtl="0" algn="l">
              <a:lnSpc>
                <a:spcPct val="90000"/>
              </a:lnSpc>
              <a:spcBef>
                <a:spcPts val="500"/>
              </a:spcBef>
              <a:spcAft>
                <a:spcPts val="0"/>
              </a:spcAft>
              <a:buClr>
                <a:srgbClr val="215386"/>
              </a:buClr>
              <a:buSzPct val="100000"/>
              <a:buChar char="•"/>
            </a:pPr>
            <a:r>
              <a:rPr lang="en-US" sz="3400"/>
              <a:t>Filed for bankruptcy</a:t>
            </a:r>
            <a:endParaRPr/>
          </a:p>
          <a:p>
            <a:pPr indent="-117475" lvl="0" marL="228600" rtl="0" algn="l">
              <a:lnSpc>
                <a:spcPct val="90000"/>
              </a:lnSpc>
              <a:spcBef>
                <a:spcPts val="1000"/>
              </a:spcBef>
              <a:spcAft>
                <a:spcPts val="0"/>
              </a:spcAft>
              <a:buClr>
                <a:srgbClr val="215386"/>
              </a:buClr>
              <a:buSzPct val="100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6"/>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0" name="Google Shape;320;p26"/>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Key Differences from MassHealth</a:t>
            </a:r>
            <a:endParaRPr/>
          </a:p>
        </p:txBody>
      </p:sp>
      <p:sp>
        <p:nvSpPr>
          <p:cNvPr id="321" name="Google Shape;321;p26"/>
          <p:cNvSpPr txBox="1"/>
          <p:nvPr>
            <p:ph idx="1" type="body"/>
          </p:nvPr>
        </p:nvSpPr>
        <p:spPr>
          <a:xfrm>
            <a:off x="344488" y="1299412"/>
            <a:ext cx="11390312" cy="434957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215386"/>
              </a:buClr>
              <a:buSzPct val="100000"/>
              <a:buNone/>
            </a:pPr>
            <a:r>
              <a:t/>
            </a:r>
            <a:endParaRPr sz="3300"/>
          </a:p>
          <a:p>
            <a:pPr indent="-228600" lvl="0" marL="228600" rtl="0" algn="l">
              <a:lnSpc>
                <a:spcPct val="90000"/>
              </a:lnSpc>
              <a:spcBef>
                <a:spcPts val="1000"/>
              </a:spcBef>
              <a:spcAft>
                <a:spcPts val="0"/>
              </a:spcAft>
              <a:buClr>
                <a:srgbClr val="215386"/>
              </a:buClr>
              <a:buSzPct val="100000"/>
              <a:buChar char="•"/>
            </a:pPr>
            <a:r>
              <a:rPr lang="en-US"/>
              <a:t>Differences in MAGI income calculation &amp; household rules</a:t>
            </a:r>
            <a:endParaRPr/>
          </a:p>
          <a:p>
            <a:pPr indent="-228600" lvl="0" marL="228600" rtl="0" algn="l">
              <a:lnSpc>
                <a:spcPct val="90000"/>
              </a:lnSpc>
              <a:spcBef>
                <a:spcPts val="1000"/>
              </a:spcBef>
              <a:spcAft>
                <a:spcPts val="0"/>
              </a:spcAft>
              <a:buClr>
                <a:srgbClr val="215386"/>
              </a:buClr>
              <a:buSzPct val="100000"/>
              <a:buChar char="•"/>
            </a:pPr>
            <a:r>
              <a:rPr lang="en-US"/>
              <a:t>Higher upper income limit with premiums &amp; copays varying by income level</a:t>
            </a:r>
            <a:endParaRPr/>
          </a:p>
          <a:p>
            <a:pPr indent="-228600" lvl="0" marL="228600" rtl="0" algn="l">
              <a:lnSpc>
                <a:spcPct val="90000"/>
              </a:lnSpc>
              <a:spcBef>
                <a:spcPts val="1000"/>
              </a:spcBef>
              <a:spcAft>
                <a:spcPts val="0"/>
              </a:spcAft>
              <a:buClr>
                <a:srgbClr val="215386"/>
              </a:buClr>
              <a:buSzPct val="100000"/>
              <a:buChar char="•"/>
            </a:pPr>
            <a:r>
              <a:rPr lang="en-US"/>
              <a:t>Different immigrant eligibility rules for adults</a:t>
            </a:r>
            <a:endParaRPr/>
          </a:p>
          <a:p>
            <a:pPr indent="-228600" lvl="1" marL="685800" rtl="0" algn="l">
              <a:lnSpc>
                <a:spcPct val="90000"/>
              </a:lnSpc>
              <a:spcBef>
                <a:spcPts val="500"/>
              </a:spcBef>
              <a:spcAft>
                <a:spcPts val="0"/>
              </a:spcAft>
              <a:buClr>
                <a:srgbClr val="215386"/>
              </a:buClr>
              <a:buSzPct val="100000"/>
              <a:buChar char="•"/>
            </a:pPr>
            <a:r>
              <a:rPr lang="en-US"/>
              <a:t>E.g. No 5 year bar for adult green card holders, must be lawfully present</a:t>
            </a:r>
            <a:endParaRPr/>
          </a:p>
          <a:p>
            <a:pPr indent="-228600" lvl="0" marL="228600" rtl="0" algn="l">
              <a:lnSpc>
                <a:spcPct val="90000"/>
              </a:lnSpc>
              <a:spcBef>
                <a:spcPts val="1000"/>
              </a:spcBef>
              <a:spcAft>
                <a:spcPts val="0"/>
              </a:spcAft>
              <a:buClr>
                <a:srgbClr val="215386"/>
              </a:buClr>
              <a:buSzPct val="100000"/>
              <a:buChar char="•"/>
            </a:pPr>
            <a:r>
              <a:rPr lang="en-US"/>
              <a:t>Tax filing requirement </a:t>
            </a:r>
            <a:endParaRPr/>
          </a:p>
          <a:p>
            <a:pPr indent="-228600" lvl="0" marL="228600" rtl="0" algn="l">
              <a:lnSpc>
                <a:spcPct val="90000"/>
              </a:lnSpc>
              <a:spcBef>
                <a:spcPts val="1000"/>
              </a:spcBef>
              <a:spcAft>
                <a:spcPts val="0"/>
              </a:spcAft>
              <a:buClr>
                <a:srgbClr val="215386"/>
              </a:buClr>
              <a:buSzPct val="100000"/>
              <a:buChar char="•"/>
            </a:pPr>
            <a:r>
              <a:rPr lang="en-US"/>
              <a:t>Requirement of no other coverage</a:t>
            </a:r>
            <a:endParaRPr/>
          </a:p>
          <a:p>
            <a:pPr indent="-228600" lvl="0" marL="228600" rtl="0" algn="l">
              <a:lnSpc>
                <a:spcPct val="90000"/>
              </a:lnSpc>
              <a:spcBef>
                <a:spcPts val="1000"/>
              </a:spcBef>
              <a:spcAft>
                <a:spcPts val="0"/>
              </a:spcAft>
              <a:buClr>
                <a:srgbClr val="215386"/>
              </a:buClr>
              <a:buSzPct val="100000"/>
              <a:buChar char="•"/>
            </a:pPr>
            <a:r>
              <a:rPr lang="en-US"/>
              <a:t>Most members must take action to enroll</a:t>
            </a:r>
            <a:endParaRPr/>
          </a:p>
          <a:p>
            <a:pPr indent="-228600" lvl="0" marL="228600" rtl="0" algn="l">
              <a:lnSpc>
                <a:spcPct val="90000"/>
              </a:lnSpc>
              <a:spcBef>
                <a:spcPts val="1000"/>
              </a:spcBef>
              <a:spcAft>
                <a:spcPts val="0"/>
              </a:spcAft>
              <a:buClr>
                <a:srgbClr val="215386"/>
              </a:buClr>
              <a:buSzPct val="100000"/>
              <a:buChar char="•"/>
            </a:pPr>
            <a:r>
              <a:rPr lang="en-US"/>
              <a:t>May be eligible but unable to enroll in some situations </a:t>
            </a:r>
            <a:endParaRPr/>
          </a:p>
          <a:p>
            <a:pPr indent="-228600" lvl="0" marL="228600" rtl="0" algn="l">
              <a:lnSpc>
                <a:spcPct val="90000"/>
              </a:lnSpc>
              <a:spcBef>
                <a:spcPts val="1000"/>
              </a:spcBef>
              <a:spcAft>
                <a:spcPts val="0"/>
              </a:spcAft>
              <a:buClr>
                <a:srgbClr val="215386"/>
              </a:buClr>
              <a:buSzPct val="100000"/>
              <a:buChar char="•"/>
            </a:pPr>
            <a:r>
              <a:rPr lang="en-US"/>
              <a:t>No dental, no non-emergency medical transportation, no coverage for eyeglasses </a:t>
            </a:r>
            <a:endParaRPr/>
          </a:p>
          <a:p>
            <a:pPr indent="-64135" lvl="0" marL="228600" rtl="0" algn="l">
              <a:lnSpc>
                <a:spcPct val="90000"/>
              </a:lnSpc>
              <a:spcBef>
                <a:spcPts val="1000"/>
              </a:spcBef>
              <a:spcAft>
                <a:spcPts val="0"/>
              </a:spcAft>
              <a:buClr>
                <a:srgbClr val="215386"/>
              </a:buClr>
              <a:buSzPct val="100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7"/>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27"/>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Troubleshooting</a:t>
            </a:r>
            <a:endParaRPr/>
          </a:p>
        </p:txBody>
      </p:sp>
      <p:sp>
        <p:nvSpPr>
          <p:cNvPr id="329" name="Google Shape;329;p27"/>
          <p:cNvSpPr txBox="1"/>
          <p:nvPr>
            <p:ph idx="1" type="body"/>
          </p:nvPr>
        </p:nvSpPr>
        <p:spPr>
          <a:xfrm>
            <a:off x="344488" y="1299412"/>
            <a:ext cx="11390312" cy="434957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215386"/>
              </a:buClr>
              <a:buSzPct val="100000"/>
              <a:buNone/>
            </a:pPr>
            <a:r>
              <a:t/>
            </a:r>
            <a:endParaRPr sz="3300"/>
          </a:p>
          <a:p>
            <a:pPr indent="-228600" lvl="0" marL="228600" rtl="0" algn="l">
              <a:lnSpc>
                <a:spcPct val="90000"/>
              </a:lnSpc>
              <a:spcBef>
                <a:spcPts val="1000"/>
              </a:spcBef>
              <a:spcAft>
                <a:spcPts val="0"/>
              </a:spcAft>
              <a:buClr>
                <a:srgbClr val="215386"/>
              </a:buClr>
              <a:buSzPct val="100000"/>
              <a:buChar char="•"/>
            </a:pPr>
            <a:r>
              <a:rPr lang="en-US"/>
              <a:t>Refer clients to enrollment assisters - they are trained to help</a:t>
            </a:r>
            <a:endParaRPr/>
          </a:p>
          <a:p>
            <a:pPr indent="-228600" lvl="0" marL="228600" rtl="0" algn="l">
              <a:lnSpc>
                <a:spcPct val="90000"/>
              </a:lnSpc>
              <a:spcBef>
                <a:spcPts val="1000"/>
              </a:spcBef>
              <a:spcAft>
                <a:spcPts val="0"/>
              </a:spcAft>
              <a:buClr>
                <a:srgbClr val="215386"/>
              </a:buClr>
              <a:buSzPct val="100000"/>
              <a:buChar char="•"/>
            </a:pPr>
            <a:r>
              <a:rPr lang="en-US"/>
              <a:t>Call Connector Customer Service</a:t>
            </a:r>
            <a:endParaRPr/>
          </a:p>
          <a:p>
            <a:pPr indent="-228600" lvl="1" marL="685800" rtl="0" algn="l">
              <a:lnSpc>
                <a:spcPct val="90000"/>
              </a:lnSpc>
              <a:spcBef>
                <a:spcPts val="500"/>
              </a:spcBef>
              <a:spcAft>
                <a:spcPts val="0"/>
              </a:spcAft>
              <a:buClr>
                <a:srgbClr val="215386"/>
              </a:buClr>
              <a:buSzPct val="100000"/>
              <a:buChar char="•"/>
            </a:pPr>
            <a:r>
              <a:rPr lang="en-US"/>
              <a:t>Escalate to </a:t>
            </a:r>
            <a:r>
              <a:rPr lang="en-US" u="sng">
                <a:solidFill>
                  <a:schemeClr val="hlink"/>
                </a:solidFill>
                <a:hlinkClick r:id="rId3"/>
              </a:rPr>
              <a:t>Health Connector Ombudsman</a:t>
            </a:r>
            <a:endParaRPr/>
          </a:p>
          <a:p>
            <a:pPr indent="-228600" lvl="0" marL="228600" rtl="0" algn="l">
              <a:lnSpc>
                <a:spcPct val="90000"/>
              </a:lnSpc>
              <a:spcBef>
                <a:spcPts val="1000"/>
              </a:spcBef>
              <a:spcAft>
                <a:spcPts val="0"/>
              </a:spcAft>
              <a:buClr>
                <a:srgbClr val="215386"/>
              </a:buClr>
              <a:buSzPct val="100000"/>
              <a:buChar char="•"/>
            </a:pPr>
            <a:r>
              <a:rPr lang="en-US"/>
              <a:t>Appeal Connector decisions to Connector Appeals Unit </a:t>
            </a:r>
            <a:endParaRPr/>
          </a:p>
          <a:p>
            <a:pPr indent="-228600" lvl="1" marL="685800" rtl="0" algn="l">
              <a:lnSpc>
                <a:spcPct val="90000"/>
              </a:lnSpc>
              <a:spcBef>
                <a:spcPts val="500"/>
              </a:spcBef>
              <a:spcAft>
                <a:spcPts val="0"/>
              </a:spcAft>
              <a:buClr>
                <a:srgbClr val="215386"/>
              </a:buClr>
              <a:buSzPct val="100000"/>
              <a:buChar char="•"/>
            </a:pPr>
            <a:r>
              <a:rPr lang="en-US"/>
              <a:t>Information included with notice of decision</a:t>
            </a:r>
            <a:endParaRPr/>
          </a:p>
          <a:p>
            <a:pPr indent="-228600" lvl="1" marL="685800" rtl="0" algn="l">
              <a:lnSpc>
                <a:spcPct val="90000"/>
              </a:lnSpc>
              <a:spcBef>
                <a:spcPts val="500"/>
              </a:spcBef>
              <a:spcAft>
                <a:spcPts val="0"/>
              </a:spcAft>
              <a:buClr>
                <a:srgbClr val="215386"/>
              </a:buClr>
              <a:buSzPct val="100000"/>
              <a:buChar char="•"/>
            </a:pPr>
            <a:r>
              <a:rPr lang="en-US"/>
              <a:t>Have 60 days to file</a:t>
            </a:r>
            <a:endParaRPr/>
          </a:p>
          <a:p>
            <a:pPr indent="-228600" lvl="0" marL="228600" rtl="0" algn="l">
              <a:lnSpc>
                <a:spcPct val="90000"/>
              </a:lnSpc>
              <a:spcBef>
                <a:spcPts val="1000"/>
              </a:spcBef>
              <a:spcAft>
                <a:spcPts val="0"/>
              </a:spcAft>
              <a:buClr>
                <a:srgbClr val="215386"/>
              </a:buClr>
              <a:buSzPct val="100000"/>
              <a:buChar char="•"/>
            </a:pPr>
            <a:r>
              <a:rPr lang="en-US"/>
              <a:t>Appeal health plan decisions:</a:t>
            </a:r>
            <a:endParaRPr/>
          </a:p>
          <a:p>
            <a:pPr indent="-228600" lvl="1" marL="685800" rtl="0" algn="l">
              <a:lnSpc>
                <a:spcPct val="90000"/>
              </a:lnSpc>
              <a:spcBef>
                <a:spcPts val="500"/>
              </a:spcBef>
              <a:spcAft>
                <a:spcPts val="0"/>
              </a:spcAft>
              <a:buClr>
                <a:srgbClr val="215386"/>
              </a:buClr>
              <a:buSzPct val="100000"/>
              <a:buChar char="•"/>
            </a:pPr>
            <a:r>
              <a:rPr lang="en-US"/>
              <a:t>1st to plan itself</a:t>
            </a:r>
            <a:endParaRPr/>
          </a:p>
          <a:p>
            <a:pPr indent="-228600" lvl="1" marL="685800" rtl="0" algn="l">
              <a:lnSpc>
                <a:spcPct val="90000"/>
              </a:lnSpc>
              <a:spcBef>
                <a:spcPts val="500"/>
              </a:spcBef>
              <a:spcAft>
                <a:spcPts val="0"/>
              </a:spcAft>
              <a:buClr>
                <a:srgbClr val="215386"/>
              </a:buClr>
              <a:buSzPct val="100000"/>
              <a:buChar char="•"/>
            </a:pPr>
            <a:r>
              <a:rPr lang="en-US"/>
              <a:t>If unresolved, then to Office of Patient Protection (same process as commercially insured)</a:t>
            </a:r>
            <a:endParaRPr/>
          </a:p>
          <a:p>
            <a:pPr indent="-64135" lvl="0" marL="228600" rtl="0" algn="l">
              <a:lnSpc>
                <a:spcPct val="90000"/>
              </a:lnSpc>
              <a:spcBef>
                <a:spcPts val="1000"/>
              </a:spcBef>
              <a:spcAft>
                <a:spcPts val="0"/>
              </a:spcAft>
              <a:buClr>
                <a:srgbClr val="215386"/>
              </a:buClr>
              <a:buSzPct val="100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8"/>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6" name="Google Shape;336;p28"/>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Watch this Space</a:t>
            </a:r>
            <a:endParaRPr/>
          </a:p>
        </p:txBody>
      </p:sp>
      <p:sp>
        <p:nvSpPr>
          <p:cNvPr id="337" name="Google Shape;337;p28"/>
          <p:cNvSpPr txBox="1"/>
          <p:nvPr>
            <p:ph idx="1" type="body"/>
          </p:nvPr>
        </p:nvSpPr>
        <p:spPr>
          <a:xfrm>
            <a:off x="344488" y="1299412"/>
            <a:ext cx="11390312" cy="434957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215386"/>
              </a:buClr>
              <a:buSzPts val="2800"/>
              <a:buChar char="•"/>
            </a:pPr>
            <a:r>
              <a:rPr lang="en-US"/>
              <a:t>ConnectorCare expansion:</a:t>
            </a:r>
            <a:endParaRPr/>
          </a:p>
          <a:p>
            <a:pPr indent="-228600" lvl="1" marL="685800" rtl="0" algn="l">
              <a:lnSpc>
                <a:spcPct val="90000"/>
              </a:lnSpc>
              <a:spcBef>
                <a:spcPts val="500"/>
              </a:spcBef>
              <a:spcAft>
                <a:spcPts val="0"/>
              </a:spcAft>
              <a:buClr>
                <a:srgbClr val="215386"/>
              </a:buClr>
              <a:buSzPts val="2400"/>
              <a:buChar char="•"/>
            </a:pPr>
            <a:r>
              <a:rPr lang="en-US"/>
              <a:t>Currently going through calendar year 2025. Needs authorization to extend the pilot.</a:t>
            </a:r>
            <a:endParaRPr/>
          </a:p>
          <a:p>
            <a:pPr indent="-228600" lvl="0" marL="228600" rtl="0" algn="l">
              <a:lnSpc>
                <a:spcPct val="90000"/>
              </a:lnSpc>
              <a:spcBef>
                <a:spcPts val="1000"/>
              </a:spcBef>
              <a:spcAft>
                <a:spcPts val="0"/>
              </a:spcAft>
              <a:buClr>
                <a:srgbClr val="215386"/>
              </a:buClr>
              <a:buSzPts val="2800"/>
              <a:buChar char="•"/>
            </a:pPr>
            <a:r>
              <a:rPr lang="en-US"/>
              <a:t>Increased tax credits from federal government through IRA will sunset at the end of 2025 unless congress extends them.</a:t>
            </a:r>
            <a:endParaRPr/>
          </a:p>
          <a:p>
            <a:pPr indent="-228600" lvl="0" marL="228600" rtl="0" algn="l">
              <a:lnSpc>
                <a:spcPct val="90000"/>
              </a:lnSpc>
              <a:spcBef>
                <a:spcPts val="1000"/>
              </a:spcBef>
              <a:spcAft>
                <a:spcPts val="0"/>
              </a:spcAft>
              <a:buClr>
                <a:srgbClr val="215386"/>
              </a:buClr>
              <a:buSzPts val="2800"/>
              <a:buChar char="•"/>
            </a:pPr>
            <a:r>
              <a:rPr lang="en-US"/>
              <a:t>DACA recipients now eligible for Connector coverage:</a:t>
            </a:r>
            <a:endParaRPr/>
          </a:p>
          <a:p>
            <a:pPr indent="-228600" lvl="1" marL="685800" rtl="0" algn="l">
              <a:lnSpc>
                <a:spcPct val="90000"/>
              </a:lnSpc>
              <a:spcBef>
                <a:spcPts val="500"/>
              </a:spcBef>
              <a:spcAft>
                <a:spcPts val="0"/>
              </a:spcAft>
              <a:buClr>
                <a:srgbClr val="215386"/>
              </a:buClr>
              <a:buSzPts val="2400"/>
              <a:buChar char="•"/>
            </a:pPr>
            <a:r>
              <a:rPr lang="en-US"/>
              <a:t>Biden administration recently extended eligibility for marketplace coverage (including APTCs) to DACA recipients.</a:t>
            </a:r>
            <a:endParaRPr/>
          </a:p>
          <a:p>
            <a:pPr indent="-228600" lvl="1" marL="685800" rtl="0" algn="l">
              <a:lnSpc>
                <a:spcPct val="90000"/>
              </a:lnSpc>
              <a:spcBef>
                <a:spcPts val="500"/>
              </a:spcBef>
              <a:spcAft>
                <a:spcPts val="0"/>
              </a:spcAft>
              <a:buClr>
                <a:srgbClr val="215386"/>
              </a:buClr>
              <a:buSzPts val="2400"/>
              <a:buChar char="•"/>
            </a:pPr>
            <a:r>
              <a:rPr lang="en-US"/>
              <a:t>Lawsuits have paused this in the 19 states that sued the government to stop this (not Massachusetts). This court case and new administration may impact DACA recipients' ability to get marketplace coverage in the states that have been able to move ahead.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9"/>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4" name="Google Shape;344;p29"/>
          <p:cNvSpPr txBox="1"/>
          <p:nvPr>
            <p:ph idx="1" type="body"/>
          </p:nvPr>
        </p:nvSpPr>
        <p:spPr>
          <a:xfrm>
            <a:off x="344488" y="1299412"/>
            <a:ext cx="11390312" cy="434957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15386"/>
              </a:buClr>
              <a:buSzPts val="9600"/>
              <a:buNone/>
            </a:pPr>
            <a:r>
              <a:rPr lang="en-US" sz="9600"/>
              <a:t>Thank you! </a:t>
            </a:r>
            <a:endParaRPr/>
          </a:p>
          <a:p>
            <a:pPr indent="0" lvl="0" marL="0" rtl="0" algn="ctr">
              <a:lnSpc>
                <a:spcPct val="90000"/>
              </a:lnSpc>
              <a:spcBef>
                <a:spcPts val="1000"/>
              </a:spcBef>
              <a:spcAft>
                <a:spcPts val="0"/>
              </a:spcAft>
              <a:buClr>
                <a:srgbClr val="215386"/>
              </a:buClr>
              <a:buSzPts val="9600"/>
              <a:buNone/>
            </a:pPr>
            <a:r>
              <a:rPr lang="en-US" sz="9600"/>
              <a:t>Any questions?</a:t>
            </a:r>
            <a:endParaRPr/>
          </a:p>
        </p:txBody>
      </p:sp>
      <p:pic>
        <p:nvPicPr>
          <p:cNvPr id="345" name="Google Shape;345;p29"/>
          <p:cNvPicPr preferRelativeResize="0"/>
          <p:nvPr/>
        </p:nvPicPr>
        <p:blipFill rotWithShape="1">
          <a:blip r:embed="rId3">
            <a:alphaModFix/>
          </a:blip>
          <a:srcRect b="0" l="-1" r="-587" t="41711"/>
          <a:stretch/>
        </p:blipFill>
        <p:spPr>
          <a:xfrm>
            <a:off x="4896357" y="4323574"/>
            <a:ext cx="2286574" cy="18261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 name="Google Shape;123;p3"/>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latin typeface="Arial"/>
                <a:ea typeface="Arial"/>
                <a:cs typeface="Arial"/>
                <a:sym typeface="Arial"/>
              </a:rPr>
              <a:t>Health Connector</a:t>
            </a:r>
            <a:endParaRPr/>
          </a:p>
        </p:txBody>
      </p:sp>
      <p:sp>
        <p:nvSpPr>
          <p:cNvPr id="124" name="Google Shape;124;p3"/>
          <p:cNvSpPr txBox="1"/>
          <p:nvPr/>
        </p:nvSpPr>
        <p:spPr>
          <a:xfrm>
            <a:off x="448754" y="1429954"/>
            <a:ext cx="7505054" cy="429119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15386"/>
              </a:buClr>
              <a:buSzPts val="2400"/>
              <a:buFont typeface="Arial"/>
              <a:buNone/>
            </a:pPr>
            <a:r>
              <a:rPr b="1" i="0" lang="en-US" sz="2400" u="none" cap="none" strike="noStrike">
                <a:solidFill>
                  <a:srgbClr val="215386"/>
                </a:solidFill>
                <a:latin typeface="Arial"/>
                <a:ea typeface="Arial"/>
                <a:cs typeface="Arial"/>
                <a:sym typeface="Arial"/>
              </a:rPr>
              <a:t>The Massachusetts Health insurance marketplace determines eligibility for state subsidized and unsubsidized insurance for the under 65 population living in the community.</a:t>
            </a:r>
            <a:endParaRPr/>
          </a:p>
          <a:p>
            <a:pPr indent="0" lvl="0" marL="0" marR="0" rtl="0" algn="l">
              <a:lnSpc>
                <a:spcPct val="90000"/>
              </a:lnSpc>
              <a:spcBef>
                <a:spcPts val="1000"/>
              </a:spcBef>
              <a:spcAft>
                <a:spcPts val="0"/>
              </a:spcAft>
              <a:buClr>
                <a:schemeClr val="dk1"/>
              </a:buClr>
              <a:buSzPts val="1400"/>
              <a:buFont typeface="Arial"/>
              <a:buNone/>
            </a:pPr>
            <a:r>
              <a:t/>
            </a:r>
            <a:endParaRPr b="0" i="0" sz="1400" u="none" cap="none" strike="noStrike">
              <a:solidFill>
                <a:srgbClr val="215386"/>
              </a:solidFill>
              <a:latin typeface="Arial"/>
              <a:ea typeface="Arial"/>
              <a:cs typeface="Arial"/>
              <a:sym typeface="Arial"/>
            </a:endParaRPr>
          </a:p>
          <a:p>
            <a:pPr indent="-228600" lvl="1" marL="685800" marR="0" rtl="0" algn="l">
              <a:lnSpc>
                <a:spcPct val="90000"/>
              </a:lnSpc>
              <a:spcBef>
                <a:spcPts val="500"/>
              </a:spcBef>
              <a:spcAft>
                <a:spcPts val="0"/>
              </a:spcAft>
              <a:buClr>
                <a:srgbClr val="215386"/>
              </a:buClr>
              <a:buSzPts val="2200"/>
              <a:buFont typeface="Arial"/>
              <a:buChar char="•"/>
            </a:pPr>
            <a:r>
              <a:rPr b="0" i="0" lang="en-US" sz="2200" u="none" cap="none" strike="noStrike">
                <a:solidFill>
                  <a:srgbClr val="215386"/>
                </a:solidFill>
                <a:latin typeface="Arial"/>
                <a:ea typeface="Arial"/>
                <a:cs typeface="Arial"/>
                <a:sym typeface="Arial"/>
              </a:rPr>
              <a:t>Qualified health plans offered through the Health Connector go through an annual seal of approval process after Division of Insurance rate review.</a:t>
            </a:r>
            <a:endParaRPr/>
          </a:p>
          <a:p>
            <a:pPr indent="-152400" lvl="1" marL="685800" marR="0" rtl="0" algn="l">
              <a:lnSpc>
                <a:spcPct val="90000"/>
              </a:lnSpc>
              <a:spcBef>
                <a:spcPts val="500"/>
              </a:spcBef>
              <a:spcAft>
                <a:spcPts val="0"/>
              </a:spcAft>
              <a:buClr>
                <a:schemeClr val="dk1"/>
              </a:buClr>
              <a:buSzPts val="1200"/>
              <a:buFont typeface="Arial"/>
              <a:buNone/>
            </a:pPr>
            <a:r>
              <a:t/>
            </a:r>
            <a:endParaRPr b="0" i="0" sz="1200" u="none" cap="none" strike="noStrike">
              <a:solidFill>
                <a:srgbClr val="215386"/>
              </a:solidFill>
              <a:latin typeface="Arial"/>
              <a:ea typeface="Arial"/>
              <a:cs typeface="Arial"/>
              <a:sym typeface="Arial"/>
            </a:endParaRPr>
          </a:p>
          <a:p>
            <a:pPr indent="-228600" lvl="1" marL="685800" marR="0" rtl="0" algn="l">
              <a:lnSpc>
                <a:spcPct val="90000"/>
              </a:lnSpc>
              <a:spcBef>
                <a:spcPts val="500"/>
              </a:spcBef>
              <a:spcAft>
                <a:spcPts val="0"/>
              </a:spcAft>
              <a:buClr>
                <a:srgbClr val="215386"/>
              </a:buClr>
              <a:buSzPts val="2200"/>
              <a:buFont typeface="Arial"/>
              <a:buChar char="•"/>
            </a:pPr>
            <a:r>
              <a:rPr b="0" i="0" lang="en-US" sz="2200" u="none" cap="none" strike="noStrike">
                <a:solidFill>
                  <a:srgbClr val="215386"/>
                </a:solidFill>
                <a:latin typeface="Arial"/>
                <a:ea typeface="Arial"/>
                <a:cs typeface="Arial"/>
                <a:sym typeface="Arial"/>
              </a:rPr>
              <a:t>Overseen by a board</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125" name="Google Shape;125;p3"/>
          <p:cNvPicPr preferRelativeResize="0"/>
          <p:nvPr/>
        </p:nvPicPr>
        <p:blipFill rotWithShape="1">
          <a:blip r:embed="rId3">
            <a:alphaModFix/>
          </a:blip>
          <a:srcRect b="0" l="0" r="0" t="0"/>
          <a:stretch/>
        </p:blipFill>
        <p:spPr>
          <a:xfrm>
            <a:off x="8084727" y="3137905"/>
            <a:ext cx="3658519" cy="11997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4"/>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Role of Health Connector </a:t>
            </a:r>
            <a:endParaRPr/>
          </a:p>
        </p:txBody>
      </p:sp>
      <p:sp>
        <p:nvSpPr>
          <p:cNvPr id="133" name="Google Shape;133;p4"/>
          <p:cNvSpPr txBox="1"/>
          <p:nvPr>
            <p:ph idx="1" type="body"/>
          </p:nvPr>
        </p:nvSpPr>
        <p:spPr>
          <a:xfrm>
            <a:off x="344488" y="1577788"/>
            <a:ext cx="11390312" cy="42911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15386"/>
              </a:buClr>
              <a:buSzPts val="2800"/>
              <a:buChar char="•"/>
            </a:pPr>
            <a:r>
              <a:rPr lang="en-US"/>
              <a:t>Health insurance “marketplace” for private Qualified Health Plans </a:t>
            </a:r>
            <a:br>
              <a:rPr lang="en-US"/>
            </a:br>
            <a:endParaRPr/>
          </a:p>
          <a:p>
            <a:pPr indent="-228600" lvl="0" marL="228600" rtl="0" algn="l">
              <a:lnSpc>
                <a:spcPct val="90000"/>
              </a:lnSpc>
              <a:spcBef>
                <a:spcPts val="1000"/>
              </a:spcBef>
              <a:spcAft>
                <a:spcPts val="0"/>
              </a:spcAft>
              <a:buClr>
                <a:srgbClr val="215386"/>
              </a:buClr>
              <a:buSzPts val="2800"/>
              <a:buChar char="•"/>
            </a:pPr>
            <a:r>
              <a:rPr lang="en-US"/>
              <a:t>Determines who qualifies for state subsidized and unsubsidized insurance for the under 65 population living in the community.</a:t>
            </a:r>
            <a:endParaRPr/>
          </a:p>
          <a:p>
            <a:pPr indent="-50800" lvl="0" marL="228600" rtl="0" algn="l">
              <a:lnSpc>
                <a:spcPct val="90000"/>
              </a:lnSpc>
              <a:spcBef>
                <a:spcPts val="1000"/>
              </a:spcBef>
              <a:spcAft>
                <a:spcPts val="0"/>
              </a:spcAft>
              <a:buClr>
                <a:srgbClr val="215386"/>
              </a:buClr>
              <a:buSzPts val="2800"/>
              <a:buNone/>
            </a:pPr>
            <a:r>
              <a:t/>
            </a:r>
            <a:endParaRPr/>
          </a:p>
          <a:p>
            <a:pPr indent="-228600" lvl="0" marL="228600" rtl="0" algn="l">
              <a:lnSpc>
                <a:spcPct val="90000"/>
              </a:lnSpc>
              <a:spcBef>
                <a:spcPts val="1000"/>
              </a:spcBef>
              <a:spcAft>
                <a:spcPts val="0"/>
              </a:spcAft>
              <a:buClr>
                <a:srgbClr val="215386"/>
              </a:buClr>
              <a:buSzPts val="2800"/>
              <a:buChar char="•"/>
            </a:pPr>
            <a:r>
              <a:rPr lang="en-US"/>
              <a:t>Sets rules for state individual mandate that requires Massachusetts residents over 18 to have creditable health insurance</a:t>
            </a:r>
            <a:endParaRPr/>
          </a:p>
          <a:p>
            <a:pPr indent="-50800" lvl="0" marL="228600" rtl="0" algn="l">
              <a:lnSpc>
                <a:spcPct val="90000"/>
              </a:lnSpc>
              <a:spcBef>
                <a:spcPts val="1000"/>
              </a:spcBef>
              <a:spcAft>
                <a:spcPts val="0"/>
              </a:spcAft>
              <a:buClr>
                <a:srgbClr val="215386"/>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0" name="Google Shape;140;p5"/>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latin typeface="Arial"/>
                <a:ea typeface="Arial"/>
                <a:cs typeface="Arial"/>
                <a:sym typeface="Arial"/>
              </a:rPr>
              <a:t>Individual Mandate</a:t>
            </a:r>
            <a:endParaRPr b="1"/>
          </a:p>
        </p:txBody>
      </p:sp>
      <p:sp>
        <p:nvSpPr>
          <p:cNvPr id="141" name="Google Shape;141;p5"/>
          <p:cNvSpPr txBox="1"/>
          <p:nvPr/>
        </p:nvSpPr>
        <p:spPr>
          <a:xfrm>
            <a:off x="345699" y="1491556"/>
            <a:ext cx="9066684" cy="4291199"/>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215386"/>
              </a:buClr>
              <a:buSzPts val="2400"/>
              <a:buFont typeface="Arial"/>
              <a:buChar char="•"/>
            </a:pPr>
            <a:r>
              <a:rPr b="0" i="0" lang="en-US" sz="2400" u="none" cap="none" strike="noStrike">
                <a:solidFill>
                  <a:srgbClr val="215386"/>
                </a:solidFill>
                <a:latin typeface="Arial"/>
                <a:ea typeface="Arial"/>
                <a:cs typeface="Arial"/>
                <a:sym typeface="Arial"/>
              </a:rPr>
              <a:t>Massachusetts residents over 18 years old can be penalized on their state taxes if uninsured/underinsured.</a:t>
            </a:r>
            <a:endParaRPr/>
          </a:p>
          <a:p>
            <a:pPr indent="-228600" lvl="0" marL="228600" marR="0" rtl="0" algn="l">
              <a:lnSpc>
                <a:spcPct val="90000"/>
              </a:lnSpc>
              <a:spcBef>
                <a:spcPts val="1000"/>
              </a:spcBef>
              <a:spcAft>
                <a:spcPts val="0"/>
              </a:spcAft>
              <a:buClr>
                <a:srgbClr val="215386"/>
              </a:buClr>
              <a:buSzPts val="2400"/>
              <a:buFont typeface="Arial"/>
              <a:buChar char="•"/>
            </a:pPr>
            <a:r>
              <a:rPr b="0" i="0" lang="en-US" sz="2400" u="none" cap="none" strike="noStrike">
                <a:solidFill>
                  <a:srgbClr val="215386"/>
                </a:solidFill>
                <a:latin typeface="Arial"/>
                <a:ea typeface="Arial"/>
                <a:cs typeface="Arial"/>
                <a:sym typeface="Arial"/>
              </a:rPr>
              <a:t>Coverage must meet Minimum Creditable Coverage standards.</a:t>
            </a:r>
            <a:endParaRPr/>
          </a:p>
          <a:p>
            <a:pPr indent="-228600" lvl="0" marL="228600" marR="0" rtl="0" algn="l">
              <a:lnSpc>
                <a:spcPct val="90000"/>
              </a:lnSpc>
              <a:spcBef>
                <a:spcPts val="1000"/>
              </a:spcBef>
              <a:spcAft>
                <a:spcPts val="0"/>
              </a:spcAft>
              <a:buClr>
                <a:srgbClr val="215386"/>
              </a:buClr>
              <a:buSzPts val="2400"/>
              <a:buFont typeface="Arial"/>
              <a:buChar char="•"/>
            </a:pPr>
            <a:r>
              <a:rPr b="0" i="0" lang="en-US" sz="2400" u="none" cap="none" strike="noStrike">
                <a:solidFill>
                  <a:srgbClr val="215386"/>
                </a:solidFill>
                <a:latin typeface="Arial"/>
                <a:ea typeface="Arial"/>
                <a:cs typeface="Arial"/>
                <a:sym typeface="Arial"/>
              </a:rPr>
              <a:t>Some insurance automatically meets MCC criteria. </a:t>
            </a:r>
            <a:endParaRPr/>
          </a:p>
          <a:p>
            <a:pPr indent="-228600" lvl="0" marL="228600" marR="0" rtl="0" algn="l">
              <a:lnSpc>
                <a:spcPct val="90000"/>
              </a:lnSpc>
              <a:spcBef>
                <a:spcPts val="1000"/>
              </a:spcBef>
              <a:spcAft>
                <a:spcPts val="0"/>
              </a:spcAft>
              <a:buClr>
                <a:srgbClr val="215386"/>
              </a:buClr>
              <a:buSzPts val="2400"/>
              <a:buFont typeface="Arial"/>
              <a:buChar char="•"/>
            </a:pPr>
            <a:r>
              <a:rPr b="0" i="0" lang="en-US" sz="2400" u="none" cap="none" strike="noStrike">
                <a:solidFill>
                  <a:srgbClr val="215386"/>
                </a:solidFill>
                <a:latin typeface="Arial"/>
                <a:ea typeface="Arial"/>
                <a:cs typeface="Arial"/>
                <a:sym typeface="Arial"/>
              </a:rPr>
              <a:t>Health Connector sets an affordability schedule each year.</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descr="Graphical user interface, text, application, email&#10;&#10;Description automatically generated" id="142" name="Google Shape;142;p5"/>
          <p:cNvPicPr preferRelativeResize="0"/>
          <p:nvPr/>
        </p:nvPicPr>
        <p:blipFill rotWithShape="1">
          <a:blip r:embed="rId3">
            <a:alphaModFix/>
          </a:blip>
          <a:srcRect b="0" l="0" r="0" t="0"/>
          <a:stretch/>
        </p:blipFill>
        <p:spPr>
          <a:xfrm>
            <a:off x="859195" y="3787436"/>
            <a:ext cx="9137328" cy="233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9" name="Google Shape;149;p6"/>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Health Connector Locations</a:t>
            </a:r>
            <a:endParaRPr/>
          </a:p>
        </p:txBody>
      </p:sp>
      <p:sp>
        <p:nvSpPr>
          <p:cNvPr id="150" name="Google Shape;150;p6"/>
          <p:cNvSpPr txBox="1"/>
          <p:nvPr>
            <p:ph idx="1" type="body"/>
          </p:nvPr>
        </p:nvSpPr>
        <p:spPr>
          <a:xfrm>
            <a:off x="344488" y="1532467"/>
            <a:ext cx="11847512" cy="41096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15386"/>
              </a:buClr>
              <a:buSzPts val="1000"/>
              <a:buNone/>
            </a:pPr>
            <a:r>
              <a:t/>
            </a:r>
            <a:endParaRPr sz="1000"/>
          </a:p>
          <a:p>
            <a:pPr indent="0" lvl="1" marL="457200" rtl="0" algn="l">
              <a:lnSpc>
                <a:spcPct val="90000"/>
              </a:lnSpc>
              <a:spcBef>
                <a:spcPts val="0"/>
              </a:spcBef>
              <a:spcAft>
                <a:spcPts val="0"/>
              </a:spcAft>
              <a:buClr>
                <a:srgbClr val="215386"/>
              </a:buClr>
              <a:buSzPts val="1000"/>
              <a:buNone/>
            </a:pPr>
            <a:r>
              <a:t/>
            </a:r>
            <a:endParaRPr sz="1000"/>
          </a:p>
          <a:p>
            <a:pPr indent="-228600" lvl="0" marL="228600" rtl="0" algn="l">
              <a:lnSpc>
                <a:spcPct val="90000"/>
              </a:lnSpc>
              <a:spcBef>
                <a:spcPts val="0"/>
              </a:spcBef>
              <a:spcAft>
                <a:spcPts val="0"/>
              </a:spcAft>
              <a:buClr>
                <a:srgbClr val="215386"/>
              </a:buClr>
              <a:buSzPts val="2400"/>
              <a:buChar char="•"/>
            </a:pPr>
            <a:r>
              <a:rPr b="1" lang="en-US" sz="2400"/>
              <a:t>Boston Walk-in Center </a:t>
            </a:r>
            <a:r>
              <a:rPr lang="en-US" sz="2400"/>
              <a:t>located at 133 Portland Street, Boston</a:t>
            </a:r>
            <a:endParaRPr/>
          </a:p>
          <a:p>
            <a:pPr indent="-228600" lvl="0" marL="228600" rtl="0" algn="l">
              <a:lnSpc>
                <a:spcPct val="90000"/>
              </a:lnSpc>
              <a:spcBef>
                <a:spcPts val="0"/>
              </a:spcBef>
              <a:spcAft>
                <a:spcPts val="0"/>
              </a:spcAft>
              <a:buClr>
                <a:srgbClr val="215386"/>
              </a:buClr>
              <a:buSzPts val="2400"/>
              <a:buChar char="•"/>
            </a:pPr>
            <a:r>
              <a:rPr b="1" lang="en-US" sz="2400"/>
              <a:t>Springfield Walk-in Center </a:t>
            </a:r>
            <a:r>
              <a:rPr lang="en-US" sz="2400"/>
              <a:t>is located at 88 Industrial Avenue, Suite D, Springfield</a:t>
            </a:r>
            <a:endParaRPr/>
          </a:p>
          <a:p>
            <a:pPr indent="-228600" lvl="0" marL="228600" rtl="0" algn="l">
              <a:lnSpc>
                <a:spcPct val="90000"/>
              </a:lnSpc>
              <a:spcBef>
                <a:spcPts val="0"/>
              </a:spcBef>
              <a:spcAft>
                <a:spcPts val="0"/>
              </a:spcAft>
              <a:buClr>
                <a:srgbClr val="215386"/>
              </a:buClr>
              <a:buSzPts val="2400"/>
              <a:buChar char="•"/>
            </a:pPr>
            <a:r>
              <a:rPr b="1" lang="en-US" sz="2400"/>
              <a:t>Worcester Walk-in Center </a:t>
            </a:r>
            <a:r>
              <a:rPr lang="en-US" sz="2400"/>
              <a:t>is located at 146 Main Street, Worcester</a:t>
            </a:r>
            <a:endParaRPr/>
          </a:p>
          <a:p>
            <a:pPr indent="-76200" lvl="0" marL="228600" rtl="0" algn="l">
              <a:lnSpc>
                <a:spcPct val="90000"/>
              </a:lnSpc>
              <a:spcBef>
                <a:spcPts val="0"/>
              </a:spcBef>
              <a:spcAft>
                <a:spcPts val="0"/>
              </a:spcAft>
              <a:buClr>
                <a:srgbClr val="215386"/>
              </a:buClr>
              <a:buSzPts val="2400"/>
              <a:buNone/>
            </a:pPr>
            <a:r>
              <a:t/>
            </a:r>
            <a:endParaRPr sz="2400"/>
          </a:p>
          <a:p>
            <a:pPr indent="0" lvl="0" marL="0" rtl="0" algn="l">
              <a:lnSpc>
                <a:spcPct val="90000"/>
              </a:lnSpc>
              <a:spcBef>
                <a:spcPts val="0"/>
              </a:spcBef>
              <a:spcAft>
                <a:spcPts val="0"/>
              </a:spcAft>
              <a:buClr>
                <a:srgbClr val="215386"/>
              </a:buClr>
              <a:buSzPts val="2400"/>
              <a:buNone/>
            </a:pPr>
            <a:r>
              <a:rPr lang="en-US" sz="2400"/>
              <a:t>Customer Service Phone Number: </a:t>
            </a:r>
            <a:br>
              <a:rPr lang="en-US" sz="2400"/>
            </a:br>
            <a:r>
              <a:rPr lang="en-US" sz="2400"/>
              <a:t>1-877-MA-ENROLL (1-877-623-6765) </a:t>
            </a:r>
            <a:br>
              <a:rPr lang="en-US" sz="2400"/>
            </a:br>
            <a:endParaRPr sz="1000"/>
          </a:p>
          <a:p>
            <a:pPr indent="0" lvl="0" marL="0" rtl="0" algn="l">
              <a:lnSpc>
                <a:spcPct val="90000"/>
              </a:lnSpc>
              <a:spcBef>
                <a:spcPts val="0"/>
              </a:spcBef>
              <a:spcAft>
                <a:spcPts val="0"/>
              </a:spcAft>
              <a:buClr>
                <a:srgbClr val="215386"/>
              </a:buClr>
              <a:buSzPts val="2400"/>
              <a:buNone/>
            </a:pPr>
            <a:r>
              <a:rPr lang="en-US" sz="2400"/>
              <a:t>Website: </a:t>
            </a:r>
            <a:r>
              <a:rPr lang="en-US" sz="2400" u="sng">
                <a:solidFill>
                  <a:schemeClr val="hlink"/>
                </a:solidFill>
                <a:hlinkClick r:id="rId3"/>
              </a:rPr>
              <a:t>www.mahealthconnector.org</a:t>
            </a:r>
            <a:r>
              <a:rPr lang="en-US" sz="2400"/>
              <a:t>  </a:t>
            </a:r>
            <a:endParaRPr/>
          </a:p>
          <a:p>
            <a:pPr indent="-76200" lvl="0" marL="228600" rtl="0" algn="l">
              <a:lnSpc>
                <a:spcPct val="90000"/>
              </a:lnSpc>
              <a:spcBef>
                <a:spcPts val="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pic>
        <p:nvPicPr>
          <p:cNvPr descr="149,500+ Office Buildings Stock Illustrations, Royalty-Free Vector Graphics  &amp; Clip Art - iStock | Office, Office building interior, Commercial building  exterior" id="151" name="Google Shape;151;p6"/>
          <p:cNvPicPr preferRelativeResize="0"/>
          <p:nvPr/>
        </p:nvPicPr>
        <p:blipFill rotWithShape="1">
          <a:blip r:embed="rId4">
            <a:alphaModFix/>
          </a:blip>
          <a:srcRect b="0" l="0" r="0" t="0"/>
          <a:stretch/>
        </p:blipFill>
        <p:spPr>
          <a:xfrm>
            <a:off x="7017276" y="2979716"/>
            <a:ext cx="3804270" cy="30464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8" name="Google Shape;158;p7"/>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Health Connector Offerings</a:t>
            </a:r>
            <a:endParaRPr/>
          </a:p>
        </p:txBody>
      </p:sp>
      <p:sp>
        <p:nvSpPr>
          <p:cNvPr id="159" name="Google Shape;159;p7"/>
          <p:cNvSpPr txBox="1"/>
          <p:nvPr>
            <p:ph idx="1" type="body"/>
          </p:nvPr>
        </p:nvSpPr>
        <p:spPr>
          <a:xfrm>
            <a:off x="344488" y="1577788"/>
            <a:ext cx="11390312" cy="429119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215386"/>
              </a:buClr>
              <a:buSzPct val="100000"/>
              <a:buNone/>
            </a:pPr>
            <a:r>
              <a:rPr b="1" lang="en-US" sz="2400"/>
              <a:t>Individual Coverage</a:t>
            </a:r>
            <a:endParaRPr/>
          </a:p>
          <a:p>
            <a:pPr indent="-174625" lvl="0" marL="228600" rtl="0" algn="l">
              <a:lnSpc>
                <a:spcPct val="90000"/>
              </a:lnSpc>
              <a:spcBef>
                <a:spcPts val="1000"/>
              </a:spcBef>
              <a:spcAft>
                <a:spcPts val="0"/>
              </a:spcAft>
              <a:buClr>
                <a:srgbClr val="215386"/>
              </a:buClr>
              <a:buSzPct val="100000"/>
              <a:buNone/>
            </a:pPr>
            <a:r>
              <a:t/>
            </a:r>
            <a:endParaRPr sz="1000"/>
          </a:p>
          <a:p>
            <a:pPr indent="-342900" lvl="0" marL="342900" rtl="0" algn="l">
              <a:lnSpc>
                <a:spcPct val="90000"/>
              </a:lnSpc>
              <a:spcBef>
                <a:spcPts val="1000"/>
              </a:spcBef>
              <a:spcAft>
                <a:spcPts val="0"/>
              </a:spcAft>
              <a:buClr>
                <a:srgbClr val="215386"/>
              </a:buClr>
              <a:buSzPct val="100000"/>
              <a:buChar char="•"/>
            </a:pPr>
            <a:r>
              <a:rPr lang="en-US" sz="2400"/>
              <a:t>Subsidized health coverage </a:t>
            </a:r>
            <a:endParaRPr/>
          </a:p>
          <a:p>
            <a:pPr indent="-342900" lvl="1" marL="800100" rtl="0" algn="l">
              <a:lnSpc>
                <a:spcPct val="90000"/>
              </a:lnSpc>
              <a:spcBef>
                <a:spcPts val="500"/>
              </a:spcBef>
              <a:spcAft>
                <a:spcPts val="0"/>
              </a:spcAft>
              <a:buClr>
                <a:srgbClr val="215386"/>
              </a:buClr>
              <a:buSzPct val="100000"/>
              <a:buChar char="•"/>
            </a:pPr>
            <a:r>
              <a:rPr lang="en-US"/>
              <a:t>ConnectorCare for those with income of 500% FPL or less</a:t>
            </a:r>
            <a:endParaRPr/>
          </a:p>
          <a:p>
            <a:pPr indent="-342900" lvl="1" marL="800100" rtl="0" algn="l">
              <a:lnSpc>
                <a:spcPct val="90000"/>
              </a:lnSpc>
              <a:spcBef>
                <a:spcPts val="500"/>
              </a:spcBef>
              <a:spcAft>
                <a:spcPts val="0"/>
              </a:spcAft>
              <a:buClr>
                <a:srgbClr val="215386"/>
              </a:buClr>
              <a:buSzPct val="100000"/>
              <a:buChar char="•"/>
            </a:pPr>
            <a:r>
              <a:rPr lang="en-US"/>
              <a:t>Authorized through 2025: additional tax credits for eligible Health Connector members when coverage would cost over 8.5% of income</a:t>
            </a:r>
            <a:endParaRPr/>
          </a:p>
          <a:p>
            <a:pPr indent="-174625" lvl="1" marL="685800" rtl="0" algn="l">
              <a:lnSpc>
                <a:spcPct val="90000"/>
              </a:lnSpc>
              <a:spcBef>
                <a:spcPts val="500"/>
              </a:spcBef>
              <a:spcAft>
                <a:spcPts val="0"/>
              </a:spcAft>
              <a:buClr>
                <a:srgbClr val="215386"/>
              </a:buClr>
              <a:buSzPct val="100000"/>
              <a:buNone/>
            </a:pPr>
            <a:r>
              <a:t/>
            </a:r>
            <a:endParaRPr sz="1000"/>
          </a:p>
          <a:p>
            <a:pPr indent="-342900" lvl="0" marL="342900" rtl="0" algn="l">
              <a:lnSpc>
                <a:spcPct val="90000"/>
              </a:lnSpc>
              <a:spcBef>
                <a:spcPts val="1000"/>
              </a:spcBef>
              <a:spcAft>
                <a:spcPts val="0"/>
              </a:spcAft>
              <a:buClr>
                <a:srgbClr val="215386"/>
              </a:buClr>
              <a:buSzPct val="100000"/>
              <a:buChar char="•"/>
            </a:pPr>
            <a:r>
              <a:rPr lang="en-US" sz="2400"/>
              <a:t>Unsubsidized health plans</a:t>
            </a:r>
            <a:endParaRPr/>
          </a:p>
          <a:p>
            <a:pPr indent="-174625" lvl="0" marL="228600" rtl="0" algn="l">
              <a:lnSpc>
                <a:spcPct val="90000"/>
              </a:lnSpc>
              <a:spcBef>
                <a:spcPts val="1000"/>
              </a:spcBef>
              <a:spcAft>
                <a:spcPts val="0"/>
              </a:spcAft>
              <a:buClr>
                <a:srgbClr val="215386"/>
              </a:buClr>
              <a:buSzPct val="100000"/>
              <a:buNone/>
            </a:pPr>
            <a:r>
              <a:t/>
            </a:r>
            <a:endParaRPr sz="1000"/>
          </a:p>
          <a:p>
            <a:pPr indent="-342900" lvl="0" marL="342900" rtl="0" algn="l">
              <a:lnSpc>
                <a:spcPct val="90000"/>
              </a:lnSpc>
              <a:spcBef>
                <a:spcPts val="1000"/>
              </a:spcBef>
              <a:spcAft>
                <a:spcPts val="0"/>
              </a:spcAft>
              <a:buClr>
                <a:srgbClr val="215386"/>
              </a:buClr>
              <a:buSzPct val="100000"/>
              <a:buChar char="•"/>
            </a:pPr>
            <a:r>
              <a:rPr lang="en-US" sz="2400"/>
              <a:t>Stand-alone dental plans</a:t>
            </a:r>
            <a:endParaRPr/>
          </a:p>
          <a:p>
            <a:pPr indent="-213359" lvl="0" marL="342900" rtl="0" algn="l">
              <a:lnSpc>
                <a:spcPct val="90000"/>
              </a:lnSpc>
              <a:spcBef>
                <a:spcPts val="1000"/>
              </a:spcBef>
              <a:spcAft>
                <a:spcPts val="0"/>
              </a:spcAft>
              <a:buClr>
                <a:srgbClr val="215386"/>
              </a:buClr>
              <a:buSzPct val="100000"/>
              <a:buNone/>
            </a:pPr>
            <a:r>
              <a:t/>
            </a:r>
            <a:endParaRPr sz="2400"/>
          </a:p>
          <a:p>
            <a:pPr indent="0" lvl="0" marL="0" rtl="0" algn="l">
              <a:lnSpc>
                <a:spcPct val="90000"/>
              </a:lnSpc>
              <a:spcBef>
                <a:spcPts val="1000"/>
              </a:spcBef>
              <a:spcAft>
                <a:spcPts val="0"/>
              </a:spcAft>
              <a:buClr>
                <a:srgbClr val="215386"/>
              </a:buClr>
              <a:buSzPct val="100000"/>
              <a:buNone/>
            </a:pPr>
            <a:r>
              <a:rPr b="1" lang="en-US" sz="2400"/>
              <a:t>Health Connector for Business</a:t>
            </a:r>
            <a:endParaRPr/>
          </a:p>
          <a:p>
            <a:pPr indent="-174625" lvl="0" marL="228600" rtl="0" algn="l">
              <a:lnSpc>
                <a:spcPct val="90000"/>
              </a:lnSpc>
              <a:spcBef>
                <a:spcPts val="1000"/>
              </a:spcBef>
              <a:spcAft>
                <a:spcPts val="0"/>
              </a:spcAft>
              <a:buClr>
                <a:srgbClr val="215386"/>
              </a:buClr>
              <a:buSzPct val="100000"/>
              <a:buNone/>
            </a:pPr>
            <a:r>
              <a:t/>
            </a:r>
            <a:endParaRPr b="1" i="1" sz="1000"/>
          </a:p>
          <a:p>
            <a:pPr indent="-342900" lvl="0" marL="342900" rtl="0" algn="l">
              <a:lnSpc>
                <a:spcPct val="90000"/>
              </a:lnSpc>
              <a:spcBef>
                <a:spcPts val="1000"/>
              </a:spcBef>
              <a:spcAft>
                <a:spcPts val="0"/>
              </a:spcAft>
              <a:buClr>
                <a:srgbClr val="215386"/>
              </a:buClr>
              <a:buSzPct val="100000"/>
              <a:buChar char="•"/>
            </a:pPr>
            <a:r>
              <a:rPr lang="en-US" sz="2400"/>
              <a:t>Health &amp; dental plans for small employers who want to offer insurance to their employees</a:t>
            </a:r>
            <a:endParaRPr/>
          </a:p>
          <a:p>
            <a:pPr indent="-99060" lvl="0" marL="228600" rtl="0" algn="l">
              <a:lnSpc>
                <a:spcPct val="90000"/>
              </a:lnSpc>
              <a:spcBef>
                <a:spcPts val="0"/>
              </a:spcBef>
              <a:spcAft>
                <a:spcPts val="0"/>
              </a:spcAft>
              <a:buClr>
                <a:srgbClr val="215386"/>
              </a:buClr>
              <a:buSzPct val="100000"/>
              <a:buNone/>
            </a:pPr>
            <a:r>
              <a:t/>
            </a:r>
            <a:endParaRPr sz="2400"/>
          </a:p>
          <a:p>
            <a:pPr indent="-77470" lvl="0" marL="228600" rtl="0" algn="l">
              <a:lnSpc>
                <a:spcPct val="90000"/>
              </a:lnSpc>
              <a:spcBef>
                <a:spcPts val="1000"/>
              </a:spcBef>
              <a:spcAft>
                <a:spcPts val="0"/>
              </a:spcAft>
              <a:buClr>
                <a:srgbClr val="215386"/>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6" name="Google Shape;166;p8"/>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latin typeface="Arial"/>
                <a:ea typeface="Arial"/>
                <a:cs typeface="Arial"/>
                <a:sym typeface="Arial"/>
              </a:rPr>
              <a:t>Health Connector Eligibility Factors</a:t>
            </a:r>
            <a:endParaRPr/>
          </a:p>
        </p:txBody>
      </p:sp>
      <p:sp>
        <p:nvSpPr>
          <p:cNvPr id="167" name="Google Shape;167;p8"/>
          <p:cNvSpPr txBox="1"/>
          <p:nvPr/>
        </p:nvSpPr>
        <p:spPr>
          <a:xfrm>
            <a:off x="344488" y="1299411"/>
            <a:ext cx="11847512" cy="51082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15386"/>
              </a:buClr>
              <a:buSzPts val="2000"/>
              <a:buFont typeface="Arial"/>
              <a:buNone/>
            </a:pPr>
            <a:r>
              <a:rPr b="1" i="0" lang="en-US" sz="2000" u="none" cap="none" strike="noStrike">
                <a:solidFill>
                  <a:srgbClr val="215386"/>
                </a:solidFill>
                <a:latin typeface="Arial"/>
                <a:ea typeface="Arial"/>
                <a:cs typeface="Arial"/>
                <a:sym typeface="Arial"/>
              </a:rPr>
              <a:t>Criteria for shopping on the Health Connector: </a:t>
            </a:r>
            <a:endParaRPr b="0" i="0" sz="2800" u="none" cap="none" strike="noStrike">
              <a:solidFill>
                <a:schemeClr val="dk1"/>
              </a:solidFill>
              <a:latin typeface="Arial"/>
              <a:ea typeface="Arial"/>
              <a:cs typeface="Arial"/>
              <a:sym typeface="Arial"/>
            </a:endParaRPr>
          </a:p>
          <a:p>
            <a:pPr indent="-228600" lvl="1" marL="685800" marR="0" rtl="0" algn="l">
              <a:lnSpc>
                <a:spcPct val="90000"/>
              </a:lnSpc>
              <a:spcBef>
                <a:spcPts val="8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Immigration status – must be "lawfully present"</a:t>
            </a:r>
            <a:endParaRPr/>
          </a:p>
          <a:p>
            <a:pPr indent="-228600" lvl="1" marL="685800" marR="0" rtl="0" algn="l">
              <a:lnSpc>
                <a:spcPct val="90000"/>
              </a:lnSpc>
              <a:spcBef>
                <a:spcPts val="5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MA residency </a:t>
            </a:r>
            <a:endParaRPr/>
          </a:p>
          <a:p>
            <a:pPr indent="-228600" lvl="1" marL="685800" marR="0" rtl="0" algn="l">
              <a:lnSpc>
                <a:spcPct val="90000"/>
              </a:lnSpc>
              <a:spcBef>
                <a:spcPts val="5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Not be </a:t>
            </a:r>
            <a:r>
              <a:rPr lang="en-US" sz="2000">
                <a:solidFill>
                  <a:srgbClr val="215386"/>
                </a:solidFill>
              </a:rPr>
              <a:t>sentenced and in</a:t>
            </a:r>
            <a:r>
              <a:rPr b="0" i="0" lang="en-US" sz="2000" u="none" cap="none" strike="noStrike">
                <a:solidFill>
                  <a:srgbClr val="215386"/>
                </a:solidFill>
                <a:latin typeface="Arial"/>
                <a:ea typeface="Arial"/>
                <a:cs typeface="Arial"/>
                <a:sym typeface="Arial"/>
              </a:rPr>
              <a:t> jail or prison</a:t>
            </a:r>
            <a:endParaRPr/>
          </a:p>
          <a:p>
            <a:pPr indent="0" lvl="0" marL="0" marR="0" rtl="0" algn="l">
              <a:lnSpc>
                <a:spcPct val="90000"/>
              </a:lnSpc>
              <a:spcBef>
                <a:spcPts val="1500"/>
              </a:spcBef>
              <a:spcAft>
                <a:spcPts val="0"/>
              </a:spcAft>
              <a:buClr>
                <a:srgbClr val="215386"/>
              </a:buClr>
              <a:buSzPts val="2000"/>
              <a:buFont typeface="Arial"/>
              <a:buNone/>
            </a:pPr>
            <a:r>
              <a:rPr b="1" i="0" lang="en-US" sz="2000" u="none" cap="none" strike="noStrike">
                <a:solidFill>
                  <a:srgbClr val="215386"/>
                </a:solidFill>
                <a:latin typeface="Arial"/>
                <a:ea typeface="Arial"/>
                <a:cs typeface="Arial"/>
                <a:sym typeface="Arial"/>
              </a:rPr>
              <a:t>Factors used for qualifying for subsidized coverage:</a:t>
            </a:r>
            <a:endParaRPr/>
          </a:p>
          <a:p>
            <a:pPr indent="-228600" lvl="1" marL="685800" marR="0" rtl="0" algn="l">
              <a:lnSpc>
                <a:spcPct val="100000"/>
              </a:lnSpc>
              <a:spcBef>
                <a:spcPts val="8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Tax filing status</a:t>
            </a:r>
            <a:endParaRPr/>
          </a:p>
          <a:p>
            <a:pPr indent="-228600" lvl="2" marL="1143000" marR="0" rtl="0" algn="l">
              <a:lnSpc>
                <a:spcPct val="100000"/>
              </a:lnSpc>
              <a:spcBef>
                <a:spcPts val="5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If married must file jointly</a:t>
            </a:r>
            <a:endParaRPr/>
          </a:p>
          <a:p>
            <a:pPr indent="-228600" lvl="1" marL="685800" marR="0" rtl="0" algn="l">
              <a:lnSpc>
                <a:spcPct val="100000"/>
              </a:lnSpc>
              <a:spcBef>
                <a:spcPts val="5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Tax household</a:t>
            </a:r>
            <a:endParaRPr/>
          </a:p>
          <a:p>
            <a:pPr indent="-228600" lvl="1" marL="685800" marR="0" rtl="0" algn="l">
              <a:lnSpc>
                <a:spcPct val="100000"/>
              </a:lnSpc>
              <a:spcBef>
                <a:spcPts val="5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Annual income</a:t>
            </a:r>
            <a:endParaRPr b="0" i="0" sz="2000" u="none" cap="none" strike="noStrike">
              <a:solidFill>
                <a:schemeClr val="dk1"/>
              </a:solidFill>
              <a:latin typeface="Arial"/>
              <a:ea typeface="Arial"/>
              <a:cs typeface="Arial"/>
              <a:sym typeface="Arial"/>
            </a:endParaRPr>
          </a:p>
          <a:p>
            <a:pPr indent="-228600" lvl="1" marL="685800" marR="0" rtl="0" algn="l">
              <a:lnSpc>
                <a:spcPct val="100000"/>
              </a:lnSpc>
              <a:spcBef>
                <a:spcPts val="5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No affordable health insurance access:  </a:t>
            </a:r>
            <a:endParaRPr b="0" i="0" sz="2000" u="none" cap="none" strike="noStrike">
              <a:solidFill>
                <a:srgbClr val="215386"/>
              </a:solidFill>
              <a:latin typeface="Arial"/>
              <a:ea typeface="Arial"/>
              <a:cs typeface="Arial"/>
              <a:sym typeface="Arial"/>
            </a:endParaRPr>
          </a:p>
          <a:p>
            <a:pPr indent="-228600" lvl="2" marL="1143000" marR="0" rtl="0" algn="l">
              <a:lnSpc>
                <a:spcPct val="100000"/>
              </a:lnSpc>
              <a:spcBef>
                <a:spcPts val="50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Work insurance must be unaffordable, or not meet minimum value. </a:t>
            </a:r>
            <a:endParaRPr/>
          </a:p>
          <a:p>
            <a:pPr indent="-228600" lvl="2" marL="1143000" marR="0" rtl="0" algn="l">
              <a:lnSpc>
                <a:spcPct val="100000"/>
              </a:lnSpc>
              <a:spcBef>
                <a:spcPts val="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Not be enrolled in Medicare or VA</a:t>
            </a:r>
            <a:endParaRPr/>
          </a:p>
          <a:p>
            <a:pPr indent="-228600" lvl="2" marL="1143000" marR="0" rtl="0" algn="l">
              <a:lnSpc>
                <a:spcPct val="100000"/>
              </a:lnSpc>
              <a:spcBef>
                <a:spcPts val="0"/>
              </a:spcBef>
              <a:spcAft>
                <a:spcPts val="0"/>
              </a:spcAft>
              <a:buClr>
                <a:srgbClr val="215386"/>
              </a:buClr>
              <a:buSzPts val="2000"/>
              <a:buFont typeface="Arial"/>
              <a:buChar char="•"/>
            </a:pPr>
            <a:r>
              <a:rPr b="0" i="0" lang="en-US" sz="2000" u="none" cap="none" strike="noStrike">
                <a:solidFill>
                  <a:srgbClr val="215386"/>
                </a:solidFill>
                <a:latin typeface="Arial"/>
                <a:ea typeface="Arial"/>
                <a:cs typeface="Arial"/>
                <a:sym typeface="Arial"/>
              </a:rPr>
              <a:t>Not eligible for MassHealth other than MassHealth Limited</a:t>
            </a:r>
            <a:endParaRPr b="0" i="0" sz="2000" u="none" cap="none" strike="noStrike">
              <a:solidFill>
                <a:srgbClr val="215386"/>
              </a:solidFill>
              <a:latin typeface="Arial"/>
              <a:ea typeface="Arial"/>
              <a:cs typeface="Arial"/>
              <a:sym typeface="Arial"/>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01600" lvl="0" marL="228600" marR="0" rtl="0" algn="l">
              <a:lnSpc>
                <a:spcPct val="90000"/>
              </a:lnSpc>
              <a:spcBef>
                <a:spcPts val="18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01600" lvl="0" marL="228600" marR="0" rtl="0" algn="l">
              <a:lnSpc>
                <a:spcPct val="90000"/>
              </a:lnSpc>
              <a:spcBef>
                <a:spcPts val="18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descr="A white sign with blue text&#10;&#10;Description automatically generated" id="168" name="Google Shape;168;p8"/>
          <p:cNvPicPr preferRelativeResize="0"/>
          <p:nvPr/>
        </p:nvPicPr>
        <p:blipFill rotWithShape="1">
          <a:blip r:embed="rId3">
            <a:alphaModFix/>
          </a:blip>
          <a:srcRect b="0" l="0" r="0" t="0"/>
          <a:stretch/>
        </p:blipFill>
        <p:spPr>
          <a:xfrm>
            <a:off x="7969716" y="2323134"/>
            <a:ext cx="3658519" cy="11997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idx="12" type="sldNum"/>
          </p:nvPr>
        </p:nvSpPr>
        <p:spPr>
          <a:xfrm>
            <a:off x="11116303" y="6356350"/>
            <a:ext cx="61849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5" name="Google Shape;175;p9"/>
          <p:cNvSpPr txBox="1"/>
          <p:nvPr>
            <p:ph type="title"/>
          </p:nvPr>
        </p:nvSpPr>
        <p:spPr>
          <a:xfrm>
            <a:off x="344488" y="363820"/>
            <a:ext cx="10729912" cy="62519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15386"/>
              </a:buClr>
              <a:buSzPct val="100000"/>
              <a:buFont typeface="Arial"/>
              <a:buNone/>
            </a:pPr>
            <a:r>
              <a:rPr b="1" lang="en-US"/>
              <a:t>Why tax filing matters</a:t>
            </a:r>
            <a:endParaRPr/>
          </a:p>
        </p:txBody>
      </p:sp>
      <p:sp>
        <p:nvSpPr>
          <p:cNvPr id="176" name="Google Shape;176;p9"/>
          <p:cNvSpPr txBox="1"/>
          <p:nvPr>
            <p:ph idx="1" type="body"/>
          </p:nvPr>
        </p:nvSpPr>
        <p:spPr>
          <a:xfrm>
            <a:off x="268861" y="1454034"/>
            <a:ext cx="11390312" cy="4291199"/>
          </a:xfrm>
          <a:prstGeom prst="rect">
            <a:avLst/>
          </a:prstGeom>
          <a:noFill/>
          <a:ln>
            <a:noFill/>
          </a:ln>
        </p:spPr>
        <p:txBody>
          <a:bodyPr anchorCtr="0" anchor="t" bIns="45700" lIns="91425" spcFirstLastPara="1" rIns="91425" wrap="square" tIns="45700">
            <a:normAutofit lnSpcReduction="20000"/>
          </a:bodyPr>
          <a:lstStyle/>
          <a:p>
            <a:pPr indent="-165100" lvl="0" marL="228600" rtl="0" algn="ctr">
              <a:lnSpc>
                <a:spcPct val="90000"/>
              </a:lnSpc>
              <a:spcBef>
                <a:spcPts val="0"/>
              </a:spcBef>
              <a:spcAft>
                <a:spcPts val="0"/>
              </a:spcAft>
              <a:buClr>
                <a:srgbClr val="215386"/>
              </a:buClr>
              <a:buSzPts val="1000"/>
              <a:buNone/>
            </a:pPr>
            <a:r>
              <a:t/>
            </a:r>
            <a:endParaRPr sz="1000"/>
          </a:p>
          <a:p>
            <a:pPr indent="-228600" lvl="0" marL="228600" rtl="0" algn="l">
              <a:lnSpc>
                <a:spcPct val="90000"/>
              </a:lnSpc>
              <a:spcBef>
                <a:spcPts val="0"/>
              </a:spcBef>
              <a:spcAft>
                <a:spcPts val="0"/>
              </a:spcAft>
              <a:buClr>
                <a:srgbClr val="215386"/>
              </a:buClr>
              <a:buSzPts val="2800"/>
              <a:buChar char="•"/>
            </a:pPr>
            <a:r>
              <a:rPr lang="en-US"/>
              <a:t>The assistance for premium costs comes from Advance Premium Tax Credits (APTC) based on income eligibility</a:t>
            </a:r>
            <a:endParaRPr/>
          </a:p>
          <a:p>
            <a:pPr indent="0" lvl="0" marL="0" rtl="0" algn="l">
              <a:lnSpc>
                <a:spcPct val="90000"/>
              </a:lnSpc>
              <a:spcBef>
                <a:spcPts val="0"/>
              </a:spcBef>
              <a:spcAft>
                <a:spcPts val="0"/>
              </a:spcAft>
              <a:buClr>
                <a:srgbClr val="215386"/>
              </a:buClr>
              <a:buSzPts val="1050"/>
              <a:buNone/>
            </a:pPr>
            <a:r>
              <a:t/>
            </a:r>
            <a:endParaRPr sz="1050"/>
          </a:p>
          <a:p>
            <a:pPr indent="-228600" lvl="0" marL="228600" rtl="0" algn="l">
              <a:lnSpc>
                <a:spcPct val="90000"/>
              </a:lnSpc>
              <a:spcBef>
                <a:spcPts val="0"/>
              </a:spcBef>
              <a:spcAft>
                <a:spcPts val="0"/>
              </a:spcAft>
              <a:buClr>
                <a:srgbClr val="215386"/>
              </a:buClr>
              <a:buSzPts val="2800"/>
              <a:buChar char="•"/>
            </a:pPr>
            <a:r>
              <a:rPr lang="en-US"/>
              <a:t>Based on estimated annual tax income for the year </a:t>
            </a:r>
            <a:endParaRPr/>
          </a:p>
          <a:p>
            <a:pPr indent="0" lvl="0" marL="0" rtl="0" algn="l">
              <a:lnSpc>
                <a:spcPct val="90000"/>
              </a:lnSpc>
              <a:spcBef>
                <a:spcPts val="0"/>
              </a:spcBef>
              <a:spcAft>
                <a:spcPts val="0"/>
              </a:spcAft>
              <a:buClr>
                <a:srgbClr val="215386"/>
              </a:buClr>
              <a:buSzPts val="1050"/>
              <a:buNone/>
            </a:pPr>
            <a:r>
              <a:t/>
            </a:r>
            <a:endParaRPr sz="1050"/>
          </a:p>
          <a:p>
            <a:pPr indent="-228600" lvl="0" marL="228600" rtl="0" algn="l">
              <a:lnSpc>
                <a:spcPct val="90000"/>
              </a:lnSpc>
              <a:spcBef>
                <a:spcPts val="0"/>
              </a:spcBef>
              <a:spcAft>
                <a:spcPts val="0"/>
              </a:spcAft>
              <a:buClr>
                <a:srgbClr val="215386"/>
              </a:buClr>
              <a:buSzPts val="2800"/>
              <a:buChar char="•"/>
            </a:pPr>
            <a:r>
              <a:rPr lang="en-US"/>
              <a:t>Paid in advance by US Treasury directly to insurance company each month</a:t>
            </a:r>
            <a:endParaRPr/>
          </a:p>
          <a:p>
            <a:pPr indent="0" lvl="0" marL="0" rtl="0" algn="l">
              <a:lnSpc>
                <a:spcPct val="90000"/>
              </a:lnSpc>
              <a:spcBef>
                <a:spcPts val="0"/>
              </a:spcBef>
              <a:spcAft>
                <a:spcPts val="0"/>
              </a:spcAft>
              <a:buClr>
                <a:srgbClr val="215386"/>
              </a:buClr>
              <a:buSzPts val="1050"/>
              <a:buNone/>
            </a:pPr>
            <a:r>
              <a:t/>
            </a:r>
            <a:endParaRPr sz="1050"/>
          </a:p>
          <a:p>
            <a:pPr indent="-228600" lvl="0" marL="228600" rtl="0" algn="l">
              <a:lnSpc>
                <a:spcPct val="90000"/>
              </a:lnSpc>
              <a:spcBef>
                <a:spcPts val="0"/>
              </a:spcBef>
              <a:spcAft>
                <a:spcPts val="0"/>
              </a:spcAft>
              <a:buClr>
                <a:srgbClr val="215386"/>
              </a:buClr>
              <a:buSzPts val="2800"/>
              <a:buChar char="•"/>
            </a:pPr>
            <a:r>
              <a:rPr lang="en-US"/>
              <a:t>Must file taxes for year in which APTC received </a:t>
            </a:r>
            <a:endParaRPr/>
          </a:p>
          <a:p>
            <a:pPr indent="0" lvl="0" marL="0" rtl="0" algn="l">
              <a:lnSpc>
                <a:spcPct val="90000"/>
              </a:lnSpc>
              <a:spcBef>
                <a:spcPts val="0"/>
              </a:spcBef>
              <a:spcAft>
                <a:spcPts val="0"/>
              </a:spcAft>
              <a:buClr>
                <a:srgbClr val="215386"/>
              </a:buClr>
              <a:buSzPts val="1050"/>
              <a:buNone/>
            </a:pPr>
            <a:r>
              <a:t/>
            </a:r>
            <a:endParaRPr sz="1050"/>
          </a:p>
          <a:p>
            <a:pPr indent="-228600" lvl="1" marL="685800" rtl="0" algn="l">
              <a:lnSpc>
                <a:spcPct val="90000"/>
              </a:lnSpc>
              <a:spcBef>
                <a:spcPts val="0"/>
              </a:spcBef>
              <a:spcAft>
                <a:spcPts val="0"/>
              </a:spcAft>
              <a:buClr>
                <a:srgbClr val="215386"/>
              </a:buClr>
              <a:buSzPts val="2400"/>
              <a:buChar char="•"/>
            </a:pPr>
            <a:r>
              <a:rPr lang="en-US"/>
              <a:t>Must “reconcile” advanced credit based on estimated income with actual credit due based on actual income on tax return</a:t>
            </a:r>
            <a:endParaRPr/>
          </a:p>
          <a:p>
            <a:pPr indent="-228600" lvl="1" marL="685800" rtl="0" algn="l">
              <a:lnSpc>
                <a:spcPct val="90000"/>
              </a:lnSpc>
              <a:spcBef>
                <a:spcPts val="0"/>
              </a:spcBef>
              <a:spcAft>
                <a:spcPts val="0"/>
              </a:spcAft>
              <a:buSzPts val="2400"/>
              <a:buChar char="•"/>
            </a:pPr>
            <a:r>
              <a:rPr lang="en-US"/>
              <a:t>Not eligible for APTCs in 2025 if failed to reconcile for two consecutive years in which APTCs were received</a:t>
            </a:r>
            <a:endParaRPr/>
          </a:p>
          <a:p>
            <a:pPr indent="-76200" lvl="0" marL="228600" rtl="0" algn="l">
              <a:lnSpc>
                <a:spcPct val="90000"/>
              </a:lnSpc>
              <a:spcBef>
                <a:spcPts val="0"/>
              </a:spcBef>
              <a:spcAft>
                <a:spcPts val="0"/>
              </a:spcAft>
              <a:buClr>
                <a:srgbClr val="215386"/>
              </a:buClr>
              <a:buSzPts val="2400"/>
              <a:buNone/>
            </a:pPr>
            <a:r>
              <a:t/>
            </a:r>
            <a:endParaRPr sz="2400"/>
          </a:p>
          <a:p>
            <a:pPr indent="-50800" lvl="0" marL="228600" rtl="0" algn="l">
              <a:lnSpc>
                <a:spcPct val="90000"/>
              </a:lnSpc>
              <a:spcBef>
                <a:spcPts val="1000"/>
              </a:spcBef>
              <a:spcAft>
                <a:spcPts val="0"/>
              </a:spcAft>
              <a:buClr>
                <a:srgbClr val="215386"/>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2025-01-10T21:25:40Z</dcterms:created>
  <dc:creator>Hannah Frigand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0x010100216C0A030FB73C4B9CAB37678627DD7D</vt:lpwstr>
  </property>
  <property fmtid="{D5CDD505-2E9C-101B-9397-08002B2CF9AE}" pid="3" name="MediaServiceImageTags">
    <vt:lpwstr/>
  </property>
</Properties>
</file>