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y="6858000" cx="12192000"/>
  <p:notesSz cx="6858000" cy="9144000"/>
  <p:embeddedFontLst>
    <p:embeddedFont>
      <p:font typeface="Gill Sans"/>
      <p:regular r:id="rId51"/>
      <p:bold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53" roundtripDataSignature="AMtx7mj9JRW2eiwU1FT83qsxc33wjTBT4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7C16191-05F2-407F-A0A3-A2EACB91AF4F}">
  <a:tblStyle styleId="{37C16191-05F2-407F-A0A3-A2EACB91AF4F}" styleName="Table_0">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0F3E7"/>
          </a:solidFill>
        </a:fill>
      </a:tcStyle>
    </a:wholeTbl>
    <a:band1H>
      <a:tcTxStyle/>
      <a:tcStyle>
        <a:fill>
          <a:solidFill>
            <a:srgbClr val="E0E5CB"/>
          </a:solidFill>
        </a:fill>
      </a:tcStyle>
    </a:band1H>
    <a:band2H>
      <a:tcTxStyle/>
    </a:band2H>
    <a:band1V>
      <a:tcTxStyle/>
      <a:tcStyle>
        <a:fill>
          <a:solidFill>
            <a:srgbClr val="E0E5CB"/>
          </a:solidFill>
        </a:fill>
      </a:tcStyle>
    </a:band1V>
    <a:band2V>
      <a:tcTxStyle/>
    </a:band2V>
    <a:lastCol>
      <a:tcTxStyle b="on" i="off">
        <a:font>
          <a:latin typeface="Gill Sans MT"/>
          <a:ea typeface="Gill Sans MT"/>
          <a:cs typeface="Gill Sans MT"/>
        </a:font>
        <a:schemeClr val="lt1"/>
      </a:tcTxStyle>
      <a:tcStyle>
        <a:fill>
          <a:solidFill>
            <a:schemeClr val="accent1"/>
          </a:solidFill>
        </a:fill>
      </a:tcStyle>
    </a:lastCol>
    <a:firstCol>
      <a:tcTxStyle b="on" i="off">
        <a:font>
          <a:latin typeface="Gill Sans MT"/>
          <a:ea typeface="Gill Sans MT"/>
          <a:cs typeface="Gill Sans MT"/>
        </a:font>
        <a:schemeClr val="lt1"/>
      </a:tcTxStyle>
      <a:tcStyle>
        <a:fill>
          <a:solidFill>
            <a:schemeClr val="accent1"/>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AD8E69D2-0A7A-4008-86E7-A12E293D299A}" styleName="Table_1">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9E9E7"/>
          </a:solidFill>
        </a:fill>
      </a:tcStyle>
    </a:wholeTbl>
    <a:band1H>
      <a:tcTxStyle/>
      <a:tcStyle>
        <a:fill>
          <a:solidFill>
            <a:srgbClr val="F3CFCB"/>
          </a:solidFill>
        </a:fill>
      </a:tcStyle>
    </a:band1H>
    <a:band2H>
      <a:tcTxStyle/>
    </a:band2H>
    <a:band1V>
      <a:tcTxStyle/>
      <a:tcStyle>
        <a:fill>
          <a:solidFill>
            <a:srgbClr val="F3CFCB"/>
          </a:solidFill>
        </a:fill>
      </a:tcStyle>
    </a:band1V>
    <a:band2V>
      <a:tcTxStyle/>
    </a:band2V>
    <a:lastCol>
      <a:tcTxStyle b="on" i="off">
        <a:font>
          <a:latin typeface="Gill Sans MT"/>
          <a:ea typeface="Gill Sans MT"/>
          <a:cs typeface="Gill Sans MT"/>
        </a:font>
        <a:schemeClr val="lt1"/>
      </a:tcTxStyle>
      <a:tcStyle>
        <a:fill>
          <a:solidFill>
            <a:schemeClr val="accent6"/>
          </a:solidFill>
        </a:fill>
      </a:tcStyle>
    </a:lastCol>
    <a:firstCol>
      <a:tcTxStyle b="on" i="off">
        <a:font>
          <a:latin typeface="Gill Sans MT"/>
          <a:ea typeface="Gill Sans MT"/>
          <a:cs typeface="Gill Sans MT"/>
        </a:font>
        <a:schemeClr val="lt1"/>
      </a:tcTxStyle>
      <a:tcStyle>
        <a:fill>
          <a:solidFill>
            <a:schemeClr val="accent6"/>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6"/>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6"/>
          </a:solidFill>
        </a:fill>
      </a:tcStyle>
    </a:firstRow>
    <a:neCell>
      <a:tcTxStyle/>
    </a:neCell>
    <a:nwCell>
      <a:tcTxStyle/>
    </a:nwCell>
  </a:tblStyle>
  <a:tblStyle styleId="{EB935EF5-11EF-43A1-94B9-134A6D1A38D5}" styleName="Table_2">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a:tcStyle>
        <a:fill>
          <a:solidFill>
            <a:srgbClr val="FFE9CA"/>
          </a:solidFill>
        </a:fill>
      </a:tcStyle>
    </a:band1H>
    <a:band2H>
      <a:tcTxStyle/>
    </a:band2H>
    <a:band1V>
      <a:tcTxStyle/>
      <a:tcStyle>
        <a:fill>
          <a:solidFill>
            <a:srgbClr val="FFE9CA"/>
          </a:solidFill>
        </a:fill>
      </a:tcStyle>
    </a:band1V>
    <a:band2V>
      <a:tcTxStyle/>
    </a:band2V>
    <a:lastCol>
      <a:tcTxStyle b="on" i="off">
        <a:font>
          <a:latin typeface="Gill Sans MT"/>
          <a:ea typeface="Gill Sans MT"/>
          <a:cs typeface="Gill Sans MT"/>
        </a:font>
        <a:schemeClr val="lt1"/>
      </a:tcTxStyle>
      <a:tcStyle>
        <a:fill>
          <a:solidFill>
            <a:schemeClr val="accent5"/>
          </a:solidFill>
        </a:fill>
      </a:tcStyle>
    </a:lastCol>
    <a:firstCol>
      <a:tcTxStyle b="on" i="off">
        <a:font>
          <a:latin typeface="Gill Sans MT"/>
          <a:ea typeface="Gill Sans MT"/>
          <a:cs typeface="Gill Sans MT"/>
        </a:font>
        <a:schemeClr val="lt1"/>
      </a:tcTxStyle>
      <a:tcStyle>
        <a:fill>
          <a:solidFill>
            <a:schemeClr val="accent5"/>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5"/>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5"/>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GillSans-regular.fntdata"/><Relationship Id="rId50" Type="http://schemas.openxmlformats.org/officeDocument/2006/relationships/slide" Target="slides/slide44.xml"/><Relationship Id="rId53" Type="http://customschemas.google.com/relationships/presentationmetadata" Target="metadata"/><Relationship Id="rId52" Type="http://schemas.openxmlformats.org/officeDocument/2006/relationships/font" Target="fonts/GillSans-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1" name="Google Shape;261;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1" name="Google Shape;311;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7" name="Google Shape;317;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9" name="Google Shape;329;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1" name="Google Shape;341;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6" name="Google Shape;376;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8" name="Google Shape;398;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0" name="Google Shape;410;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6" name="Google Shape;416;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2" name="Google Shape;422;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8" name="Google Shape;428;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2"/>
        </a:solidFill>
      </p:bgPr>
    </p:bg>
    <p:spTree>
      <p:nvGrpSpPr>
        <p:cNvPr id="15" name="Shape 15"/>
        <p:cNvGrpSpPr/>
        <p:nvPr/>
      </p:nvGrpSpPr>
      <p:grpSpPr>
        <a:xfrm>
          <a:off x="0" y="0"/>
          <a:ext cx="0" cy="0"/>
          <a:chOff x="0" y="0"/>
          <a:chExt cx="0" cy="0"/>
        </a:xfrm>
      </p:grpSpPr>
      <p:sp>
        <p:nvSpPr>
          <p:cNvPr id="16" name="Google Shape;16;p48"/>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48"/>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18" name="Google Shape;18;p48"/>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8"/>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8"/>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8" name="Shape 78"/>
        <p:cNvGrpSpPr/>
        <p:nvPr/>
      </p:nvGrpSpPr>
      <p:grpSpPr>
        <a:xfrm>
          <a:off x="0" y="0"/>
          <a:ext cx="0" cy="0"/>
          <a:chOff x="0" y="0"/>
          <a:chExt cx="0" cy="0"/>
        </a:xfrm>
      </p:grpSpPr>
      <p:sp>
        <p:nvSpPr>
          <p:cNvPr id="79" name="Google Shape;79;p56"/>
          <p:cNvSpPr/>
          <p:nvPr/>
        </p:nvSpPr>
        <p:spPr>
          <a:xfrm>
            <a:off x="0" y="0"/>
            <a:ext cx="6095999"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56"/>
          <p:cNvSpPr txBox="1"/>
          <p:nvPr>
            <p:ph type="title"/>
          </p:nvPr>
        </p:nvSpPr>
        <p:spPr>
          <a:xfrm>
            <a:off x="808523" y="2243828"/>
            <a:ext cx="4494998" cy="1134640"/>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56"/>
          <p:cNvSpPr/>
          <p:nvPr>
            <p:ph idx="2" type="pic"/>
          </p:nvPr>
        </p:nvSpPr>
        <p:spPr>
          <a:xfrm>
            <a:off x="6095999" y="0"/>
            <a:ext cx="6102097" cy="6858000"/>
          </a:xfrm>
          <a:prstGeom prst="rect">
            <a:avLst/>
          </a:prstGeom>
          <a:solidFill>
            <a:srgbClr val="BFBFBF"/>
          </a:solidFill>
          <a:ln>
            <a:noFill/>
          </a:ln>
        </p:spPr>
      </p:sp>
      <p:sp>
        <p:nvSpPr>
          <p:cNvPr id="82" name="Google Shape;82;p56"/>
          <p:cNvSpPr txBox="1"/>
          <p:nvPr>
            <p:ph idx="1" type="body"/>
          </p:nvPr>
        </p:nvSpPr>
        <p:spPr>
          <a:xfrm>
            <a:off x="1115568" y="3549918"/>
            <a:ext cx="3794760" cy="2194037"/>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83" name="Google Shape;83;p5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56"/>
          <p:cNvSpPr txBox="1"/>
          <p:nvPr>
            <p:ph idx="11" type="ftr"/>
          </p:nvPr>
        </p:nvSpPr>
        <p:spPr>
          <a:xfrm>
            <a:off x="808523" y="6236208"/>
            <a:ext cx="510372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5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6" name="Shape 86"/>
        <p:cNvGrpSpPr/>
        <p:nvPr/>
      </p:nvGrpSpPr>
      <p:grpSpPr>
        <a:xfrm>
          <a:off x="0" y="0"/>
          <a:ext cx="0" cy="0"/>
          <a:chOff x="0" y="0"/>
          <a:chExt cx="0" cy="0"/>
        </a:xfrm>
      </p:grpSpPr>
      <p:sp>
        <p:nvSpPr>
          <p:cNvPr id="87" name="Google Shape;87;p57"/>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57"/>
          <p:cNvSpPr txBox="1"/>
          <p:nvPr>
            <p:ph idx="1" type="body"/>
          </p:nvPr>
        </p:nvSpPr>
        <p:spPr>
          <a:xfrm rot="5400000">
            <a:off x="4545009" y="324172"/>
            <a:ext cx="3101983" cy="772972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89" name="Google Shape;89;p57"/>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57"/>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57"/>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2" name="Shape 92"/>
        <p:cNvGrpSpPr/>
        <p:nvPr/>
      </p:nvGrpSpPr>
      <p:grpSpPr>
        <a:xfrm>
          <a:off x="0" y="0"/>
          <a:ext cx="0" cy="0"/>
          <a:chOff x="0" y="0"/>
          <a:chExt cx="0" cy="0"/>
        </a:xfrm>
      </p:grpSpPr>
      <p:sp>
        <p:nvSpPr>
          <p:cNvPr id="93" name="Google Shape;93;p58"/>
          <p:cNvSpPr txBox="1"/>
          <p:nvPr>
            <p:ph type="title"/>
          </p:nvPr>
        </p:nvSpPr>
        <p:spPr>
          <a:xfrm rot="5400000">
            <a:off x="6810676" y="2779696"/>
            <a:ext cx="4983480" cy="1298608"/>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58"/>
          <p:cNvSpPr txBox="1"/>
          <p:nvPr>
            <p:ph idx="1" type="body"/>
          </p:nvPr>
        </p:nvSpPr>
        <p:spPr>
          <a:xfrm rot="5400000">
            <a:off x="2838641" y="329756"/>
            <a:ext cx="4983480" cy="6198489"/>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95" name="Google Shape;95;p58"/>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58"/>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58"/>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49"/>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9"/>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0" name="Google Shape;30;p49"/>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9"/>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9"/>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2"/>
        </a:solidFill>
      </p:bgPr>
    </p:bg>
    <p:spTree>
      <p:nvGrpSpPr>
        <p:cNvPr id="33" name="Shape 33"/>
        <p:cNvGrpSpPr/>
        <p:nvPr/>
      </p:nvGrpSpPr>
      <p:grpSpPr>
        <a:xfrm>
          <a:off x="0" y="0"/>
          <a:ext cx="0" cy="0"/>
          <a:chOff x="0" y="0"/>
          <a:chExt cx="0" cy="0"/>
        </a:xfrm>
      </p:grpSpPr>
      <p:sp>
        <p:nvSpPr>
          <p:cNvPr id="34" name="Google Shape;34;p47"/>
          <p:cNvSpPr txBox="1"/>
          <p:nvPr>
            <p:ph type="ctr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7"/>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36" name="Google Shape;36;p47"/>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7"/>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7"/>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1"/>
        </a:solidFill>
      </p:bgPr>
    </p:bg>
    <p:spTree>
      <p:nvGrpSpPr>
        <p:cNvPr id="39" name="Shape 39"/>
        <p:cNvGrpSpPr/>
        <p:nvPr/>
      </p:nvGrpSpPr>
      <p:grpSpPr>
        <a:xfrm>
          <a:off x="0" y="0"/>
          <a:ext cx="0" cy="0"/>
          <a:chOff x="0" y="0"/>
          <a:chExt cx="0" cy="0"/>
        </a:xfrm>
      </p:grpSpPr>
      <p:sp>
        <p:nvSpPr>
          <p:cNvPr id="40" name="Google Shape;40;p50"/>
          <p:cNvSpPr txBox="1"/>
          <p:nvPr>
            <p:ph type="title"/>
          </p:nvPr>
        </p:nvSpPr>
        <p:spPr>
          <a:xfrm>
            <a:off x="1600200" y="2386744"/>
            <a:ext cx="899160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50"/>
          <p:cNvSpPr txBox="1"/>
          <p:nvPr>
            <p:ph idx="1" type="body"/>
          </p:nvPr>
        </p:nvSpPr>
        <p:spPr>
          <a:xfrm>
            <a:off x="2695194" y="4352465"/>
            <a:ext cx="6801612" cy="1265082"/>
          </a:xfrm>
          <a:prstGeom prst="rect">
            <a:avLst/>
          </a:prstGeom>
          <a:noFill/>
          <a:ln>
            <a:noFill/>
          </a:ln>
        </p:spPr>
        <p:txBody>
          <a:bodyPr anchorCtr="1" anchor="t" bIns="45700" lIns="91425" spcFirstLastPara="1" rIns="91425" wrap="square" tIns="45700">
            <a:normAutofit/>
          </a:bodyPr>
          <a:lstStyle>
            <a:lvl1pPr indent="-228600" lvl="0" marL="457200" algn="l">
              <a:lnSpc>
                <a:spcPct val="100000"/>
              </a:lnSpc>
              <a:spcBef>
                <a:spcPts val="1000"/>
              </a:spcBef>
              <a:spcAft>
                <a:spcPts val="0"/>
              </a:spcAft>
              <a:buSzPts val="2000"/>
              <a:buNone/>
              <a:defRPr sz="2000">
                <a:solidFill>
                  <a:schemeClr val="lt1"/>
                </a:solidFill>
              </a:defRPr>
            </a:lvl1pPr>
            <a:lvl2pPr indent="-228600" lvl="1" marL="914400" algn="l">
              <a:lnSpc>
                <a:spcPct val="100000"/>
              </a:lnSpc>
              <a:spcBef>
                <a:spcPts val="1000"/>
              </a:spcBef>
              <a:spcAft>
                <a:spcPts val="0"/>
              </a:spcAft>
              <a:buSzPts val="2000"/>
              <a:buNone/>
              <a:defRPr sz="2000">
                <a:solidFill>
                  <a:schemeClr val="lt1"/>
                </a:solidFill>
              </a:defRPr>
            </a:lvl2pPr>
            <a:lvl3pPr indent="-228600" lvl="2" marL="1371600" algn="l">
              <a:lnSpc>
                <a:spcPct val="100000"/>
              </a:lnSpc>
              <a:spcBef>
                <a:spcPts val="1000"/>
              </a:spcBef>
              <a:spcAft>
                <a:spcPts val="0"/>
              </a:spcAft>
              <a:buSzPts val="1800"/>
              <a:buNone/>
              <a:defRPr sz="1800">
                <a:solidFill>
                  <a:schemeClr val="lt1"/>
                </a:solidFill>
              </a:defRPr>
            </a:lvl3pPr>
            <a:lvl4pPr indent="-228600" lvl="3" marL="1828800" algn="l">
              <a:lnSpc>
                <a:spcPct val="100000"/>
              </a:lnSpc>
              <a:spcBef>
                <a:spcPts val="1000"/>
              </a:spcBef>
              <a:spcAft>
                <a:spcPts val="0"/>
              </a:spcAft>
              <a:buSzPts val="1600"/>
              <a:buNone/>
              <a:defRPr sz="1600">
                <a:solidFill>
                  <a:schemeClr val="lt1"/>
                </a:solidFill>
              </a:defRPr>
            </a:lvl4pPr>
            <a:lvl5pPr indent="-228600" lvl="4" marL="2286000" algn="l">
              <a:lnSpc>
                <a:spcPct val="100000"/>
              </a:lnSpc>
              <a:spcBef>
                <a:spcPts val="1000"/>
              </a:spcBef>
              <a:spcAft>
                <a:spcPts val="0"/>
              </a:spcAft>
              <a:buSzPts val="1600"/>
              <a:buNone/>
              <a:defRPr sz="1600">
                <a:solidFill>
                  <a:schemeClr val="lt1"/>
                </a:solidFill>
              </a:defRPr>
            </a:lvl5pPr>
            <a:lvl6pPr indent="-228600" lvl="5" marL="2743200" algn="l">
              <a:lnSpc>
                <a:spcPct val="100000"/>
              </a:lnSpc>
              <a:spcBef>
                <a:spcPts val="1000"/>
              </a:spcBef>
              <a:spcAft>
                <a:spcPts val="0"/>
              </a:spcAft>
              <a:buSzPts val="1600"/>
              <a:buNone/>
              <a:defRPr sz="1600">
                <a:solidFill>
                  <a:schemeClr val="lt1"/>
                </a:solidFill>
              </a:defRPr>
            </a:lvl6pPr>
            <a:lvl7pPr indent="-228600" lvl="6" marL="3200400" algn="l">
              <a:lnSpc>
                <a:spcPct val="100000"/>
              </a:lnSpc>
              <a:spcBef>
                <a:spcPts val="1000"/>
              </a:spcBef>
              <a:spcAft>
                <a:spcPts val="0"/>
              </a:spcAft>
              <a:buSzPts val="1600"/>
              <a:buNone/>
              <a:defRPr sz="1600">
                <a:solidFill>
                  <a:schemeClr val="lt1"/>
                </a:solidFill>
              </a:defRPr>
            </a:lvl7pPr>
            <a:lvl8pPr indent="-228600" lvl="7" marL="3657600" algn="l">
              <a:lnSpc>
                <a:spcPct val="100000"/>
              </a:lnSpc>
              <a:spcBef>
                <a:spcPts val="1000"/>
              </a:spcBef>
              <a:spcAft>
                <a:spcPts val="0"/>
              </a:spcAft>
              <a:buSzPts val="1600"/>
              <a:buNone/>
              <a:defRPr sz="1600">
                <a:solidFill>
                  <a:schemeClr val="lt1"/>
                </a:solidFill>
              </a:defRPr>
            </a:lvl8pPr>
            <a:lvl9pPr indent="-228600" lvl="8" marL="4114800" algn="l">
              <a:lnSpc>
                <a:spcPct val="100000"/>
              </a:lnSpc>
              <a:spcBef>
                <a:spcPts val="1000"/>
              </a:spcBef>
              <a:spcAft>
                <a:spcPts val="0"/>
              </a:spcAft>
              <a:buSzPts val="1600"/>
              <a:buNone/>
              <a:defRPr sz="1600">
                <a:solidFill>
                  <a:schemeClr val="lt1"/>
                </a:solidFill>
              </a:defRPr>
            </a:lvl9pPr>
          </a:lstStyle>
          <a:p/>
        </p:txBody>
      </p:sp>
      <p:sp>
        <p:nvSpPr>
          <p:cNvPr id="42" name="Google Shape;42;p50"/>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0"/>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0"/>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51"/>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51"/>
          <p:cNvSpPr txBox="1"/>
          <p:nvPr>
            <p:ph idx="1" type="body"/>
          </p:nvPr>
        </p:nvSpPr>
        <p:spPr>
          <a:xfrm>
            <a:off x="1581912" y="2638044"/>
            <a:ext cx="4271771"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8" name="Google Shape;48;p51"/>
          <p:cNvSpPr txBox="1"/>
          <p:nvPr>
            <p:ph idx="2" type="body"/>
          </p:nvPr>
        </p:nvSpPr>
        <p:spPr>
          <a:xfrm>
            <a:off x="6338315" y="2638044"/>
            <a:ext cx="4270247"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9" name="Google Shape;49;p51"/>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51"/>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51"/>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52"/>
          <p:cNvSpPr txBox="1"/>
          <p:nvPr>
            <p:ph idx="1" type="body"/>
          </p:nvPr>
        </p:nvSpPr>
        <p:spPr>
          <a:xfrm>
            <a:off x="1583436" y="2313433"/>
            <a:ext cx="4270248" cy="704087"/>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chemeClr val="accent2"/>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4" name="Google Shape;54;p52"/>
          <p:cNvSpPr txBox="1"/>
          <p:nvPr>
            <p:ph idx="2" type="body"/>
          </p:nvPr>
        </p:nvSpPr>
        <p:spPr>
          <a:xfrm>
            <a:off x="1583436" y="3143250"/>
            <a:ext cx="4270248" cy="2596776"/>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5" name="Google Shape;55;p52"/>
          <p:cNvSpPr txBox="1"/>
          <p:nvPr>
            <p:ph idx="3" type="body"/>
          </p:nvPr>
        </p:nvSpPr>
        <p:spPr>
          <a:xfrm>
            <a:off x="6338316" y="3143250"/>
            <a:ext cx="4253484" cy="2596776"/>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30200" lvl="4" marL="2286000" algn="l">
              <a:lnSpc>
                <a:spcPct val="100000"/>
              </a:lnSpc>
              <a:spcBef>
                <a:spcPts val="1000"/>
              </a:spcBef>
              <a:spcAft>
                <a:spcPts val="0"/>
              </a:spcAft>
              <a:buSzPts val="16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6" name="Google Shape;56;p52"/>
          <p:cNvSpPr txBox="1"/>
          <p:nvPr>
            <p:ph idx="4" type="body"/>
          </p:nvPr>
        </p:nvSpPr>
        <p:spPr>
          <a:xfrm>
            <a:off x="6338316" y="2313433"/>
            <a:ext cx="4270248" cy="704087"/>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chemeClr val="accent2"/>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7" name="Google Shape;57;p52"/>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52"/>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2"/>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0" name="Google Shape;60;p52"/>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53"/>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53"/>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53"/>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53"/>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54"/>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54"/>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54"/>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0" name="Shape 70"/>
        <p:cNvGrpSpPr/>
        <p:nvPr/>
      </p:nvGrpSpPr>
      <p:grpSpPr>
        <a:xfrm>
          <a:off x="0" y="0"/>
          <a:ext cx="0" cy="0"/>
          <a:chOff x="0" y="0"/>
          <a:chExt cx="0" cy="0"/>
        </a:xfrm>
      </p:grpSpPr>
      <p:sp>
        <p:nvSpPr>
          <p:cNvPr id="71" name="Google Shape;71;p55"/>
          <p:cNvSpPr/>
          <p:nvPr/>
        </p:nvSpPr>
        <p:spPr>
          <a:xfrm>
            <a:off x="0" y="0"/>
            <a:ext cx="60960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55"/>
          <p:cNvSpPr txBox="1"/>
          <p:nvPr>
            <p:ph type="title"/>
          </p:nvPr>
        </p:nvSpPr>
        <p:spPr>
          <a:xfrm>
            <a:off x="804672" y="2243828"/>
            <a:ext cx="4486656" cy="1141497"/>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rm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55"/>
          <p:cNvSpPr txBox="1"/>
          <p:nvPr>
            <p:ph idx="1" type="body"/>
          </p:nvPr>
        </p:nvSpPr>
        <p:spPr>
          <a:xfrm>
            <a:off x="6736080" y="804672"/>
            <a:ext cx="4815840" cy="5248656"/>
          </a:xfrm>
          <a:prstGeom prst="rect">
            <a:avLst/>
          </a:prstGeom>
          <a:noFill/>
          <a:ln>
            <a:noFill/>
          </a:ln>
        </p:spPr>
        <p:txBody>
          <a:bodyPr anchorCtr="0" anchor="t" bIns="45700" lIns="91425" spcFirstLastPara="1" rIns="91425" wrap="square" tIns="45700">
            <a:normAutofit/>
          </a:bodyPr>
          <a:lstStyle>
            <a:lvl1pPr indent="-349250" lvl="0" marL="457200" algn="l">
              <a:lnSpc>
                <a:spcPct val="100000"/>
              </a:lnSpc>
              <a:spcBef>
                <a:spcPts val="1000"/>
              </a:spcBef>
              <a:spcAft>
                <a:spcPts val="0"/>
              </a:spcAft>
              <a:buSzPts val="1900"/>
              <a:buChar char="•"/>
              <a:defRPr sz="1900">
                <a:solidFill>
                  <a:schemeClr val="dk1"/>
                </a:solidFill>
              </a:defRPr>
            </a:lvl1pPr>
            <a:lvl2pPr indent="-330200" lvl="1" marL="914400" algn="l">
              <a:lnSpc>
                <a:spcPct val="100000"/>
              </a:lnSpc>
              <a:spcBef>
                <a:spcPts val="1000"/>
              </a:spcBef>
              <a:spcAft>
                <a:spcPts val="0"/>
              </a:spcAft>
              <a:buSzPts val="1600"/>
              <a:buChar char="•"/>
              <a:defRPr sz="1600">
                <a:solidFill>
                  <a:schemeClr val="dk1"/>
                </a:solidFill>
              </a:defRPr>
            </a:lvl2pPr>
            <a:lvl3pPr indent="-330200" lvl="2" marL="1371600" algn="l">
              <a:lnSpc>
                <a:spcPct val="100000"/>
              </a:lnSpc>
              <a:spcBef>
                <a:spcPts val="1000"/>
              </a:spcBef>
              <a:spcAft>
                <a:spcPts val="0"/>
              </a:spcAft>
              <a:buSzPts val="1600"/>
              <a:buChar char="•"/>
              <a:defRPr sz="1600">
                <a:solidFill>
                  <a:schemeClr val="dk1"/>
                </a:solidFill>
              </a:defRPr>
            </a:lvl3pPr>
            <a:lvl4pPr indent="-330200" lvl="3" marL="1828800" algn="l">
              <a:lnSpc>
                <a:spcPct val="100000"/>
              </a:lnSpc>
              <a:spcBef>
                <a:spcPts val="1000"/>
              </a:spcBef>
              <a:spcAft>
                <a:spcPts val="0"/>
              </a:spcAft>
              <a:buSzPts val="1600"/>
              <a:buChar char="•"/>
              <a:defRPr sz="1600">
                <a:solidFill>
                  <a:schemeClr val="dk1"/>
                </a:solidFill>
              </a:defRPr>
            </a:lvl4pPr>
            <a:lvl5pPr indent="-330200" lvl="4" marL="2286000" algn="l">
              <a:lnSpc>
                <a:spcPct val="100000"/>
              </a:lnSpc>
              <a:spcBef>
                <a:spcPts val="1000"/>
              </a:spcBef>
              <a:spcAft>
                <a:spcPts val="0"/>
              </a:spcAft>
              <a:buSzPts val="1600"/>
              <a:buChar char="•"/>
              <a:defRPr sz="1600">
                <a:solidFill>
                  <a:schemeClr val="dk1"/>
                </a:solidFill>
              </a:defRPr>
            </a:lvl5pPr>
            <a:lvl6pPr indent="-330200" lvl="5" marL="2743200" algn="l">
              <a:lnSpc>
                <a:spcPct val="100000"/>
              </a:lnSpc>
              <a:spcBef>
                <a:spcPts val="1000"/>
              </a:spcBef>
              <a:spcAft>
                <a:spcPts val="0"/>
              </a:spcAft>
              <a:buSzPts val="1600"/>
              <a:buChar char="•"/>
              <a:defRPr sz="1600"/>
            </a:lvl6pPr>
            <a:lvl7pPr indent="-330200" lvl="6" marL="3200400" algn="l">
              <a:lnSpc>
                <a:spcPct val="100000"/>
              </a:lnSpc>
              <a:spcBef>
                <a:spcPts val="1000"/>
              </a:spcBef>
              <a:spcAft>
                <a:spcPts val="0"/>
              </a:spcAft>
              <a:buSzPts val="1600"/>
              <a:buChar char="•"/>
              <a:defRPr sz="1600"/>
            </a:lvl7pPr>
            <a:lvl8pPr indent="-330200" lvl="7" marL="3657600" algn="l">
              <a:lnSpc>
                <a:spcPct val="100000"/>
              </a:lnSpc>
              <a:spcBef>
                <a:spcPts val="1000"/>
              </a:spcBef>
              <a:spcAft>
                <a:spcPts val="0"/>
              </a:spcAft>
              <a:buSzPts val="1600"/>
              <a:buChar char="•"/>
              <a:defRPr sz="1600"/>
            </a:lvl8pPr>
            <a:lvl9pPr indent="-330200" lvl="8" marL="4114800" algn="l">
              <a:lnSpc>
                <a:spcPct val="100000"/>
              </a:lnSpc>
              <a:spcBef>
                <a:spcPts val="1000"/>
              </a:spcBef>
              <a:spcAft>
                <a:spcPts val="0"/>
              </a:spcAft>
              <a:buSzPts val="1600"/>
              <a:buChar char="•"/>
              <a:defRPr sz="1600"/>
            </a:lvl9pPr>
          </a:lstStyle>
          <a:p/>
        </p:txBody>
      </p:sp>
      <p:sp>
        <p:nvSpPr>
          <p:cNvPr id="74" name="Google Shape;74;p55"/>
          <p:cNvSpPr txBox="1"/>
          <p:nvPr>
            <p:ph idx="2" type="body"/>
          </p:nvPr>
        </p:nvSpPr>
        <p:spPr>
          <a:xfrm>
            <a:off x="1115568" y="3549918"/>
            <a:ext cx="3794760" cy="2194036"/>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75" name="Google Shape;75;p5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55"/>
          <p:cNvSpPr txBox="1"/>
          <p:nvPr>
            <p:ph idx="11" type="ftr"/>
          </p:nvPr>
        </p:nvSpPr>
        <p:spPr>
          <a:xfrm>
            <a:off x="804672" y="6236208"/>
            <a:ext cx="5167503" cy="3200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5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46"/>
          <p:cNvSpPr txBox="1"/>
          <p:nvPr>
            <p:ph type="title"/>
          </p:nvPr>
        </p:nvSpPr>
        <p:spPr>
          <a:xfrm>
            <a:off x="2231136" y="964692"/>
            <a:ext cx="7729728" cy="1188720"/>
          </a:xfrm>
          <a:prstGeom prst="rect">
            <a:avLst/>
          </a:prstGeom>
          <a:solidFill>
            <a:schemeClr val="dk1"/>
          </a:solidFill>
          <a:ln cap="sq" cmpd="sng" w="31750">
            <a:solidFill>
              <a:srgbClr val="FEFEFE"/>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FEFEFE"/>
              </a:buClr>
              <a:buSzPts val="2800"/>
              <a:buFont typeface="Gill Sans"/>
              <a:buNone/>
              <a:defRPr b="0" i="0" sz="2800" u="none" cap="none" strike="noStrike">
                <a:solidFill>
                  <a:srgbClr val="FEFEFE"/>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46"/>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FEFEFE"/>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9pPr>
          </a:lstStyle>
          <a:p/>
        </p:txBody>
      </p:sp>
      <p:sp>
        <p:nvSpPr>
          <p:cNvPr id="12" name="Google Shape;12;p46"/>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3" name="Google Shape;13;p46"/>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4" name="Google Shape;14;p46"/>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marR="0" rtl="0" algn="ctr">
              <a:spcBef>
                <a:spcPts val="0"/>
              </a:spcBef>
              <a:buNone/>
              <a:defRPr b="0" i="0" sz="1100" u="none" cap="none" strike="noStrike">
                <a:solidFill>
                  <a:srgbClr val="FFFFFF"/>
                </a:solidFill>
                <a:latin typeface="Gill Sans"/>
                <a:ea typeface="Gill Sans"/>
                <a:cs typeface="Gill Sans"/>
                <a:sym typeface="Gill Sans"/>
              </a:defRPr>
            </a:lvl1pPr>
            <a:lvl2pPr indent="0" lvl="1" marL="0" marR="0" rtl="0" algn="ctr">
              <a:spcBef>
                <a:spcPts val="0"/>
              </a:spcBef>
              <a:buNone/>
              <a:defRPr b="0" i="0" sz="1100" u="none" cap="none" strike="noStrike">
                <a:solidFill>
                  <a:srgbClr val="FFFFFF"/>
                </a:solidFill>
                <a:latin typeface="Gill Sans"/>
                <a:ea typeface="Gill Sans"/>
                <a:cs typeface="Gill Sans"/>
                <a:sym typeface="Gill Sans"/>
              </a:defRPr>
            </a:lvl2pPr>
            <a:lvl3pPr indent="0" lvl="2" marL="0" marR="0" rtl="0" algn="ctr">
              <a:spcBef>
                <a:spcPts val="0"/>
              </a:spcBef>
              <a:buNone/>
              <a:defRPr b="0" i="0" sz="1100" u="none" cap="none" strike="noStrike">
                <a:solidFill>
                  <a:srgbClr val="FFFFFF"/>
                </a:solidFill>
                <a:latin typeface="Gill Sans"/>
                <a:ea typeface="Gill Sans"/>
                <a:cs typeface="Gill Sans"/>
                <a:sym typeface="Gill Sans"/>
              </a:defRPr>
            </a:lvl3pPr>
            <a:lvl4pPr indent="0" lvl="3" marL="0" marR="0" rtl="0" algn="ctr">
              <a:spcBef>
                <a:spcPts val="0"/>
              </a:spcBef>
              <a:buNone/>
              <a:defRPr b="0" i="0" sz="1100" u="none" cap="none" strike="noStrike">
                <a:solidFill>
                  <a:srgbClr val="FFFFFF"/>
                </a:solidFill>
                <a:latin typeface="Gill Sans"/>
                <a:ea typeface="Gill Sans"/>
                <a:cs typeface="Gill Sans"/>
                <a:sym typeface="Gill Sans"/>
              </a:defRPr>
            </a:lvl4pPr>
            <a:lvl5pPr indent="0" lvl="4" marL="0" marR="0" rtl="0" algn="ctr">
              <a:spcBef>
                <a:spcPts val="0"/>
              </a:spcBef>
              <a:buNone/>
              <a:defRPr b="0" i="0" sz="1100" u="none" cap="none" strike="noStrike">
                <a:solidFill>
                  <a:srgbClr val="FFFFFF"/>
                </a:solidFill>
                <a:latin typeface="Gill Sans"/>
                <a:ea typeface="Gill Sans"/>
                <a:cs typeface="Gill Sans"/>
                <a:sym typeface="Gill Sans"/>
              </a:defRPr>
            </a:lvl5pPr>
            <a:lvl6pPr indent="0" lvl="5" marL="0" marR="0" rtl="0" algn="ctr">
              <a:spcBef>
                <a:spcPts val="0"/>
              </a:spcBef>
              <a:buNone/>
              <a:defRPr b="0" i="0" sz="1100" u="none" cap="none" strike="noStrike">
                <a:solidFill>
                  <a:srgbClr val="FFFFFF"/>
                </a:solidFill>
                <a:latin typeface="Gill Sans"/>
                <a:ea typeface="Gill Sans"/>
                <a:cs typeface="Gill Sans"/>
                <a:sym typeface="Gill Sans"/>
              </a:defRPr>
            </a:lvl6pPr>
            <a:lvl7pPr indent="0" lvl="6" marL="0" marR="0" rtl="0" algn="ctr">
              <a:spcBef>
                <a:spcPts val="0"/>
              </a:spcBef>
              <a:buNone/>
              <a:defRPr b="0" i="0" sz="1100" u="none" cap="none" strike="noStrike">
                <a:solidFill>
                  <a:srgbClr val="FFFFFF"/>
                </a:solidFill>
                <a:latin typeface="Gill Sans"/>
                <a:ea typeface="Gill Sans"/>
                <a:cs typeface="Gill Sans"/>
                <a:sym typeface="Gill Sans"/>
              </a:defRPr>
            </a:lvl7pPr>
            <a:lvl8pPr indent="0" lvl="7" marL="0" marR="0" rtl="0" algn="ctr">
              <a:spcBef>
                <a:spcPts val="0"/>
              </a:spcBef>
              <a:buNone/>
              <a:defRPr b="0" i="0" sz="1100" u="none" cap="none" strike="noStrike">
                <a:solidFill>
                  <a:srgbClr val="FFFFFF"/>
                </a:solidFill>
                <a:latin typeface="Gill Sans"/>
                <a:ea typeface="Gill Sans"/>
                <a:cs typeface="Gill Sans"/>
                <a:sym typeface="Gill Sans"/>
              </a:defRPr>
            </a:lvl8pPr>
            <a:lvl9pPr indent="0" lvl="8" marL="0" marR="0" rtl="0" algn="ctr">
              <a:spcBef>
                <a:spcPts val="0"/>
              </a:spcBef>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1" name="Shape 21"/>
        <p:cNvGrpSpPr/>
        <p:nvPr/>
      </p:nvGrpSpPr>
      <p:grpSpPr>
        <a:xfrm>
          <a:off x="0" y="0"/>
          <a:ext cx="0" cy="0"/>
          <a:chOff x="0" y="0"/>
          <a:chExt cx="0" cy="0"/>
        </a:xfrm>
      </p:grpSpPr>
      <p:sp>
        <p:nvSpPr>
          <p:cNvPr id="22" name="Google Shape;22;p45"/>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800"/>
              <a:buFont typeface="Gill Sans"/>
              <a:buNone/>
              <a:defRPr b="0" i="0" sz="2800" u="none" cap="none" strike="noStrik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Google Shape;23;p45"/>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262626"/>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9pPr>
          </a:lstStyle>
          <a:p/>
        </p:txBody>
      </p:sp>
      <p:sp>
        <p:nvSpPr>
          <p:cNvPr id="24" name="Google Shape;24;p45"/>
          <p:cNvSpPr txBox="1"/>
          <p:nvPr>
            <p:ph idx="10" type="dt"/>
          </p:nvPr>
        </p:nvSpPr>
        <p:spPr>
          <a:xfrm>
            <a:off x="7821429" y="6238816"/>
            <a:ext cx="2753746" cy="32396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25" name="Google Shape;25;p45"/>
          <p:cNvSpPr txBox="1"/>
          <p:nvPr>
            <p:ph idx="11" type="ftr"/>
          </p:nvPr>
        </p:nvSpPr>
        <p:spPr>
          <a:xfrm>
            <a:off x="1600200" y="6236208"/>
            <a:ext cx="5901189" cy="320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26" name="Google Shape;26;p45"/>
          <p:cNvSpPr/>
          <p:nvPr>
            <p:ph idx="12" type="sldNum"/>
          </p:nvPr>
        </p:nvSpPr>
        <p:spPr>
          <a:xfrm>
            <a:off x="10758922" y="6217920"/>
            <a:ext cx="365760" cy="365760"/>
          </a:xfrm>
          <a:prstGeom prst="ellipse">
            <a:avLst/>
          </a:prstGeom>
          <a:solidFill>
            <a:srgbClr val="1D1D1D">
              <a:alpha val="69803"/>
            </a:srgbClr>
          </a:solidFill>
          <a:ln>
            <a:noFill/>
          </a:ln>
        </p:spPr>
        <p:txBody>
          <a:bodyPr anchorCtr="0" anchor="ctr" bIns="45700" lIns="18275" spcFirstLastPara="1" rIns="18275" wrap="square" tIns="45700">
            <a:noAutofit/>
          </a:bodyPr>
          <a:lstStyle>
            <a:lvl1pPr indent="0" lvl="0" marL="0" marR="0" rtl="0" algn="ctr">
              <a:spcBef>
                <a:spcPts val="0"/>
              </a:spcBef>
              <a:buNone/>
              <a:defRPr b="0" i="0" sz="1100" u="none" cap="none" strike="noStrike">
                <a:solidFill>
                  <a:srgbClr val="FFFFFF"/>
                </a:solidFill>
                <a:latin typeface="Gill Sans"/>
                <a:ea typeface="Gill Sans"/>
                <a:cs typeface="Gill Sans"/>
                <a:sym typeface="Gill Sans"/>
              </a:defRPr>
            </a:lvl1pPr>
            <a:lvl2pPr indent="0" lvl="1" marL="0" marR="0" rtl="0" algn="ctr">
              <a:spcBef>
                <a:spcPts val="0"/>
              </a:spcBef>
              <a:buNone/>
              <a:defRPr b="0" i="0" sz="1100" u="none" cap="none" strike="noStrike">
                <a:solidFill>
                  <a:srgbClr val="FFFFFF"/>
                </a:solidFill>
                <a:latin typeface="Gill Sans"/>
                <a:ea typeface="Gill Sans"/>
                <a:cs typeface="Gill Sans"/>
                <a:sym typeface="Gill Sans"/>
              </a:defRPr>
            </a:lvl2pPr>
            <a:lvl3pPr indent="0" lvl="2" marL="0" marR="0" rtl="0" algn="ctr">
              <a:spcBef>
                <a:spcPts val="0"/>
              </a:spcBef>
              <a:buNone/>
              <a:defRPr b="0" i="0" sz="1100" u="none" cap="none" strike="noStrike">
                <a:solidFill>
                  <a:srgbClr val="FFFFFF"/>
                </a:solidFill>
                <a:latin typeface="Gill Sans"/>
                <a:ea typeface="Gill Sans"/>
                <a:cs typeface="Gill Sans"/>
                <a:sym typeface="Gill Sans"/>
              </a:defRPr>
            </a:lvl3pPr>
            <a:lvl4pPr indent="0" lvl="3" marL="0" marR="0" rtl="0" algn="ctr">
              <a:spcBef>
                <a:spcPts val="0"/>
              </a:spcBef>
              <a:buNone/>
              <a:defRPr b="0" i="0" sz="1100" u="none" cap="none" strike="noStrike">
                <a:solidFill>
                  <a:srgbClr val="FFFFFF"/>
                </a:solidFill>
                <a:latin typeface="Gill Sans"/>
                <a:ea typeface="Gill Sans"/>
                <a:cs typeface="Gill Sans"/>
                <a:sym typeface="Gill Sans"/>
              </a:defRPr>
            </a:lvl4pPr>
            <a:lvl5pPr indent="0" lvl="4" marL="0" marR="0" rtl="0" algn="ctr">
              <a:spcBef>
                <a:spcPts val="0"/>
              </a:spcBef>
              <a:buNone/>
              <a:defRPr b="0" i="0" sz="1100" u="none" cap="none" strike="noStrike">
                <a:solidFill>
                  <a:srgbClr val="FFFFFF"/>
                </a:solidFill>
                <a:latin typeface="Gill Sans"/>
                <a:ea typeface="Gill Sans"/>
                <a:cs typeface="Gill Sans"/>
                <a:sym typeface="Gill Sans"/>
              </a:defRPr>
            </a:lvl5pPr>
            <a:lvl6pPr indent="0" lvl="5" marL="0" marR="0" rtl="0" algn="ctr">
              <a:spcBef>
                <a:spcPts val="0"/>
              </a:spcBef>
              <a:buNone/>
              <a:defRPr b="0" i="0" sz="1100" u="none" cap="none" strike="noStrike">
                <a:solidFill>
                  <a:srgbClr val="FFFFFF"/>
                </a:solidFill>
                <a:latin typeface="Gill Sans"/>
                <a:ea typeface="Gill Sans"/>
                <a:cs typeface="Gill Sans"/>
                <a:sym typeface="Gill Sans"/>
              </a:defRPr>
            </a:lvl6pPr>
            <a:lvl7pPr indent="0" lvl="6" marL="0" marR="0" rtl="0" algn="ctr">
              <a:spcBef>
                <a:spcPts val="0"/>
              </a:spcBef>
              <a:buNone/>
              <a:defRPr b="0" i="0" sz="1100" u="none" cap="none" strike="noStrike">
                <a:solidFill>
                  <a:srgbClr val="FFFFFF"/>
                </a:solidFill>
                <a:latin typeface="Gill Sans"/>
                <a:ea typeface="Gill Sans"/>
                <a:cs typeface="Gill Sans"/>
                <a:sym typeface="Gill Sans"/>
              </a:defRPr>
            </a:lvl7pPr>
            <a:lvl8pPr indent="0" lvl="7" marL="0" marR="0" rtl="0" algn="ctr">
              <a:spcBef>
                <a:spcPts val="0"/>
              </a:spcBef>
              <a:buNone/>
              <a:defRPr b="0" i="0" sz="1100" u="none" cap="none" strike="noStrike">
                <a:solidFill>
                  <a:srgbClr val="FFFFFF"/>
                </a:solidFill>
                <a:latin typeface="Gill Sans"/>
                <a:ea typeface="Gill Sans"/>
                <a:cs typeface="Gill Sans"/>
                <a:sym typeface="Gill Sans"/>
              </a:defRPr>
            </a:lvl8pPr>
            <a:lvl9pPr indent="0" lvl="8" marL="0" marR="0" rtl="0" algn="ctr">
              <a:spcBef>
                <a:spcPts val="0"/>
              </a:spcBef>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secure.ssa.gov/poms.nsf/lnx/060080517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hyperlink" Target="https://www.medicare.gov/Pubs/pdf/summarynoticeb.pdf" TargetMode="External"/><Relationship Id="rId4" Type="http://schemas.openxmlformats.org/officeDocument/2006/relationships/hyperlink" Target="https://www.cms.gov/medicare/medicare-general-information/msn/downloads/sample-part-a-medicare-summary-notice.pdf" TargetMode="External"/><Relationship Id="rId5" Type="http://schemas.openxmlformats.org/officeDocument/2006/relationships/image" Target="../media/image1.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hyperlink" Target="https://medicareadvocacy.org/medicare-info/improvement-standar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hyperlink" Target="http://www.medicareadvocacy.org/" TargetMode="External"/><Relationship Id="rId4" Type="http://schemas.openxmlformats.org/officeDocument/2006/relationships/hyperlink" Target="http://www.medicare.gov/" TargetMode="External"/><Relationship Id="rId5" Type="http://schemas.openxmlformats.org/officeDocument/2006/relationships/hyperlink" Target="http://www.justiceinaging.org/" TargetMode="External"/><Relationship Id="rId6" Type="http://schemas.openxmlformats.org/officeDocument/2006/relationships/hyperlink" Target="http://www.kff.org/"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hyperlink" Target="mailto:mabbas@gbls.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01" name="Shape 101"/>
        <p:cNvGrpSpPr/>
        <p:nvPr/>
      </p:nvGrpSpPr>
      <p:grpSpPr>
        <a:xfrm>
          <a:off x="0" y="0"/>
          <a:ext cx="0" cy="0"/>
          <a:chOff x="0" y="0"/>
          <a:chExt cx="0" cy="0"/>
        </a:xfrm>
      </p:grpSpPr>
      <p:sp>
        <p:nvSpPr>
          <p:cNvPr id="102" name="Google Shape;102;p1"/>
          <p:cNvSpPr txBox="1"/>
          <p:nvPr>
            <p:ph type="ctrTitle"/>
          </p:nvPr>
        </p:nvSpPr>
        <p:spPr>
          <a:xfrm>
            <a:off x="1600200" y="2386744"/>
            <a:ext cx="8991600" cy="1645920"/>
          </a:xfrm>
          <a:prstGeom prst="rect">
            <a:avLst/>
          </a:prstGeom>
          <a:solidFill>
            <a:schemeClr val="lt1"/>
          </a:solidFill>
          <a:ln cap="flat" cmpd="sng" w="9525">
            <a:solidFill>
              <a:schemeClr val="dk1"/>
            </a:solidFill>
            <a:prstDash val="solid"/>
            <a:round/>
            <a:headEnd len="sm" w="sm" type="none"/>
            <a:tailEnd len="sm" w="sm" type="none"/>
          </a:ln>
        </p:spPr>
        <p:txBody>
          <a:bodyPr anchorCtr="1" anchor="ctr" bIns="182875" lIns="274300" spcFirstLastPara="1" rIns="274300" wrap="square" tIns="182875">
            <a:normAutofit/>
          </a:bodyPr>
          <a:lstStyle/>
          <a:p>
            <a:pPr indent="0" lvl="0" marL="0" rtl="0" algn="ctr">
              <a:lnSpc>
                <a:spcPct val="90000"/>
              </a:lnSpc>
              <a:spcBef>
                <a:spcPts val="0"/>
              </a:spcBef>
              <a:spcAft>
                <a:spcPts val="0"/>
              </a:spcAft>
              <a:buClr>
                <a:schemeClr val="dk1"/>
              </a:buClr>
              <a:buSzPts val="3200"/>
              <a:buFont typeface="Gill Sans"/>
              <a:buNone/>
            </a:pPr>
            <a:r>
              <a:rPr lang="en-US" sz="3200">
                <a:solidFill>
                  <a:schemeClr val="dk1"/>
                </a:solidFill>
              </a:rPr>
              <a:t>MEDICARE: PART A, PART B, &amp; PART C</a:t>
            </a:r>
            <a:endParaRPr/>
          </a:p>
        </p:txBody>
      </p:sp>
      <p:sp>
        <p:nvSpPr>
          <p:cNvPr id="103" name="Google Shape;103;p1"/>
          <p:cNvSpPr txBox="1"/>
          <p:nvPr>
            <p:ph idx="1" type="subTitle"/>
          </p:nvPr>
        </p:nvSpPr>
        <p:spPr>
          <a:xfrm>
            <a:off x="2695194" y="4352544"/>
            <a:ext cx="6801612" cy="1239894"/>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1700"/>
              <a:buNone/>
            </a:pPr>
            <a:r>
              <a:rPr lang="en-US" sz="1700">
                <a:solidFill>
                  <a:schemeClr val="dk1"/>
                </a:solidFill>
              </a:rPr>
              <a:t>Majda Abbas, Esq.</a:t>
            </a:r>
            <a:endParaRPr/>
          </a:p>
          <a:p>
            <a:pPr indent="0" lvl="0" marL="0" rtl="0" algn="ctr">
              <a:lnSpc>
                <a:spcPct val="90000"/>
              </a:lnSpc>
              <a:spcBef>
                <a:spcPts val="1000"/>
              </a:spcBef>
              <a:spcAft>
                <a:spcPts val="0"/>
              </a:spcAft>
              <a:buSzPts val="1700"/>
              <a:buNone/>
            </a:pPr>
            <a:r>
              <a:rPr lang="en-US" sz="1700">
                <a:solidFill>
                  <a:schemeClr val="dk1"/>
                </a:solidFill>
              </a:rPr>
              <a:t>Medicare Advocacy Project - Greater Boston Legal Services </a:t>
            </a:r>
            <a:endParaRPr/>
          </a:p>
          <a:p>
            <a:pPr indent="0" lvl="0" marL="0" rtl="0" algn="ctr">
              <a:lnSpc>
                <a:spcPct val="90000"/>
              </a:lnSpc>
              <a:spcBef>
                <a:spcPts val="1000"/>
              </a:spcBef>
              <a:spcAft>
                <a:spcPts val="0"/>
              </a:spcAft>
              <a:buSzPts val="1700"/>
              <a:buNone/>
            </a:pPr>
            <a:r>
              <a:rPr lang="en-US" sz="1700">
                <a:solidFill>
                  <a:schemeClr val="dk1"/>
                </a:solidFill>
              </a:rPr>
              <a:t>April 2025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0"/>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WHEN DOES COVERAGE START?</a:t>
            </a:r>
            <a:endParaRPr/>
          </a:p>
        </p:txBody>
      </p:sp>
      <p:sp>
        <p:nvSpPr>
          <p:cNvPr id="192" name="Google Shape;192;p10"/>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00"/>
              <a:buChar char="•"/>
            </a:pPr>
            <a:r>
              <a:rPr lang="en-US" sz="2000"/>
              <a:t>Initial Enrollment Period (IEP): </a:t>
            </a:r>
            <a:endParaRPr/>
          </a:p>
          <a:p>
            <a:pPr indent="-228600" lvl="1" marL="457200" rtl="0" algn="l">
              <a:lnSpc>
                <a:spcPct val="100000"/>
              </a:lnSpc>
              <a:spcBef>
                <a:spcPts val="1000"/>
              </a:spcBef>
              <a:spcAft>
                <a:spcPts val="0"/>
              </a:spcAft>
              <a:buSzPts val="1800"/>
              <a:buChar char="•"/>
            </a:pPr>
            <a:r>
              <a:rPr lang="en-US" sz="1800"/>
              <a:t>3 months </a:t>
            </a:r>
            <a:r>
              <a:rPr i="1" lang="en-US" sz="1800"/>
              <a:t>before</a:t>
            </a:r>
            <a:r>
              <a:rPr lang="en-US" sz="1800"/>
              <a:t> 65</a:t>
            </a:r>
            <a:r>
              <a:rPr baseline="30000" lang="en-US" sz="1800"/>
              <a:t>th</a:t>
            </a:r>
            <a:r>
              <a:rPr lang="en-US" sz="1800"/>
              <a:t> birthday, then coverage is effective the first day of birthday month. </a:t>
            </a:r>
            <a:endParaRPr/>
          </a:p>
          <a:p>
            <a:pPr indent="-228600" lvl="1" marL="457200" rtl="0" algn="l">
              <a:lnSpc>
                <a:spcPct val="100000"/>
              </a:lnSpc>
              <a:spcBef>
                <a:spcPts val="1000"/>
              </a:spcBef>
              <a:spcAft>
                <a:spcPts val="0"/>
              </a:spcAft>
              <a:buSzPts val="1800"/>
              <a:buChar char="•"/>
            </a:pPr>
            <a:r>
              <a:rPr lang="en-US" sz="1800"/>
              <a:t>Birthday month, then coverage is effective first day of month following month of enrollment.</a:t>
            </a:r>
            <a:endParaRPr/>
          </a:p>
          <a:p>
            <a:pPr indent="-228600" lvl="1" marL="457200" rtl="0" algn="l">
              <a:lnSpc>
                <a:spcPct val="100000"/>
              </a:lnSpc>
              <a:spcBef>
                <a:spcPts val="1000"/>
              </a:spcBef>
              <a:spcAft>
                <a:spcPts val="0"/>
              </a:spcAft>
              <a:buSzPts val="1800"/>
              <a:buChar char="•"/>
            </a:pPr>
            <a:r>
              <a:rPr lang="en-US" sz="1800"/>
              <a:t>3 months </a:t>
            </a:r>
            <a:r>
              <a:rPr i="1" lang="en-US" sz="1800"/>
              <a:t>after</a:t>
            </a:r>
            <a:r>
              <a:rPr lang="en-US" sz="1800"/>
              <a:t> 65</a:t>
            </a:r>
            <a:r>
              <a:rPr baseline="30000" lang="en-US" sz="1800"/>
              <a:t>th</a:t>
            </a:r>
            <a:r>
              <a:rPr lang="en-US" sz="1800"/>
              <a:t> birthday, then coverage is effective first day of month following month of enrollment.</a:t>
            </a:r>
            <a:endParaRPr/>
          </a:p>
          <a:p>
            <a:pPr indent="-127000" lvl="1" marL="457200" rtl="0" algn="l">
              <a:lnSpc>
                <a:spcPct val="100000"/>
              </a:lnSpc>
              <a:spcBef>
                <a:spcPts val="1000"/>
              </a:spcBef>
              <a:spcAft>
                <a:spcPts val="0"/>
              </a:spcAft>
              <a:buSzPts val="1600"/>
              <a:buNone/>
            </a:pPr>
            <a:r>
              <a:t/>
            </a:r>
            <a:endParaRPr/>
          </a:p>
          <a:p>
            <a:pPr indent="0" lvl="1" marL="228600" rtl="0" algn="l">
              <a:lnSpc>
                <a:spcPct val="100000"/>
              </a:lnSpc>
              <a:spcBef>
                <a:spcPts val="1000"/>
              </a:spcBef>
              <a:spcAft>
                <a:spcPts val="0"/>
              </a:spcAft>
              <a:buSzPts val="16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1"/>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WHEN DOES COVERAGE START?</a:t>
            </a:r>
            <a:endParaRPr/>
          </a:p>
        </p:txBody>
      </p:sp>
      <p:sp>
        <p:nvSpPr>
          <p:cNvPr id="198" name="Google Shape;198;p11"/>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00"/>
              <a:buChar char="•"/>
            </a:pPr>
            <a:r>
              <a:rPr lang="en-US" sz="2000"/>
              <a:t>General Enrollment Period (GEP) – January 1-March 31</a:t>
            </a:r>
            <a:r>
              <a:rPr baseline="30000" lang="en-US" sz="2000"/>
              <a:t>st</a:t>
            </a:r>
            <a:r>
              <a:rPr lang="en-US" sz="2000"/>
              <a:t> of each year: </a:t>
            </a:r>
            <a:endParaRPr/>
          </a:p>
          <a:p>
            <a:pPr indent="-228600" lvl="1" marL="457200" rtl="0" algn="l">
              <a:lnSpc>
                <a:spcPct val="100000"/>
              </a:lnSpc>
              <a:spcBef>
                <a:spcPts val="1000"/>
              </a:spcBef>
              <a:spcAft>
                <a:spcPts val="0"/>
              </a:spcAft>
              <a:buSzPts val="1800"/>
              <a:buChar char="•"/>
            </a:pPr>
            <a:r>
              <a:rPr lang="en-US" sz="1800"/>
              <a:t>Coverage is effective the first day of the month following the month of enrollment.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2"/>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SPECIAL ENROLLMENT PERIOD (SEP)</a:t>
            </a:r>
            <a:endParaRPr/>
          </a:p>
        </p:txBody>
      </p:sp>
      <p:sp>
        <p:nvSpPr>
          <p:cNvPr id="204" name="Google Shape;204;p12"/>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People covered under an Employer Group Health Plan based on the </a:t>
            </a:r>
            <a:r>
              <a:rPr b="1" i="1" lang="en-US"/>
              <a:t>active </a:t>
            </a:r>
            <a:r>
              <a:rPr lang="en-US"/>
              <a:t>employment of either themselves or their spouse have the option to enroll in Medicare later than 65 without having to pay a late enrollment penalty or experience a delay in coverage. </a:t>
            </a:r>
            <a:endParaRPr/>
          </a:p>
          <a:p>
            <a:pPr indent="-228600" lvl="1" marL="457200" rtl="0" algn="l">
              <a:lnSpc>
                <a:spcPct val="100000"/>
              </a:lnSpc>
              <a:spcBef>
                <a:spcPts val="1000"/>
              </a:spcBef>
              <a:spcAft>
                <a:spcPts val="0"/>
              </a:spcAft>
              <a:buSzPts val="1600"/>
              <a:buChar char="•"/>
            </a:pPr>
            <a:r>
              <a:rPr lang="en-US"/>
              <a:t>Can enroll outside of the Initial and General Enrollment Periods during employment or for 8 months after you or your spouse stop working.</a:t>
            </a:r>
            <a:endParaRPr/>
          </a:p>
          <a:p>
            <a:pPr indent="-228600" lvl="1" marL="457200" rtl="0" algn="l">
              <a:lnSpc>
                <a:spcPct val="100000"/>
              </a:lnSpc>
              <a:spcBef>
                <a:spcPts val="1000"/>
              </a:spcBef>
              <a:spcAft>
                <a:spcPts val="0"/>
              </a:spcAft>
              <a:buSzPts val="1600"/>
              <a:buChar char="•"/>
            </a:pPr>
            <a:r>
              <a:rPr lang="en-US"/>
              <a:t>You or your spouse must be actively employed. COBRA and retirement insurance do not create a SEP.</a:t>
            </a:r>
            <a:endParaRPr/>
          </a:p>
          <a:p>
            <a:pPr indent="0" lvl="1" marL="228600" rtl="0" algn="l">
              <a:lnSpc>
                <a:spcPct val="100000"/>
              </a:lnSpc>
              <a:spcBef>
                <a:spcPts val="1000"/>
              </a:spcBef>
              <a:spcAft>
                <a:spcPts val="0"/>
              </a:spcAft>
              <a:buSzPts val="16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3"/>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SPECIAL ENROLLMENT PERIOD (SEP)</a:t>
            </a:r>
            <a:endParaRPr/>
          </a:p>
        </p:txBody>
      </p:sp>
      <p:sp>
        <p:nvSpPr>
          <p:cNvPr id="210" name="Google Shape;210;p1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Medicare also provides SEPs to people who miss an enrollment period due to an exceptional condition: </a:t>
            </a:r>
            <a:endParaRPr/>
          </a:p>
          <a:p>
            <a:pPr indent="-228600" lvl="1" marL="457200" rtl="0" algn="l">
              <a:lnSpc>
                <a:spcPct val="100000"/>
              </a:lnSpc>
              <a:spcBef>
                <a:spcPts val="1000"/>
              </a:spcBef>
              <a:spcAft>
                <a:spcPts val="0"/>
              </a:spcAft>
              <a:buSzPts val="1600"/>
              <a:buChar char="•"/>
            </a:pPr>
            <a:r>
              <a:rPr lang="en-US"/>
              <a:t>People impacted by emergency or disaster;</a:t>
            </a:r>
            <a:endParaRPr/>
          </a:p>
          <a:p>
            <a:pPr indent="-228600" lvl="1" marL="457200" rtl="0" algn="l">
              <a:lnSpc>
                <a:spcPct val="100000"/>
              </a:lnSpc>
              <a:spcBef>
                <a:spcPts val="1000"/>
              </a:spcBef>
              <a:spcAft>
                <a:spcPts val="0"/>
              </a:spcAft>
              <a:buSzPts val="1600"/>
              <a:buChar char="•"/>
            </a:pPr>
            <a:r>
              <a:rPr lang="en-US"/>
              <a:t>Formerly incarcerated people transitioning to the community;</a:t>
            </a:r>
            <a:endParaRPr/>
          </a:p>
          <a:p>
            <a:pPr indent="-228600" lvl="1" marL="457200" rtl="0" algn="l">
              <a:lnSpc>
                <a:spcPct val="100000"/>
              </a:lnSpc>
              <a:spcBef>
                <a:spcPts val="1000"/>
              </a:spcBef>
              <a:spcAft>
                <a:spcPts val="0"/>
              </a:spcAft>
              <a:buSzPts val="1600"/>
              <a:buChar char="•"/>
            </a:pPr>
            <a:r>
              <a:rPr lang="en-US"/>
              <a:t>People who delay enrollment due to reliance or error from a government employee, health plan, or employer; </a:t>
            </a:r>
            <a:endParaRPr/>
          </a:p>
          <a:p>
            <a:pPr indent="-228600" lvl="1" marL="457200" rtl="0" algn="l">
              <a:lnSpc>
                <a:spcPct val="100000"/>
              </a:lnSpc>
              <a:spcBef>
                <a:spcPts val="1000"/>
              </a:spcBef>
              <a:spcAft>
                <a:spcPts val="0"/>
              </a:spcAft>
              <a:buSzPts val="1600"/>
              <a:buChar char="•"/>
            </a:pPr>
            <a:r>
              <a:rPr lang="en-US"/>
              <a:t>People who are terminated from Medicaid due to non-eligibility; and</a:t>
            </a:r>
            <a:endParaRPr/>
          </a:p>
          <a:p>
            <a:pPr indent="-228600" lvl="1" marL="457200" rtl="0" algn="l">
              <a:lnSpc>
                <a:spcPct val="100000"/>
              </a:lnSpc>
              <a:spcBef>
                <a:spcPts val="1000"/>
              </a:spcBef>
              <a:spcAft>
                <a:spcPts val="0"/>
              </a:spcAft>
              <a:buSzPts val="1600"/>
              <a:buChar char="•"/>
            </a:pPr>
            <a:r>
              <a:rPr lang="en-US"/>
              <a:t>People who miss enrollment periods due to circumstances beyond their control preventing them from enrolling (evaluated on a case-by-case basis).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4"/>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LATE ENROLLMENT PENALTY (LEP)</a:t>
            </a:r>
            <a:endParaRPr/>
          </a:p>
        </p:txBody>
      </p:sp>
      <p:sp>
        <p:nvSpPr>
          <p:cNvPr id="216" name="Google Shape;216;p14"/>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If you are not eligible for a special enrollment period and they fail to enroll in part B during the initial enrollment period, you will be subject to a 10% premium surcharge (or penalty) for each 12-month period you’ve delayed enrollment.</a:t>
            </a:r>
            <a:endParaRPr/>
          </a:p>
          <a:p>
            <a:pPr indent="-228600" lvl="1" marL="457200" rtl="0" algn="l">
              <a:lnSpc>
                <a:spcPct val="100000"/>
              </a:lnSpc>
              <a:spcBef>
                <a:spcPts val="1000"/>
              </a:spcBef>
              <a:spcAft>
                <a:spcPts val="0"/>
              </a:spcAft>
              <a:buSzPts val="1600"/>
              <a:buChar char="•"/>
            </a:pPr>
            <a:r>
              <a:rPr lang="en-US"/>
              <a:t>If you are 65 years or older, this is a lifetime penalty. However, if you are under 65, the penalty is waived once you turn 65.</a:t>
            </a:r>
            <a:endParaRPr/>
          </a:p>
          <a:p>
            <a:pPr indent="-228600" lvl="1" marL="457200" rtl="0" algn="l">
              <a:lnSpc>
                <a:spcPct val="100000"/>
              </a:lnSpc>
              <a:spcBef>
                <a:spcPts val="1000"/>
              </a:spcBef>
              <a:spcAft>
                <a:spcPts val="0"/>
              </a:spcAft>
              <a:buSzPts val="1600"/>
              <a:buChar char="•"/>
            </a:pPr>
            <a:r>
              <a:rPr lang="en-US"/>
              <a:t>If you do not enroll during your initial enrollment period or a special enrollment period, you must wait for the general enrollment period (Jan 1-March 31) to enroll.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5"/>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APPEALING THE LEP – “SEEKING EQUITABLE RELIEF” </a:t>
            </a:r>
            <a:endParaRPr/>
          </a:p>
        </p:txBody>
      </p:sp>
      <p:sp>
        <p:nvSpPr>
          <p:cNvPr id="222" name="Google Shape;222;p15"/>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Part B penalties may be waived and a special enrollment period date allowed if the beneficiary is able to prove that the late enrollment was inadvertent and beyond their control (i.e. due to misinformation from a federal employee)</a:t>
            </a:r>
            <a:endParaRPr/>
          </a:p>
          <a:p>
            <a:pPr indent="-228600" lvl="0" marL="228600" rtl="0" algn="l">
              <a:lnSpc>
                <a:spcPct val="100000"/>
              </a:lnSpc>
              <a:spcBef>
                <a:spcPts val="1000"/>
              </a:spcBef>
              <a:spcAft>
                <a:spcPts val="0"/>
              </a:spcAft>
              <a:buSzPts val="1800"/>
              <a:buChar char="•"/>
            </a:pPr>
            <a:r>
              <a:rPr lang="en-US"/>
              <a:t>Social Security Act as Amended in 1972, §1837(h)</a:t>
            </a:r>
            <a:endParaRPr/>
          </a:p>
          <a:p>
            <a:pPr indent="-228600" lvl="1" marL="457200" rtl="0" algn="l">
              <a:lnSpc>
                <a:spcPct val="100000"/>
              </a:lnSpc>
              <a:spcBef>
                <a:spcPts val="1000"/>
              </a:spcBef>
              <a:spcAft>
                <a:spcPts val="0"/>
              </a:spcAft>
              <a:buSzPts val="1800"/>
              <a:buChar char="•"/>
            </a:pPr>
            <a:r>
              <a:rPr lang="en-US" sz="1800"/>
              <a:t>Regulations 42 CFR 406.26 and 407.32</a:t>
            </a:r>
            <a:endParaRPr/>
          </a:p>
          <a:p>
            <a:pPr indent="-228600" lvl="0" marL="228600" rtl="0" algn="l">
              <a:lnSpc>
                <a:spcPct val="100000"/>
              </a:lnSpc>
              <a:spcBef>
                <a:spcPts val="1000"/>
              </a:spcBef>
              <a:spcAft>
                <a:spcPts val="0"/>
              </a:spcAft>
              <a:buSzPts val="1800"/>
              <a:buChar char="•"/>
            </a:pPr>
            <a:r>
              <a:rPr lang="en-US"/>
              <a:t>SSA Program Operations Manual System (POMS) HI 00805.170 ”Conditions for Providing Equitable Relief”</a:t>
            </a:r>
            <a:endParaRPr/>
          </a:p>
          <a:p>
            <a:pPr indent="-228600" lvl="1" marL="457200" rtl="0" algn="l">
              <a:lnSpc>
                <a:spcPct val="100000"/>
              </a:lnSpc>
              <a:spcBef>
                <a:spcPts val="1000"/>
              </a:spcBef>
              <a:spcAft>
                <a:spcPts val="0"/>
              </a:spcAft>
              <a:buSzPts val="1600"/>
              <a:buChar char="•"/>
            </a:pPr>
            <a:r>
              <a:rPr lang="en-US" u="sng">
                <a:solidFill>
                  <a:schemeClr val="hlink"/>
                </a:solidFill>
                <a:hlinkClick r:id="rId3"/>
              </a:rPr>
              <a:t>SSA - POMS: HI 00805.170 - Conditions for Providing Equitable Relief - 12/05/2022</a:t>
            </a:r>
            <a:endParaRPr/>
          </a:p>
          <a:p>
            <a:pPr indent="0" lvl="0" marL="0" rtl="0" algn="l">
              <a:lnSpc>
                <a:spcPct val="100000"/>
              </a:lnSpc>
              <a:spcBef>
                <a:spcPts val="1000"/>
              </a:spcBef>
              <a:spcAft>
                <a:spcPts val="0"/>
              </a:spcAft>
              <a:buSzPts val="1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6"/>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A: COSTS (2025)</a:t>
            </a:r>
            <a:endParaRPr/>
          </a:p>
        </p:txBody>
      </p:sp>
      <p:sp>
        <p:nvSpPr>
          <p:cNvPr id="228" name="Google Shape;228;p16"/>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lang="en-US" u="sng"/>
              <a:t>Premium-Free Part A</a:t>
            </a:r>
            <a:r>
              <a:rPr lang="en-US"/>
              <a:t>: </a:t>
            </a:r>
            <a:endParaRPr/>
          </a:p>
          <a:p>
            <a:pPr indent="-228600" lvl="1" marL="457200" rtl="0" algn="l">
              <a:lnSpc>
                <a:spcPct val="100000"/>
              </a:lnSpc>
              <a:spcBef>
                <a:spcPts val="1000"/>
              </a:spcBef>
              <a:spcAft>
                <a:spcPts val="0"/>
              </a:spcAft>
              <a:buSzPts val="1600"/>
              <a:buChar char="•"/>
            </a:pPr>
            <a:r>
              <a:rPr lang="en-US"/>
              <a:t>At 65: </a:t>
            </a:r>
            <a:endParaRPr/>
          </a:p>
          <a:p>
            <a:pPr indent="-228600" lvl="2" marL="685800" rtl="0" algn="l">
              <a:lnSpc>
                <a:spcPct val="100000"/>
              </a:lnSpc>
              <a:spcBef>
                <a:spcPts val="1000"/>
              </a:spcBef>
              <a:spcAft>
                <a:spcPts val="0"/>
              </a:spcAft>
              <a:buSzPts val="1600"/>
              <a:buChar char="•"/>
            </a:pPr>
            <a:r>
              <a:rPr lang="en-US"/>
              <a:t>You or your current or former spouse worked for at least 10 years during which they paid Medicare taxes.</a:t>
            </a:r>
            <a:endParaRPr/>
          </a:p>
          <a:p>
            <a:pPr indent="-228600" lvl="2" marL="685800" rtl="0" algn="l">
              <a:lnSpc>
                <a:spcPct val="100000"/>
              </a:lnSpc>
              <a:spcBef>
                <a:spcPts val="1000"/>
              </a:spcBef>
              <a:spcAft>
                <a:spcPts val="0"/>
              </a:spcAft>
              <a:buSzPts val="1600"/>
              <a:buChar char="•"/>
            </a:pPr>
            <a:r>
              <a:rPr lang="en-US"/>
              <a:t>If eligible for Social Security Retirement Benefits or Railroad Retirement Benefits.</a:t>
            </a:r>
            <a:endParaRPr/>
          </a:p>
          <a:p>
            <a:pPr indent="-228600" lvl="2" marL="685800" rtl="0" algn="l">
              <a:lnSpc>
                <a:spcPct val="100000"/>
              </a:lnSpc>
              <a:spcBef>
                <a:spcPts val="1000"/>
              </a:spcBef>
              <a:spcAft>
                <a:spcPts val="0"/>
              </a:spcAft>
              <a:buSzPts val="1600"/>
              <a:buChar char="•"/>
            </a:pPr>
            <a:r>
              <a:rPr lang="en-US"/>
              <a:t>If you/spouse have Medicare-covered government employment.</a:t>
            </a:r>
            <a:endParaRPr/>
          </a:p>
          <a:p>
            <a:pPr indent="-228600" lvl="2" marL="685800" rtl="0" algn="l">
              <a:lnSpc>
                <a:spcPct val="100000"/>
              </a:lnSpc>
              <a:spcBef>
                <a:spcPts val="1000"/>
              </a:spcBef>
              <a:spcAft>
                <a:spcPts val="0"/>
              </a:spcAft>
              <a:buSzPts val="1600"/>
              <a:buChar char="•"/>
            </a:pPr>
            <a:r>
              <a:rPr lang="en-US"/>
              <a:t>Under 65:  You are eligible based on disability,  ALS, or ESRD diagnosis. </a:t>
            </a:r>
            <a:endParaRPr/>
          </a:p>
          <a:p>
            <a:pPr indent="0" lvl="2" marL="457200" rtl="0" algn="l">
              <a:lnSpc>
                <a:spcPct val="100000"/>
              </a:lnSpc>
              <a:spcBef>
                <a:spcPts val="1000"/>
              </a:spcBef>
              <a:spcAft>
                <a:spcPts val="0"/>
              </a:spcAft>
              <a:buSzPts val="1600"/>
              <a:buNone/>
            </a:pPr>
            <a:r>
              <a:t/>
            </a:r>
            <a:endParaRPr/>
          </a:p>
          <a:p>
            <a:pPr indent="-127000" lvl="1" marL="457200" rtl="0" algn="l">
              <a:lnSpc>
                <a:spcPct val="100000"/>
              </a:lnSpc>
              <a:spcBef>
                <a:spcPts val="1000"/>
              </a:spcBef>
              <a:spcAft>
                <a:spcPts val="0"/>
              </a:spcAft>
              <a:buSzPts val="16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7"/>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A: COSTS (2025)</a:t>
            </a:r>
            <a:endParaRPr/>
          </a:p>
        </p:txBody>
      </p:sp>
      <p:sp>
        <p:nvSpPr>
          <p:cNvPr id="234" name="Google Shape;234;p17"/>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If not eligible for premium free part A, you may voluntarily enroll in part A by paying premiums:</a:t>
            </a:r>
            <a:endParaRPr/>
          </a:p>
          <a:p>
            <a:pPr indent="-228600" lvl="1" marL="457200" rtl="0" algn="l">
              <a:lnSpc>
                <a:spcPct val="100000"/>
              </a:lnSpc>
              <a:spcBef>
                <a:spcPts val="1000"/>
              </a:spcBef>
              <a:spcAft>
                <a:spcPts val="0"/>
              </a:spcAft>
              <a:buSzPts val="1600"/>
              <a:buChar char="•"/>
            </a:pPr>
            <a:r>
              <a:rPr lang="en-US"/>
              <a:t>$518 per month in 2025 if you have less than 30 quarters</a:t>
            </a:r>
            <a:endParaRPr/>
          </a:p>
          <a:p>
            <a:pPr indent="-228600" lvl="1" marL="457200" rtl="0" algn="l">
              <a:lnSpc>
                <a:spcPct val="100000"/>
              </a:lnSpc>
              <a:spcBef>
                <a:spcPts val="1000"/>
              </a:spcBef>
              <a:spcAft>
                <a:spcPts val="0"/>
              </a:spcAft>
              <a:buSzPts val="1600"/>
              <a:buChar char="•"/>
            </a:pPr>
            <a:r>
              <a:rPr lang="en-US"/>
              <a:t>$285 per month in 2025 if you have 30-39 quarters </a:t>
            </a:r>
            <a:endParaRPr/>
          </a:p>
          <a:p>
            <a:pPr indent="-228600" lvl="0" marL="228600" rtl="0" algn="l">
              <a:lnSpc>
                <a:spcPct val="100000"/>
              </a:lnSpc>
              <a:spcBef>
                <a:spcPts val="1000"/>
              </a:spcBef>
              <a:spcAft>
                <a:spcPts val="0"/>
              </a:spcAft>
              <a:buSzPts val="1800"/>
              <a:buChar char="•"/>
            </a:pPr>
            <a:r>
              <a:rPr lang="en-US"/>
              <a:t>Part A cost-sharing: Part A will pay a portion of the Medicare approved cost for limited stays in a hospital or skilled nursing facility.</a:t>
            </a:r>
            <a:endParaRPr/>
          </a:p>
          <a:p>
            <a:pPr indent="-228600" lvl="1" marL="457200" rtl="0" algn="l">
              <a:lnSpc>
                <a:spcPct val="100000"/>
              </a:lnSpc>
              <a:spcBef>
                <a:spcPts val="1000"/>
              </a:spcBef>
              <a:spcAft>
                <a:spcPts val="0"/>
              </a:spcAft>
              <a:buSzPts val="1600"/>
              <a:buChar char="•"/>
            </a:pPr>
            <a:r>
              <a:rPr lang="en-US"/>
              <a:t>When a patient reaches the covered limit and they have gone 60 days without hospital or skilled care, a new benefits period is established.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8"/>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A: HOSPITAL COSTS (2025)</a:t>
            </a:r>
            <a:endParaRPr/>
          </a:p>
        </p:txBody>
      </p:sp>
      <p:graphicFrame>
        <p:nvGraphicFramePr>
          <p:cNvPr id="240" name="Google Shape;240;p18"/>
          <p:cNvGraphicFramePr/>
          <p:nvPr/>
        </p:nvGraphicFramePr>
        <p:xfrm>
          <a:off x="2160862" y="2643808"/>
          <a:ext cx="3000000" cy="3000000"/>
        </p:xfrm>
        <a:graphic>
          <a:graphicData uri="http://schemas.openxmlformats.org/drawingml/2006/table">
            <a:tbl>
              <a:tblPr bandRow="1" firstRow="1">
                <a:noFill/>
                <a:tableStyleId>{37C16191-05F2-407F-A0A3-A2EACB91AF4F}</a:tableStyleId>
              </a:tblPr>
              <a:tblGrid>
                <a:gridCol w="2791550"/>
                <a:gridCol w="2791550"/>
                <a:gridCol w="2791550"/>
              </a:tblGrid>
              <a:tr h="482100">
                <a:tc>
                  <a:txBody>
                    <a:bodyPr/>
                    <a:lstStyle/>
                    <a:p>
                      <a:pPr indent="0" lvl="0" marL="0" marR="0" rtl="0" algn="l">
                        <a:spcBef>
                          <a:spcPts val="0"/>
                        </a:spcBef>
                        <a:spcAft>
                          <a:spcPts val="0"/>
                        </a:spcAft>
                        <a:buNone/>
                      </a:pPr>
                      <a:r>
                        <a:rPr lang="en-US" sz="1800" u="none" cap="none" strike="noStrike"/>
                        <a:t>DAYS</a:t>
                      </a:r>
                      <a:endParaRPr/>
                    </a:p>
                  </a:txBody>
                  <a:tcPr marT="45725" marB="45725" marR="91450" marL="91450"/>
                </a:tc>
                <a:tc>
                  <a:txBody>
                    <a:bodyPr/>
                    <a:lstStyle/>
                    <a:p>
                      <a:pPr indent="0" lvl="0" marL="0" marR="0" rtl="0" algn="l">
                        <a:spcBef>
                          <a:spcPts val="0"/>
                        </a:spcBef>
                        <a:spcAft>
                          <a:spcPts val="0"/>
                        </a:spcAft>
                        <a:buNone/>
                      </a:pPr>
                      <a:r>
                        <a:rPr lang="en-US" sz="1800"/>
                        <a:t>MEDICARE</a:t>
                      </a:r>
                      <a:r>
                        <a:rPr lang="en-US" sz="1800"/>
                        <a:t> PAYS</a:t>
                      </a:r>
                      <a:endParaRPr sz="1800"/>
                    </a:p>
                  </a:txBody>
                  <a:tcPr marT="45725" marB="45725" marR="91450" marL="91450"/>
                </a:tc>
                <a:tc>
                  <a:txBody>
                    <a:bodyPr/>
                    <a:lstStyle/>
                    <a:p>
                      <a:pPr indent="0" lvl="0" marL="0" marR="0" rtl="0" algn="l">
                        <a:spcBef>
                          <a:spcPts val="0"/>
                        </a:spcBef>
                        <a:spcAft>
                          <a:spcPts val="0"/>
                        </a:spcAft>
                        <a:buNone/>
                      </a:pPr>
                      <a:r>
                        <a:rPr lang="en-US" sz="1800"/>
                        <a:t>PATIENT PAYS </a:t>
                      </a:r>
                      <a:endParaRPr/>
                    </a:p>
                  </a:txBody>
                  <a:tcPr marT="45725" marB="45725" marR="91450" marL="91450"/>
                </a:tc>
              </a:tr>
              <a:tr h="832125">
                <a:tc>
                  <a:txBody>
                    <a:bodyPr/>
                    <a:lstStyle/>
                    <a:p>
                      <a:pPr indent="0" lvl="0" marL="0" marR="0" rtl="0" algn="l">
                        <a:spcBef>
                          <a:spcPts val="0"/>
                        </a:spcBef>
                        <a:spcAft>
                          <a:spcPts val="0"/>
                        </a:spcAft>
                        <a:buNone/>
                      </a:pPr>
                      <a:r>
                        <a:rPr lang="en-US" sz="1800"/>
                        <a:t>1-60: </a:t>
                      </a:r>
                      <a:endParaRPr/>
                    </a:p>
                  </a:txBody>
                  <a:tcPr marT="45725" marB="45725" marR="91450" marL="91450"/>
                </a:tc>
                <a:tc>
                  <a:txBody>
                    <a:bodyPr/>
                    <a:lstStyle/>
                    <a:p>
                      <a:pPr indent="0" lvl="0" marL="0" marR="0" rtl="0" algn="l">
                        <a:spcBef>
                          <a:spcPts val="0"/>
                        </a:spcBef>
                        <a:spcAft>
                          <a:spcPts val="0"/>
                        </a:spcAft>
                        <a:buNone/>
                      </a:pPr>
                      <a:r>
                        <a:rPr lang="en-US" sz="1800"/>
                        <a:t>All except annual deductible</a:t>
                      </a:r>
                      <a:endParaRPr/>
                    </a:p>
                  </a:txBody>
                  <a:tcPr marT="45725" marB="45725" marR="91450" marL="91450"/>
                </a:tc>
                <a:tc>
                  <a:txBody>
                    <a:bodyPr/>
                    <a:lstStyle/>
                    <a:p>
                      <a:pPr indent="0" lvl="0" marL="0" marR="0" rtl="0" algn="l">
                        <a:spcBef>
                          <a:spcPts val="0"/>
                        </a:spcBef>
                        <a:spcAft>
                          <a:spcPts val="0"/>
                        </a:spcAft>
                        <a:buNone/>
                      </a:pPr>
                      <a:r>
                        <a:rPr lang="en-US" sz="1800"/>
                        <a:t>Annual deductible of $1,676</a:t>
                      </a:r>
                      <a:endParaRPr/>
                    </a:p>
                  </a:txBody>
                  <a:tcPr marT="45725" marB="45725" marR="91450" marL="91450"/>
                </a:tc>
              </a:tr>
              <a:tr h="482100">
                <a:tc>
                  <a:txBody>
                    <a:bodyPr/>
                    <a:lstStyle/>
                    <a:p>
                      <a:pPr indent="0" lvl="0" marL="0" marR="0" rtl="0" algn="l">
                        <a:spcBef>
                          <a:spcPts val="0"/>
                        </a:spcBef>
                        <a:spcAft>
                          <a:spcPts val="0"/>
                        </a:spcAft>
                        <a:buNone/>
                      </a:pPr>
                      <a:r>
                        <a:rPr lang="en-US" sz="1800"/>
                        <a:t>61-90:</a:t>
                      </a:r>
                      <a:endParaRPr/>
                    </a:p>
                  </a:txBody>
                  <a:tcPr marT="45725" marB="45725" marR="91450" marL="91450"/>
                </a:tc>
                <a:tc>
                  <a:txBody>
                    <a:bodyPr/>
                    <a:lstStyle/>
                    <a:p>
                      <a:pPr indent="0" lvl="0" marL="0" marR="0" rtl="0" algn="l">
                        <a:spcBef>
                          <a:spcPts val="0"/>
                        </a:spcBef>
                        <a:spcAft>
                          <a:spcPts val="0"/>
                        </a:spcAft>
                        <a:buNone/>
                      </a:pPr>
                      <a:r>
                        <a:rPr lang="en-US" sz="1800"/>
                        <a:t>All except</a:t>
                      </a:r>
                      <a:r>
                        <a:rPr lang="en-US" sz="1800"/>
                        <a:t> daily coinsurance</a:t>
                      </a:r>
                      <a:endParaRPr sz="1800"/>
                    </a:p>
                  </a:txBody>
                  <a:tcPr marT="45725" marB="45725" marR="91450" marL="91450"/>
                </a:tc>
                <a:tc>
                  <a:txBody>
                    <a:bodyPr/>
                    <a:lstStyle/>
                    <a:p>
                      <a:pPr indent="0" lvl="0" marL="0" marR="0" rtl="0" algn="l">
                        <a:spcBef>
                          <a:spcPts val="0"/>
                        </a:spcBef>
                        <a:spcAft>
                          <a:spcPts val="0"/>
                        </a:spcAft>
                        <a:buNone/>
                      </a:pPr>
                      <a:r>
                        <a:rPr lang="en-US" sz="1800"/>
                        <a:t>Daily coinsurance of $419</a:t>
                      </a:r>
                      <a:endParaRPr/>
                    </a:p>
                  </a:txBody>
                  <a:tcPr marT="45725" marB="45725" marR="91450" marL="91450"/>
                </a:tc>
              </a:tr>
              <a:tr h="782825">
                <a:tc>
                  <a:txBody>
                    <a:bodyPr/>
                    <a:lstStyle/>
                    <a:p>
                      <a:pPr indent="0" lvl="0" marL="0" marR="0" rtl="0" algn="l">
                        <a:spcBef>
                          <a:spcPts val="0"/>
                        </a:spcBef>
                        <a:spcAft>
                          <a:spcPts val="0"/>
                        </a:spcAft>
                        <a:buNone/>
                      </a:pPr>
                      <a:r>
                        <a:rPr lang="en-US" sz="1800"/>
                        <a:t>91-150:</a:t>
                      </a:r>
                      <a:endParaRPr/>
                    </a:p>
                  </a:txBody>
                  <a:tcPr marT="45725" marB="45725" marR="91450" marL="91450"/>
                </a:tc>
                <a:tc>
                  <a:txBody>
                    <a:bodyPr/>
                    <a:lstStyle/>
                    <a:p>
                      <a:pPr indent="0" lvl="0" marL="0" marR="0" rtl="0" algn="l">
                        <a:spcBef>
                          <a:spcPts val="0"/>
                        </a:spcBef>
                        <a:spcAft>
                          <a:spcPts val="0"/>
                        </a:spcAft>
                        <a:buNone/>
                      </a:pPr>
                      <a:r>
                        <a:rPr lang="en-US" sz="1800"/>
                        <a:t>All except daily coinsurance</a:t>
                      </a:r>
                      <a:endParaRPr/>
                    </a:p>
                  </a:txBody>
                  <a:tcPr marT="45725" marB="45725" marR="91450" marL="91450"/>
                </a:tc>
                <a:tc>
                  <a:txBody>
                    <a:bodyPr/>
                    <a:lstStyle/>
                    <a:p>
                      <a:pPr indent="0" lvl="0" marL="0" marR="0" rtl="0" algn="l">
                        <a:spcBef>
                          <a:spcPts val="0"/>
                        </a:spcBef>
                        <a:spcAft>
                          <a:spcPts val="0"/>
                        </a:spcAft>
                        <a:buNone/>
                      </a:pPr>
                      <a:r>
                        <a:rPr lang="en-US" sz="1800"/>
                        <a:t>Daily</a:t>
                      </a:r>
                      <a:r>
                        <a:rPr lang="en-US" sz="1800"/>
                        <a:t> coinsurance of $838</a:t>
                      </a:r>
                      <a:endParaRPr/>
                    </a:p>
                    <a:p>
                      <a:pPr indent="0" lvl="0" marL="0" marR="0" rtl="0" algn="l">
                        <a:spcBef>
                          <a:spcPts val="0"/>
                        </a:spcBef>
                        <a:spcAft>
                          <a:spcPts val="0"/>
                        </a:spcAft>
                        <a:buNone/>
                      </a:pPr>
                      <a:r>
                        <a:rPr lang="en-US" sz="1800"/>
                        <a:t>“lifetime reserve” (60 days)</a:t>
                      </a:r>
                      <a:endParaRPr sz="1800"/>
                    </a:p>
                  </a:txBody>
                  <a:tcPr marT="45725" marB="45725" marR="91450" marL="91450"/>
                </a:tc>
              </a:tr>
              <a:tr h="482100">
                <a:tc>
                  <a:txBody>
                    <a:bodyPr/>
                    <a:lstStyle/>
                    <a:p>
                      <a:pPr indent="0" lvl="0" marL="0" marR="0" rtl="0" algn="l">
                        <a:spcBef>
                          <a:spcPts val="0"/>
                        </a:spcBef>
                        <a:spcAft>
                          <a:spcPts val="0"/>
                        </a:spcAft>
                        <a:buNone/>
                      </a:pPr>
                      <a:r>
                        <a:rPr lang="en-US" sz="1800"/>
                        <a:t>Beyond</a:t>
                      </a:r>
                      <a:r>
                        <a:rPr lang="en-US" sz="1800"/>
                        <a:t> 150:</a:t>
                      </a:r>
                      <a:endParaRPr sz="1800"/>
                    </a:p>
                  </a:txBody>
                  <a:tcPr marT="45725" marB="45725" marR="91450" marL="91450"/>
                </a:tc>
                <a:tc>
                  <a:txBody>
                    <a:bodyPr/>
                    <a:lstStyle/>
                    <a:p>
                      <a:pPr indent="0" lvl="0" marL="0" marR="0" rtl="0" algn="l">
                        <a:spcBef>
                          <a:spcPts val="0"/>
                        </a:spcBef>
                        <a:spcAft>
                          <a:spcPts val="0"/>
                        </a:spcAft>
                        <a:buNone/>
                      </a:pPr>
                      <a:r>
                        <a:rPr lang="en-US" sz="1800"/>
                        <a:t>None</a:t>
                      </a:r>
                      <a:endParaRPr/>
                    </a:p>
                  </a:txBody>
                  <a:tcPr marT="45725" marB="45725" marR="91450" marL="91450"/>
                </a:tc>
                <a:tc>
                  <a:txBody>
                    <a:bodyPr/>
                    <a:lstStyle/>
                    <a:p>
                      <a:pPr indent="0" lvl="0" marL="0" marR="0" rtl="0" algn="l">
                        <a:spcBef>
                          <a:spcPts val="0"/>
                        </a:spcBef>
                        <a:spcAft>
                          <a:spcPts val="0"/>
                        </a:spcAft>
                        <a:buNone/>
                      </a:pPr>
                      <a:r>
                        <a:rPr lang="en-US" sz="1800"/>
                        <a:t>All costs</a:t>
                      </a:r>
                      <a:endParaRPr/>
                    </a:p>
                  </a:txBody>
                  <a:tcPr marT="45725" marB="45725" marR="91450" marL="9145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9"/>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A: SKILLED NURSING FACILITY COSTS (2025)</a:t>
            </a:r>
            <a:endParaRPr/>
          </a:p>
        </p:txBody>
      </p:sp>
      <p:graphicFrame>
        <p:nvGraphicFramePr>
          <p:cNvPr id="246" name="Google Shape;246;p19"/>
          <p:cNvGraphicFramePr/>
          <p:nvPr/>
        </p:nvGraphicFramePr>
        <p:xfrm>
          <a:off x="2230438" y="2638425"/>
          <a:ext cx="3000000" cy="3000000"/>
        </p:xfrm>
        <a:graphic>
          <a:graphicData uri="http://schemas.openxmlformats.org/drawingml/2006/table">
            <a:tbl>
              <a:tblPr bandRow="1" firstRow="1">
                <a:noFill/>
                <a:tableStyleId>{AD8E69D2-0A7A-4008-86E7-A12E293D299A}</a:tableStyleId>
              </a:tblPr>
              <a:tblGrid>
                <a:gridCol w="1629925"/>
                <a:gridCol w="3103975"/>
                <a:gridCol w="3103975"/>
              </a:tblGrid>
              <a:tr h="737850">
                <a:tc>
                  <a:txBody>
                    <a:bodyPr/>
                    <a:lstStyle/>
                    <a:p>
                      <a:pPr indent="0" lvl="0" marL="0" marR="0" rtl="0" algn="l">
                        <a:spcBef>
                          <a:spcPts val="0"/>
                        </a:spcBef>
                        <a:spcAft>
                          <a:spcPts val="0"/>
                        </a:spcAft>
                        <a:buNone/>
                      </a:pPr>
                      <a:r>
                        <a:rPr lang="en-US" sz="1800"/>
                        <a:t>DAYS</a:t>
                      </a:r>
                      <a:endParaRPr/>
                    </a:p>
                  </a:txBody>
                  <a:tcPr marT="45725" marB="45725" marR="91450" marL="91450"/>
                </a:tc>
                <a:tc>
                  <a:txBody>
                    <a:bodyPr/>
                    <a:lstStyle/>
                    <a:p>
                      <a:pPr indent="0" lvl="0" marL="0" marR="0" rtl="0" algn="l">
                        <a:spcBef>
                          <a:spcPts val="0"/>
                        </a:spcBef>
                        <a:spcAft>
                          <a:spcPts val="0"/>
                        </a:spcAft>
                        <a:buNone/>
                      </a:pPr>
                      <a:r>
                        <a:rPr lang="en-US" sz="1800"/>
                        <a:t>MEDICARE PAYS</a:t>
                      </a:r>
                      <a:endParaRPr/>
                    </a:p>
                  </a:txBody>
                  <a:tcPr marT="45725" marB="45725" marR="91450" marL="91450"/>
                </a:tc>
                <a:tc>
                  <a:txBody>
                    <a:bodyPr/>
                    <a:lstStyle/>
                    <a:p>
                      <a:pPr indent="0" lvl="0" marL="0" marR="0" rtl="0" algn="l">
                        <a:spcBef>
                          <a:spcPts val="0"/>
                        </a:spcBef>
                        <a:spcAft>
                          <a:spcPts val="0"/>
                        </a:spcAft>
                        <a:buNone/>
                      </a:pPr>
                      <a:r>
                        <a:rPr lang="en-US" sz="1800"/>
                        <a:t>PATIENT PAYS</a:t>
                      </a:r>
                      <a:endParaRPr/>
                    </a:p>
                  </a:txBody>
                  <a:tcPr marT="45725" marB="45725" marR="91450" marL="91450"/>
                </a:tc>
              </a:tr>
              <a:tr h="737850">
                <a:tc>
                  <a:txBody>
                    <a:bodyPr/>
                    <a:lstStyle/>
                    <a:p>
                      <a:pPr indent="0" lvl="0" marL="0" marR="0" rtl="0" algn="l">
                        <a:spcBef>
                          <a:spcPts val="0"/>
                        </a:spcBef>
                        <a:spcAft>
                          <a:spcPts val="0"/>
                        </a:spcAft>
                        <a:buNone/>
                      </a:pPr>
                      <a:r>
                        <a:rPr lang="en-US" sz="1800"/>
                        <a:t>1-20:</a:t>
                      </a:r>
                      <a:endParaRPr/>
                    </a:p>
                  </a:txBody>
                  <a:tcPr marT="45725" marB="45725" marR="91450" marL="91450"/>
                </a:tc>
                <a:tc>
                  <a:txBody>
                    <a:bodyPr/>
                    <a:lstStyle/>
                    <a:p>
                      <a:pPr indent="0" lvl="0" marL="0" marR="0" rtl="0" algn="l">
                        <a:spcBef>
                          <a:spcPts val="0"/>
                        </a:spcBef>
                        <a:spcAft>
                          <a:spcPts val="0"/>
                        </a:spcAft>
                        <a:buNone/>
                      </a:pPr>
                      <a:r>
                        <a:rPr lang="en-US" sz="1800"/>
                        <a:t>Everything</a:t>
                      </a:r>
                      <a:endParaRPr/>
                    </a:p>
                  </a:txBody>
                  <a:tcPr marT="45725" marB="45725" marR="91450" marL="91450"/>
                </a:tc>
                <a:tc>
                  <a:txBody>
                    <a:bodyPr/>
                    <a:lstStyle/>
                    <a:p>
                      <a:pPr indent="0" lvl="0" marL="0" marR="0" rtl="0" algn="l">
                        <a:spcBef>
                          <a:spcPts val="0"/>
                        </a:spcBef>
                        <a:spcAft>
                          <a:spcPts val="0"/>
                        </a:spcAft>
                        <a:buNone/>
                      </a:pPr>
                      <a:r>
                        <a:rPr lang="en-US" sz="1800"/>
                        <a:t>$0</a:t>
                      </a:r>
                      <a:endParaRPr/>
                    </a:p>
                  </a:txBody>
                  <a:tcPr marT="45725" marB="45725" marR="91450" marL="91450"/>
                </a:tc>
              </a:tr>
              <a:tr h="793475">
                <a:tc>
                  <a:txBody>
                    <a:bodyPr/>
                    <a:lstStyle/>
                    <a:p>
                      <a:pPr indent="0" lvl="0" marL="0" marR="0" rtl="0" algn="l">
                        <a:spcBef>
                          <a:spcPts val="0"/>
                        </a:spcBef>
                        <a:spcAft>
                          <a:spcPts val="0"/>
                        </a:spcAft>
                        <a:buNone/>
                      </a:pPr>
                      <a:r>
                        <a:rPr lang="en-US" sz="1800"/>
                        <a:t>21-100:</a:t>
                      </a:r>
                      <a:endParaRPr/>
                    </a:p>
                  </a:txBody>
                  <a:tcPr marT="45725" marB="45725" marR="91450" marL="91450"/>
                </a:tc>
                <a:tc>
                  <a:txBody>
                    <a:bodyPr/>
                    <a:lstStyle/>
                    <a:p>
                      <a:pPr indent="0" lvl="0" marL="0" marR="0" rtl="0" algn="l">
                        <a:spcBef>
                          <a:spcPts val="0"/>
                        </a:spcBef>
                        <a:spcAft>
                          <a:spcPts val="0"/>
                        </a:spcAft>
                        <a:buNone/>
                      </a:pPr>
                      <a:r>
                        <a:rPr lang="en-US" sz="1800"/>
                        <a:t>All</a:t>
                      </a:r>
                      <a:r>
                        <a:rPr lang="en-US" sz="1800"/>
                        <a:t> except daily co-insurance</a:t>
                      </a:r>
                      <a:endParaRPr sz="1800"/>
                    </a:p>
                  </a:txBody>
                  <a:tcPr marT="45725" marB="45725" marR="91450" marL="91450"/>
                </a:tc>
                <a:tc>
                  <a:txBody>
                    <a:bodyPr/>
                    <a:lstStyle/>
                    <a:p>
                      <a:pPr indent="0" lvl="0" marL="0" marR="0" rtl="0" algn="l">
                        <a:spcBef>
                          <a:spcPts val="0"/>
                        </a:spcBef>
                        <a:spcAft>
                          <a:spcPts val="0"/>
                        </a:spcAft>
                        <a:buNone/>
                      </a:pPr>
                      <a:r>
                        <a:rPr lang="en-US" sz="1800"/>
                        <a:t>Daily co-insurance</a:t>
                      </a:r>
                      <a:r>
                        <a:rPr lang="en-US" sz="1800"/>
                        <a:t> of $209.50</a:t>
                      </a:r>
                      <a:endParaRPr sz="1800"/>
                    </a:p>
                  </a:txBody>
                  <a:tcPr marT="45725" marB="45725" marR="91450" marL="91450"/>
                </a:tc>
              </a:tr>
              <a:tr h="737850">
                <a:tc>
                  <a:txBody>
                    <a:bodyPr/>
                    <a:lstStyle/>
                    <a:p>
                      <a:pPr indent="0" lvl="0" marL="0" marR="0" rtl="0" algn="l">
                        <a:spcBef>
                          <a:spcPts val="0"/>
                        </a:spcBef>
                        <a:spcAft>
                          <a:spcPts val="0"/>
                        </a:spcAft>
                        <a:buNone/>
                      </a:pPr>
                      <a:r>
                        <a:rPr lang="en-US" sz="1800"/>
                        <a:t>Beyond 100:</a:t>
                      </a:r>
                      <a:endParaRPr/>
                    </a:p>
                  </a:txBody>
                  <a:tcPr marT="45725" marB="45725" marR="91450" marL="91450"/>
                </a:tc>
                <a:tc>
                  <a:txBody>
                    <a:bodyPr/>
                    <a:lstStyle/>
                    <a:p>
                      <a:pPr indent="0" lvl="0" marL="0" marR="0" rtl="0" algn="l">
                        <a:spcBef>
                          <a:spcPts val="0"/>
                        </a:spcBef>
                        <a:spcAft>
                          <a:spcPts val="0"/>
                        </a:spcAft>
                        <a:buNone/>
                      </a:pPr>
                      <a:r>
                        <a:rPr lang="en-US" sz="1800"/>
                        <a:t>None</a:t>
                      </a:r>
                      <a:endParaRPr/>
                    </a:p>
                  </a:txBody>
                  <a:tcPr marT="45725" marB="45725" marR="91450" marL="91450"/>
                </a:tc>
                <a:tc>
                  <a:txBody>
                    <a:bodyPr/>
                    <a:lstStyle/>
                    <a:p>
                      <a:pPr indent="0" lvl="0" marL="0" marR="0" rtl="0" algn="l">
                        <a:spcBef>
                          <a:spcPts val="0"/>
                        </a:spcBef>
                        <a:spcAft>
                          <a:spcPts val="0"/>
                        </a:spcAft>
                        <a:buNone/>
                      </a:pPr>
                      <a:r>
                        <a:rPr lang="en-US" sz="1800"/>
                        <a:t>All costs for each day</a:t>
                      </a:r>
                      <a:endParaRPr/>
                    </a:p>
                  </a:txBody>
                  <a:tcPr marT="45725" marB="45725" marR="91450" marL="9145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WHAT IS MEDICARE?</a:t>
            </a:r>
            <a:endParaRPr/>
          </a:p>
        </p:txBody>
      </p:sp>
      <p:sp>
        <p:nvSpPr>
          <p:cNvPr id="109" name="Google Shape;109;p2"/>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100000"/>
              </a:lnSpc>
              <a:spcBef>
                <a:spcPts val="0"/>
              </a:spcBef>
              <a:spcAft>
                <a:spcPts val="0"/>
              </a:spcAft>
              <a:buClr>
                <a:srgbClr val="9E3611"/>
              </a:buClr>
              <a:buSzPct val="100000"/>
              <a:buFont typeface="Noto Sans Symbols"/>
              <a:buChar char="▪"/>
            </a:pPr>
            <a:r>
              <a:rPr lang="en-US"/>
              <a:t>A federal health insurance program established in 1965 that is administered by the Center for Medicare and Medicaid Services (CMS), under the Secretary of Health and Human Services (HHS).</a:t>
            </a:r>
            <a:endParaRPr/>
          </a:p>
          <a:p>
            <a:pPr indent="-228600" lvl="0" marL="228600" rtl="0" algn="l">
              <a:lnSpc>
                <a:spcPct val="100000"/>
              </a:lnSpc>
              <a:spcBef>
                <a:spcPts val="1000"/>
              </a:spcBef>
              <a:spcAft>
                <a:spcPts val="0"/>
              </a:spcAft>
              <a:buClr>
                <a:srgbClr val="9E3611"/>
              </a:buClr>
              <a:buSzPct val="100000"/>
              <a:buFont typeface="Noto Sans Symbols"/>
              <a:buChar char="▪"/>
            </a:pPr>
            <a:r>
              <a:rPr lang="en-US"/>
              <a:t>It resembles private insurance, including co-payments, co-insurance, deductibles, and premiums.</a:t>
            </a:r>
            <a:endParaRPr/>
          </a:p>
          <a:p>
            <a:pPr indent="-228600" lvl="0" marL="228600" rtl="0" algn="l">
              <a:lnSpc>
                <a:spcPct val="100000"/>
              </a:lnSpc>
              <a:spcBef>
                <a:spcPts val="1000"/>
              </a:spcBef>
              <a:spcAft>
                <a:spcPts val="0"/>
              </a:spcAft>
              <a:buClr>
                <a:srgbClr val="9E3611"/>
              </a:buClr>
              <a:buSzPct val="100000"/>
              <a:buFont typeface="Noto Sans Symbols"/>
              <a:buChar char="▪"/>
            </a:pPr>
            <a:r>
              <a:rPr lang="en-US"/>
              <a:t>It differs from MassHealth (Medicaid) in a number ways, including that it is not needs-based.</a:t>
            </a:r>
            <a:endParaRPr/>
          </a:p>
          <a:p>
            <a:pPr indent="-228600" lvl="0" marL="228600" rtl="0" algn="l">
              <a:lnSpc>
                <a:spcPct val="100000"/>
              </a:lnSpc>
              <a:spcBef>
                <a:spcPts val="1000"/>
              </a:spcBef>
              <a:spcAft>
                <a:spcPts val="0"/>
              </a:spcAft>
              <a:buClr>
                <a:srgbClr val="9E3611"/>
              </a:buClr>
              <a:buSzPct val="100000"/>
              <a:buFont typeface="Noto Sans Symbols"/>
              <a:buChar char="▪"/>
            </a:pPr>
            <a:r>
              <a:rPr lang="en-US" u="sng"/>
              <a:t>Coverage Rules</a:t>
            </a:r>
            <a:r>
              <a:rPr lang="en-US"/>
              <a:t>: Medicare covers a share of the cost of a medical service or equipment if it is “reasonable and necessary for the diagnosis or treatment of an illness or injury or to improve the functioning of a malformed member.”</a:t>
            </a:r>
            <a:endParaRPr/>
          </a:p>
          <a:p>
            <a:pPr indent="-285750" lvl="1" marL="742950" rtl="0" algn="l">
              <a:lnSpc>
                <a:spcPct val="100000"/>
              </a:lnSpc>
              <a:spcBef>
                <a:spcPts val="1000"/>
              </a:spcBef>
              <a:spcAft>
                <a:spcPts val="0"/>
              </a:spcAft>
              <a:buClr>
                <a:srgbClr val="9E3611"/>
              </a:buClr>
              <a:buSzPct val="100000"/>
              <a:buFont typeface="Noto Sans Symbols"/>
              <a:buChar char="▪"/>
            </a:pPr>
            <a:r>
              <a:rPr lang="en-US"/>
              <a:t>A limited number of preventive services (screening for diabetes, cardiovascular disease, and depression) are also covered.</a:t>
            </a:r>
            <a:endParaRPr/>
          </a:p>
          <a:p>
            <a:pPr indent="-122872" lvl="0" marL="228600" rtl="0" algn="l">
              <a:lnSpc>
                <a:spcPct val="100000"/>
              </a:lnSpc>
              <a:spcBef>
                <a:spcPts val="1000"/>
              </a:spcBef>
              <a:spcAft>
                <a:spcPts val="0"/>
              </a:spcAft>
              <a:buSzPct val="1000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0"/>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A: HOSPICE &amp; HOME HEALTH COSTS (2025)</a:t>
            </a:r>
            <a:endParaRPr/>
          </a:p>
        </p:txBody>
      </p:sp>
      <p:graphicFrame>
        <p:nvGraphicFramePr>
          <p:cNvPr id="252" name="Google Shape;252;p20"/>
          <p:cNvGraphicFramePr/>
          <p:nvPr/>
        </p:nvGraphicFramePr>
        <p:xfrm>
          <a:off x="2230438" y="2638425"/>
          <a:ext cx="3000000" cy="3000000"/>
        </p:xfrm>
        <a:graphic>
          <a:graphicData uri="http://schemas.openxmlformats.org/drawingml/2006/table">
            <a:tbl>
              <a:tblPr bandRow="1" firstRow="1">
                <a:noFill/>
                <a:tableStyleId>{EB935EF5-11EF-43A1-94B9-134A6D1A38D5}</a:tableStyleId>
              </a:tblPr>
              <a:tblGrid>
                <a:gridCol w="2577050"/>
                <a:gridCol w="2577050"/>
                <a:gridCol w="2577050"/>
              </a:tblGrid>
              <a:tr h="370850">
                <a:tc>
                  <a:txBody>
                    <a:bodyPr/>
                    <a:lstStyle/>
                    <a:p>
                      <a:pPr indent="0" lvl="0" marL="0" marR="0" rtl="0" algn="l">
                        <a:spcBef>
                          <a:spcPts val="0"/>
                        </a:spcBef>
                        <a:spcAft>
                          <a:spcPts val="0"/>
                        </a:spcAft>
                        <a:buNone/>
                      </a:pPr>
                      <a:r>
                        <a:rPr lang="en-US" sz="1800"/>
                        <a:t>SERVICE</a:t>
                      </a:r>
                      <a:endParaRPr/>
                    </a:p>
                  </a:txBody>
                  <a:tcPr marT="45725" marB="45725" marR="91450" marL="91450"/>
                </a:tc>
                <a:tc>
                  <a:txBody>
                    <a:bodyPr/>
                    <a:lstStyle/>
                    <a:p>
                      <a:pPr indent="0" lvl="0" marL="0" marR="0" rtl="0" algn="l">
                        <a:spcBef>
                          <a:spcPts val="0"/>
                        </a:spcBef>
                        <a:spcAft>
                          <a:spcPts val="0"/>
                        </a:spcAft>
                        <a:buNone/>
                      </a:pPr>
                      <a:r>
                        <a:rPr lang="en-US" sz="1800"/>
                        <a:t>MEDICARE PAYS</a:t>
                      </a:r>
                      <a:endParaRPr/>
                    </a:p>
                  </a:txBody>
                  <a:tcPr marT="45725" marB="45725" marR="91450" marL="91450"/>
                </a:tc>
                <a:tc>
                  <a:txBody>
                    <a:bodyPr/>
                    <a:lstStyle/>
                    <a:p>
                      <a:pPr indent="0" lvl="0" marL="0" marR="0" rtl="0" algn="l">
                        <a:spcBef>
                          <a:spcPts val="0"/>
                        </a:spcBef>
                        <a:spcAft>
                          <a:spcPts val="0"/>
                        </a:spcAft>
                        <a:buNone/>
                      </a:pPr>
                      <a:r>
                        <a:rPr lang="en-US" sz="1800"/>
                        <a:t>PATIENT PAYS</a:t>
                      </a:r>
                      <a:endParaRPr/>
                    </a:p>
                  </a:txBody>
                  <a:tcPr marT="45725" marB="45725" marR="91450" marL="91450"/>
                </a:tc>
              </a:tr>
              <a:tr h="370850">
                <a:tc>
                  <a:txBody>
                    <a:bodyPr/>
                    <a:lstStyle/>
                    <a:p>
                      <a:pPr indent="0" lvl="0" marL="0" marR="0" rtl="0" algn="l">
                        <a:spcBef>
                          <a:spcPts val="0"/>
                        </a:spcBef>
                        <a:spcAft>
                          <a:spcPts val="0"/>
                        </a:spcAft>
                        <a:buNone/>
                      </a:pPr>
                      <a:r>
                        <a:rPr lang="en-US" sz="1800"/>
                        <a:t>Hospice Care </a:t>
                      </a:r>
                      <a:endParaRPr/>
                    </a:p>
                  </a:txBody>
                  <a:tcPr marT="45725" marB="45725" marR="91450" marL="91450"/>
                </a:tc>
                <a:tc>
                  <a:txBody>
                    <a:bodyPr/>
                    <a:lstStyle/>
                    <a:p>
                      <a:pPr indent="0" lvl="0" marL="0" marR="0" rtl="0" algn="l">
                        <a:spcBef>
                          <a:spcPts val="0"/>
                        </a:spcBef>
                        <a:spcAft>
                          <a:spcPts val="0"/>
                        </a:spcAft>
                        <a:buNone/>
                      </a:pPr>
                      <a:r>
                        <a:rPr lang="en-US" sz="1800"/>
                        <a:t>Everything</a:t>
                      </a:r>
                      <a:endParaRPr/>
                    </a:p>
                  </a:txBody>
                  <a:tcPr marT="45725" marB="45725" marR="91450" marL="91450"/>
                </a:tc>
                <a:tc>
                  <a:txBody>
                    <a:bodyPr/>
                    <a:lstStyle/>
                    <a:p>
                      <a:pPr indent="0" lvl="0" marL="0" marR="0" rtl="0" algn="l">
                        <a:spcBef>
                          <a:spcPts val="0"/>
                        </a:spcBef>
                        <a:spcAft>
                          <a:spcPts val="0"/>
                        </a:spcAft>
                        <a:buNone/>
                      </a:pPr>
                      <a:r>
                        <a:rPr lang="en-US" sz="1800"/>
                        <a:t>$0 – may be responsible for miscellaneous costs (i.e. room &amp; board) </a:t>
                      </a:r>
                      <a:endParaRPr/>
                    </a:p>
                  </a:txBody>
                  <a:tcPr marT="45725" marB="45725" marR="91450" marL="91450"/>
                </a:tc>
              </a:tr>
              <a:tr h="370850">
                <a:tc>
                  <a:txBody>
                    <a:bodyPr/>
                    <a:lstStyle/>
                    <a:p>
                      <a:pPr indent="0" lvl="0" marL="0" marR="0" rtl="0" algn="l">
                        <a:spcBef>
                          <a:spcPts val="0"/>
                        </a:spcBef>
                        <a:spcAft>
                          <a:spcPts val="0"/>
                        </a:spcAft>
                        <a:buNone/>
                      </a:pPr>
                      <a:r>
                        <a:rPr lang="en-US" sz="1800"/>
                        <a:t>Home Health</a:t>
                      </a:r>
                      <a:r>
                        <a:rPr lang="en-US" sz="1800"/>
                        <a:t> Care</a:t>
                      </a:r>
                      <a:endParaRPr sz="1800"/>
                    </a:p>
                  </a:txBody>
                  <a:tcPr marT="45725" marB="45725" marR="91450" marL="91450"/>
                </a:tc>
                <a:tc>
                  <a:txBody>
                    <a:bodyPr/>
                    <a:lstStyle/>
                    <a:p>
                      <a:pPr indent="0" lvl="0" marL="0" marR="0" rtl="0" algn="l">
                        <a:spcBef>
                          <a:spcPts val="0"/>
                        </a:spcBef>
                        <a:spcAft>
                          <a:spcPts val="0"/>
                        </a:spcAft>
                        <a:buNone/>
                      </a:pPr>
                      <a:r>
                        <a:rPr lang="en-US" sz="1800"/>
                        <a:t>Everything</a:t>
                      </a:r>
                      <a:endParaRPr/>
                    </a:p>
                  </a:txBody>
                  <a:tcPr marT="45725" marB="45725" marR="91450" marL="91450"/>
                </a:tc>
                <a:tc>
                  <a:txBody>
                    <a:bodyPr/>
                    <a:lstStyle/>
                    <a:p>
                      <a:pPr indent="0" lvl="0" marL="0" marR="0" rtl="0" algn="l">
                        <a:spcBef>
                          <a:spcPts val="0"/>
                        </a:spcBef>
                        <a:spcAft>
                          <a:spcPts val="0"/>
                        </a:spcAft>
                        <a:buNone/>
                      </a:pPr>
                      <a:r>
                        <a:rPr lang="en-US" sz="1800"/>
                        <a:t>$0 – </a:t>
                      </a:r>
                      <a:endParaRPr/>
                    </a:p>
                    <a:p>
                      <a:pPr indent="0" lvl="0" marL="0" marR="0" rtl="0" algn="l">
                        <a:spcBef>
                          <a:spcPts val="0"/>
                        </a:spcBef>
                        <a:spcAft>
                          <a:spcPts val="0"/>
                        </a:spcAft>
                        <a:buNone/>
                      </a:pPr>
                      <a:r>
                        <a:rPr lang="en-US" sz="1800"/>
                        <a:t>20% of Medicare approved amount goes to durable</a:t>
                      </a:r>
                      <a:r>
                        <a:rPr lang="en-US" sz="1800"/>
                        <a:t> medical equipment</a:t>
                      </a:r>
                      <a:endParaRPr sz="1800"/>
                    </a:p>
                  </a:txBody>
                  <a:tcPr marT="45725" marB="45725" marR="91450" marL="91450"/>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1"/>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B: COSTS (2025)</a:t>
            </a:r>
            <a:endParaRPr/>
          </a:p>
        </p:txBody>
      </p:sp>
      <p:sp>
        <p:nvSpPr>
          <p:cNvPr id="258" name="Google Shape;258;p21"/>
          <p:cNvSpPr txBox="1"/>
          <p:nvPr>
            <p:ph idx="1" type="body"/>
          </p:nvPr>
        </p:nvSpPr>
        <p:spPr>
          <a:xfrm>
            <a:off x="2231136" y="2444080"/>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00"/>
              <a:buChar char="•"/>
            </a:pPr>
            <a:r>
              <a:rPr lang="en-US" sz="2000"/>
              <a:t>Annual deductible in 2025: $257</a:t>
            </a:r>
            <a:endParaRPr/>
          </a:p>
          <a:p>
            <a:pPr indent="-228600" lvl="0" marL="228600" rtl="0" algn="l">
              <a:lnSpc>
                <a:spcPct val="100000"/>
              </a:lnSpc>
              <a:spcBef>
                <a:spcPts val="1000"/>
              </a:spcBef>
              <a:spcAft>
                <a:spcPts val="0"/>
              </a:spcAft>
              <a:buSzPts val="2000"/>
              <a:buChar char="•"/>
            </a:pPr>
            <a:r>
              <a:rPr lang="en-US" sz="2000"/>
              <a:t>Standard monthly premium in 2025: $ 185.00</a:t>
            </a:r>
            <a:endParaRPr/>
          </a:p>
          <a:p>
            <a:pPr indent="-228600" lvl="0" marL="228600" rtl="0" algn="l">
              <a:lnSpc>
                <a:spcPct val="100000"/>
              </a:lnSpc>
              <a:spcBef>
                <a:spcPts val="1000"/>
              </a:spcBef>
              <a:spcAft>
                <a:spcPts val="0"/>
              </a:spcAft>
              <a:buSzPts val="2000"/>
              <a:buChar char="•"/>
            </a:pPr>
            <a:r>
              <a:rPr lang="en-US" sz="2000"/>
              <a:t>Medicare pays 80% and beneficiary pays 20% </a:t>
            </a:r>
            <a:endParaRPr/>
          </a:p>
          <a:p>
            <a:pPr indent="-228600" lvl="0" marL="228600" rtl="0" algn="l">
              <a:lnSpc>
                <a:spcPct val="100000"/>
              </a:lnSpc>
              <a:spcBef>
                <a:spcPts val="1000"/>
              </a:spcBef>
              <a:spcAft>
                <a:spcPts val="0"/>
              </a:spcAft>
              <a:buSzPts val="2000"/>
              <a:buChar char="•"/>
            </a:pPr>
            <a:r>
              <a:rPr lang="en-US" sz="2000"/>
              <a:t>Part B pays 80% of the Medicare approved rate for: </a:t>
            </a:r>
            <a:endParaRPr/>
          </a:p>
          <a:p>
            <a:pPr indent="-228600" lvl="1" marL="457200" rtl="0" algn="l">
              <a:lnSpc>
                <a:spcPct val="100000"/>
              </a:lnSpc>
              <a:spcBef>
                <a:spcPts val="1000"/>
              </a:spcBef>
              <a:spcAft>
                <a:spcPts val="0"/>
              </a:spcAft>
              <a:buSzPts val="1800"/>
              <a:buChar char="•"/>
            </a:pPr>
            <a:r>
              <a:rPr lang="en-US" sz="1800"/>
              <a:t>Physician services, tests, ambulance, most home health aides</a:t>
            </a:r>
            <a:endParaRPr/>
          </a:p>
          <a:p>
            <a:pPr indent="-228600" lvl="1" marL="457200" rtl="0" algn="l">
              <a:lnSpc>
                <a:spcPct val="100000"/>
              </a:lnSpc>
              <a:spcBef>
                <a:spcPts val="1000"/>
              </a:spcBef>
              <a:spcAft>
                <a:spcPts val="0"/>
              </a:spcAft>
              <a:buSzPts val="1800"/>
              <a:buChar char="•"/>
            </a:pPr>
            <a:r>
              <a:rPr lang="en-US" sz="1800"/>
              <a:t>Durable Medical Equipment for use in the home: oxygen, wheelchairs, scooters, walkers, hospital beds, prosthetic and orthotic equipment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2"/>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B IRMAA (2025)</a:t>
            </a:r>
            <a:endParaRPr/>
          </a:p>
        </p:txBody>
      </p:sp>
      <p:sp>
        <p:nvSpPr>
          <p:cNvPr id="264" name="Google Shape;264;p22"/>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If an individual reports a Modified Adjusted Gross Income (MAGI) to the IRS 2 years prior to enrollment that is above a certain amount, an Income-Related Monthly Adjusted Income Amount (IRMAA) increase is added to their monthly premiums.</a:t>
            </a:r>
            <a:endParaRPr/>
          </a:p>
          <a:p>
            <a:pPr indent="-228600" lvl="1" marL="457200" rtl="0" algn="l">
              <a:lnSpc>
                <a:spcPct val="100000"/>
              </a:lnSpc>
              <a:spcBef>
                <a:spcPts val="1000"/>
              </a:spcBef>
              <a:spcAft>
                <a:spcPts val="0"/>
              </a:spcAft>
              <a:buSzPts val="1600"/>
              <a:buChar char="•"/>
            </a:pPr>
            <a:r>
              <a:rPr lang="en-US"/>
              <a:t>The higher someone’s income is, the higher the premium they’ll have to pay. </a:t>
            </a:r>
            <a:endParaRPr/>
          </a:p>
          <a:p>
            <a:pPr indent="-228600" lvl="0" marL="228600" rtl="0" algn="l">
              <a:lnSpc>
                <a:spcPct val="100000"/>
              </a:lnSpc>
              <a:spcBef>
                <a:spcPts val="1000"/>
              </a:spcBef>
              <a:spcAft>
                <a:spcPts val="0"/>
              </a:spcAft>
              <a:buSzPts val="1800"/>
              <a:buChar char="•"/>
            </a:pPr>
            <a:r>
              <a:rPr lang="en-US"/>
              <a:t>Life changing event: if an individual experiences a life changing event (i.e. marriage, divorce/annulment, spouse’s death, work stoppage, or reduction, etc.), which reduces income on which IRMAA was based, beneficiary may apply for and secure premiums based on lower income.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3"/>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B: PREVENTATIVE SERVICES</a:t>
            </a:r>
            <a:endParaRPr/>
          </a:p>
        </p:txBody>
      </p:sp>
      <p:sp>
        <p:nvSpPr>
          <p:cNvPr id="270" name="Google Shape;270;p2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Bone mass measurement </a:t>
            </a:r>
            <a:endParaRPr/>
          </a:p>
          <a:p>
            <a:pPr indent="-228600" lvl="0" marL="228600" rtl="0" algn="l">
              <a:lnSpc>
                <a:spcPct val="100000"/>
              </a:lnSpc>
              <a:spcBef>
                <a:spcPts val="1000"/>
              </a:spcBef>
              <a:spcAft>
                <a:spcPts val="0"/>
              </a:spcAft>
              <a:buSzPts val="1800"/>
              <a:buChar char="•"/>
            </a:pPr>
            <a:r>
              <a:rPr lang="en-US"/>
              <a:t>Chemotherapy</a:t>
            </a:r>
            <a:endParaRPr/>
          </a:p>
          <a:p>
            <a:pPr indent="-228600" lvl="0" marL="228600" rtl="0" algn="l">
              <a:lnSpc>
                <a:spcPct val="100000"/>
              </a:lnSpc>
              <a:spcBef>
                <a:spcPts val="1000"/>
              </a:spcBef>
              <a:spcAft>
                <a:spcPts val="0"/>
              </a:spcAft>
              <a:buSzPts val="1800"/>
              <a:buChar char="•"/>
            </a:pPr>
            <a:r>
              <a:rPr lang="en-US"/>
              <a:t>Clinical Research Studies</a:t>
            </a:r>
            <a:endParaRPr/>
          </a:p>
          <a:p>
            <a:pPr indent="-228600" lvl="0" marL="228600" rtl="0" algn="l">
              <a:lnSpc>
                <a:spcPct val="100000"/>
              </a:lnSpc>
              <a:spcBef>
                <a:spcPts val="1000"/>
              </a:spcBef>
              <a:spcAft>
                <a:spcPts val="0"/>
              </a:spcAft>
              <a:buSzPts val="1800"/>
              <a:buChar char="•"/>
            </a:pPr>
            <a:r>
              <a:rPr lang="en-US"/>
              <a:t>Screenings: cardiovascular, colorectal cancer, depression, diabetes, mammograms and prostate cancer, pap smears and pelvic exams</a:t>
            </a:r>
            <a:endParaRPr/>
          </a:p>
          <a:p>
            <a:pPr indent="-228600" lvl="0" marL="228600" rtl="0" algn="l">
              <a:lnSpc>
                <a:spcPct val="100000"/>
              </a:lnSpc>
              <a:spcBef>
                <a:spcPts val="1000"/>
              </a:spcBef>
              <a:spcAft>
                <a:spcPts val="0"/>
              </a:spcAft>
              <a:buSzPts val="1800"/>
              <a:buChar char="•"/>
            </a:pPr>
            <a:r>
              <a:rPr lang="en-US"/>
              <a:t>Injections: flu, pneumonia, and hepatitis b</a:t>
            </a:r>
            <a:endParaRPr/>
          </a:p>
          <a:p>
            <a:pPr indent="-228600" lvl="0" marL="228600" rtl="0" algn="l">
              <a:lnSpc>
                <a:spcPct val="100000"/>
              </a:lnSpc>
              <a:spcBef>
                <a:spcPts val="1000"/>
              </a:spcBef>
              <a:spcAft>
                <a:spcPts val="0"/>
              </a:spcAft>
              <a:buSzPts val="1800"/>
              <a:buChar char="•"/>
            </a:pPr>
            <a:r>
              <a:rPr lang="en-US"/>
              <a:t>Initial preventative physical exam</a:t>
            </a:r>
            <a:endParaRPr/>
          </a:p>
          <a:p>
            <a:pPr indent="-228600" lvl="0" marL="228600" rtl="0" algn="l">
              <a:lnSpc>
                <a:spcPct val="100000"/>
              </a:lnSpc>
              <a:spcBef>
                <a:spcPts val="1000"/>
              </a:spcBef>
              <a:spcAft>
                <a:spcPts val="0"/>
              </a:spcAft>
              <a:buSzPts val="1800"/>
              <a:buChar char="•"/>
            </a:pPr>
            <a:r>
              <a:rPr lang="en-US"/>
              <a:t>Medical nutrition therapy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4"/>
          <p:cNvSpPr txBox="1"/>
          <p:nvPr>
            <p:ph type="title"/>
          </p:nvPr>
        </p:nvSpPr>
        <p:spPr>
          <a:xfrm>
            <a:off x="2231136" y="774231"/>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B-ID: IMMUNOSUPPRESSIVE DRUG BENEFIT </a:t>
            </a:r>
            <a:endParaRPr/>
          </a:p>
        </p:txBody>
      </p:sp>
      <p:sp>
        <p:nvSpPr>
          <p:cNvPr id="276" name="Google Shape;276;p24"/>
          <p:cNvSpPr txBox="1"/>
          <p:nvPr>
            <p:ph idx="1" type="body"/>
          </p:nvPr>
        </p:nvSpPr>
        <p:spPr>
          <a:xfrm>
            <a:off x="2231136" y="2314771"/>
            <a:ext cx="7729728" cy="3101983"/>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00000"/>
              </a:lnSpc>
              <a:spcBef>
                <a:spcPts val="0"/>
              </a:spcBef>
              <a:spcAft>
                <a:spcPts val="0"/>
              </a:spcAft>
              <a:buSzPct val="100000"/>
              <a:buNone/>
            </a:pPr>
            <a:r>
              <a:rPr lang="en-US"/>
              <a:t>Patients who meet specific criteria are now able to qualify for continuous Medicare-covered immunosuppressive drugs, known as part B-ID. </a:t>
            </a:r>
            <a:endParaRPr/>
          </a:p>
          <a:p>
            <a:pPr indent="-228600" lvl="0" marL="228600" rtl="0" algn="l">
              <a:lnSpc>
                <a:spcPct val="100000"/>
              </a:lnSpc>
              <a:spcBef>
                <a:spcPts val="1000"/>
              </a:spcBef>
              <a:spcAft>
                <a:spcPts val="0"/>
              </a:spcAft>
              <a:buSzPct val="100000"/>
              <a:buChar char="•"/>
            </a:pPr>
            <a:r>
              <a:rPr lang="en-US"/>
              <a:t>Eligibility: </a:t>
            </a:r>
            <a:endParaRPr/>
          </a:p>
          <a:p>
            <a:pPr indent="-228600" lvl="1" marL="457200" rtl="0" algn="l">
              <a:lnSpc>
                <a:spcPct val="100000"/>
              </a:lnSpc>
              <a:spcBef>
                <a:spcPts val="1000"/>
              </a:spcBef>
              <a:spcAft>
                <a:spcPts val="0"/>
              </a:spcAft>
              <a:buSzPct val="100000"/>
              <a:buChar char="•"/>
            </a:pPr>
            <a:r>
              <a:rPr lang="en-US"/>
              <a:t>Person who currently or previously had Medicare because of ESRD that ends 36 months after a kidney transplant</a:t>
            </a:r>
            <a:endParaRPr/>
          </a:p>
          <a:p>
            <a:pPr indent="-228600" lvl="1" marL="457200" rtl="0" algn="l">
              <a:lnSpc>
                <a:spcPct val="100000"/>
              </a:lnSpc>
              <a:spcBef>
                <a:spcPts val="1000"/>
              </a:spcBef>
              <a:spcAft>
                <a:spcPts val="0"/>
              </a:spcAft>
              <a:buSzPct val="100000"/>
              <a:buChar char="•"/>
            </a:pPr>
            <a:r>
              <a:rPr lang="en-US"/>
              <a:t>Attest that they are not currently enrolled in other health coverage that covers immunosuppressive drugs and don’t expect to enroll in other coverage that would make them ineligible for part B-ID.</a:t>
            </a:r>
            <a:endParaRPr/>
          </a:p>
          <a:p>
            <a:pPr indent="-228600" lvl="0" marL="228600" rtl="0" algn="l">
              <a:lnSpc>
                <a:spcPct val="100000"/>
              </a:lnSpc>
              <a:spcBef>
                <a:spcPts val="1000"/>
              </a:spcBef>
              <a:spcAft>
                <a:spcPts val="0"/>
              </a:spcAft>
              <a:buSzPct val="100000"/>
              <a:buChar char="•"/>
            </a:pPr>
            <a:r>
              <a:rPr lang="en-US"/>
              <a:t>Coverage: </a:t>
            </a:r>
            <a:endParaRPr/>
          </a:p>
          <a:p>
            <a:pPr indent="-228600" lvl="1" marL="457200" rtl="0" algn="l">
              <a:lnSpc>
                <a:spcPct val="100000"/>
              </a:lnSpc>
              <a:spcBef>
                <a:spcPts val="1000"/>
              </a:spcBef>
              <a:spcAft>
                <a:spcPts val="0"/>
              </a:spcAft>
              <a:buSzPct val="100000"/>
              <a:buChar char="•"/>
            </a:pPr>
            <a:r>
              <a:rPr lang="en-US"/>
              <a:t>Can enroll and dis-enroll at any time without penalty</a:t>
            </a:r>
            <a:endParaRPr/>
          </a:p>
          <a:p>
            <a:pPr indent="-228600" lvl="1" marL="457200" rtl="0" algn="l">
              <a:lnSpc>
                <a:spcPct val="100000"/>
              </a:lnSpc>
              <a:spcBef>
                <a:spcPts val="1000"/>
              </a:spcBef>
              <a:spcAft>
                <a:spcPts val="0"/>
              </a:spcAft>
              <a:buSzPct val="100000"/>
              <a:buChar char="•"/>
            </a:pPr>
            <a:r>
              <a:rPr lang="en-US"/>
              <a:t>Continuous immunosuppressive drugs that are medically necessary for preventing or treating the rejection of a transplanted organ or tissue. </a:t>
            </a:r>
            <a:endParaRPr/>
          </a:p>
          <a:p>
            <a:pPr indent="0" lvl="0" marL="0" rtl="0" algn="l">
              <a:lnSpc>
                <a:spcPct val="100000"/>
              </a:lnSpc>
              <a:spcBef>
                <a:spcPts val="1000"/>
              </a:spcBef>
              <a:spcAft>
                <a:spcPts val="0"/>
              </a:spcAft>
              <a:buSzPct val="100000"/>
              <a:buNone/>
            </a:pPr>
            <a:r>
              <a:t/>
            </a:r>
            <a:endParaRPr/>
          </a:p>
        </p:txBody>
      </p:sp>
      <p:sp>
        <p:nvSpPr>
          <p:cNvPr id="277" name="Google Shape;277;p24"/>
          <p:cNvSpPr txBox="1"/>
          <p:nvPr/>
        </p:nvSpPr>
        <p:spPr>
          <a:xfrm>
            <a:off x="2075873" y="5652111"/>
            <a:ext cx="866692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Gill Sans"/>
                <a:ea typeface="Gill Sans"/>
                <a:cs typeface="Gill Sans"/>
                <a:sym typeface="Gill Sans"/>
              </a:rPr>
              <a:t>Note: this is a standalone benefit, meaning it does not cover anything except for the immunosuppressive drugs. </a:t>
            </a:r>
            <a:endParaRPr/>
          </a:p>
        </p:txBody>
      </p:sp>
      <p:sp>
        <p:nvSpPr>
          <p:cNvPr id="278" name="Google Shape;278;p24"/>
          <p:cNvSpPr/>
          <p:nvPr/>
        </p:nvSpPr>
        <p:spPr>
          <a:xfrm>
            <a:off x="1791855" y="5679494"/>
            <a:ext cx="284018" cy="257967"/>
          </a:xfrm>
          <a:prstGeom prst="star5">
            <a:avLst>
              <a:gd fmla="val 19098" name="adj"/>
              <a:gd fmla="val 105146" name="hf"/>
              <a:gd fmla="val 110557" name="vf"/>
            </a:avLst>
          </a:prstGeom>
          <a:solidFill>
            <a:schemeClr val="accent1"/>
          </a:solidFill>
          <a:ln cap="flat" cmpd="sng" w="12700">
            <a:solidFill>
              <a:srgbClr val="7985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25"/>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HELP WITH MEDICARE COSTS</a:t>
            </a:r>
            <a:endParaRPr/>
          </a:p>
        </p:txBody>
      </p:sp>
      <p:sp>
        <p:nvSpPr>
          <p:cNvPr id="284" name="Google Shape;284;p25"/>
          <p:cNvSpPr txBox="1"/>
          <p:nvPr>
            <p:ph idx="1" type="body"/>
          </p:nvPr>
        </p:nvSpPr>
        <p:spPr>
          <a:xfrm>
            <a:off x="2231136" y="2434844"/>
            <a:ext cx="7729728" cy="310198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lang="en-US"/>
              <a:t>Medicare is expensive. It includes premiums, co-payments, co-insurance, deductibles, and services that are not covered. Some of the out of pocket costs under part A and B can be covered by: </a:t>
            </a:r>
            <a:endParaRPr/>
          </a:p>
          <a:p>
            <a:pPr indent="-228600" lvl="0" marL="228600" rtl="0" algn="l">
              <a:lnSpc>
                <a:spcPct val="100000"/>
              </a:lnSpc>
              <a:spcBef>
                <a:spcPts val="1000"/>
              </a:spcBef>
              <a:spcAft>
                <a:spcPts val="0"/>
              </a:spcAft>
              <a:buSzPts val="1800"/>
              <a:buChar char="•"/>
            </a:pPr>
            <a:r>
              <a:rPr lang="en-US"/>
              <a:t>Medigap (Medicare Supplement) plan</a:t>
            </a:r>
            <a:endParaRPr/>
          </a:p>
          <a:p>
            <a:pPr indent="-228600" lvl="0" marL="228600" rtl="0" algn="l">
              <a:lnSpc>
                <a:spcPct val="100000"/>
              </a:lnSpc>
              <a:spcBef>
                <a:spcPts val="1000"/>
              </a:spcBef>
              <a:spcAft>
                <a:spcPts val="0"/>
              </a:spcAft>
              <a:buSzPts val="1800"/>
              <a:buChar char="•"/>
            </a:pPr>
            <a:r>
              <a:rPr lang="en-US"/>
              <a:t>Medicare Savings Program (MSPs) </a:t>
            </a:r>
            <a:endParaRPr/>
          </a:p>
          <a:p>
            <a:pPr indent="-228600" lvl="0" marL="228600" rtl="0" algn="l">
              <a:lnSpc>
                <a:spcPct val="100000"/>
              </a:lnSpc>
              <a:spcBef>
                <a:spcPts val="1000"/>
              </a:spcBef>
              <a:spcAft>
                <a:spcPts val="0"/>
              </a:spcAft>
              <a:buSzPts val="1800"/>
              <a:buChar char="•"/>
            </a:pPr>
            <a:r>
              <a:rPr lang="en-US"/>
              <a:t>Employment-based coverage: either through retiree or active employment</a:t>
            </a:r>
            <a:endParaRPr/>
          </a:p>
          <a:p>
            <a:pPr indent="-228600" lvl="0" marL="228600" rtl="0" algn="l">
              <a:lnSpc>
                <a:spcPct val="100000"/>
              </a:lnSpc>
              <a:spcBef>
                <a:spcPts val="1000"/>
              </a:spcBef>
              <a:spcAft>
                <a:spcPts val="0"/>
              </a:spcAft>
              <a:buSzPts val="1800"/>
              <a:buChar char="•"/>
            </a:pPr>
            <a:r>
              <a:rPr lang="en-US"/>
              <a:t>Health Safety Net </a:t>
            </a:r>
            <a:endParaRPr/>
          </a:p>
          <a:p>
            <a:pPr indent="-228600" lvl="0" marL="228600" rtl="0" algn="l">
              <a:lnSpc>
                <a:spcPct val="100000"/>
              </a:lnSpc>
              <a:spcBef>
                <a:spcPts val="1000"/>
              </a:spcBef>
              <a:spcAft>
                <a:spcPts val="0"/>
              </a:spcAft>
              <a:buSzPts val="1800"/>
              <a:buChar char="•"/>
            </a:pPr>
            <a:r>
              <a:rPr lang="en-US"/>
              <a:t>Medicaid (MassHealth) </a:t>
            </a:r>
            <a:endParaRPr/>
          </a:p>
          <a:p>
            <a:pPr indent="0" lvl="0" marL="0" rtl="0" algn="l">
              <a:lnSpc>
                <a:spcPct val="100000"/>
              </a:lnSpc>
              <a:spcBef>
                <a:spcPts val="1000"/>
              </a:spcBef>
              <a:spcAft>
                <a:spcPts val="0"/>
              </a:spcAft>
              <a:buSzPts val="18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6"/>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SAVINGS PROGRAM (MSP)</a:t>
            </a:r>
            <a:endParaRPr/>
          </a:p>
        </p:txBody>
      </p:sp>
      <p:sp>
        <p:nvSpPr>
          <p:cNvPr id="290" name="Google Shape;290;p26"/>
          <p:cNvSpPr txBox="1"/>
          <p:nvPr>
            <p:ph idx="1" type="body"/>
          </p:nvPr>
        </p:nvSpPr>
        <p:spPr>
          <a:xfrm>
            <a:off x="2231136" y="2379425"/>
            <a:ext cx="7729728" cy="3513883"/>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1600"/>
              <a:buChar char="•"/>
            </a:pPr>
            <a:r>
              <a:rPr lang="en-US" sz="1600"/>
              <a:t>Three tiers based on income: QMB, SLMB, QI</a:t>
            </a:r>
            <a:endParaRPr/>
          </a:p>
          <a:p>
            <a:pPr indent="-228600" lvl="1" marL="457200" rtl="0" algn="l">
              <a:lnSpc>
                <a:spcPct val="100000"/>
              </a:lnSpc>
              <a:spcBef>
                <a:spcPts val="1000"/>
              </a:spcBef>
              <a:spcAft>
                <a:spcPts val="0"/>
              </a:spcAft>
              <a:buSzPts val="1600"/>
              <a:buChar char="•"/>
            </a:pPr>
            <a:r>
              <a:rPr lang="en-US"/>
              <a:t>Covers part B premiums </a:t>
            </a:r>
            <a:endParaRPr/>
          </a:p>
          <a:p>
            <a:pPr indent="-228600" lvl="1" marL="457200" rtl="0" algn="l">
              <a:lnSpc>
                <a:spcPct val="100000"/>
              </a:lnSpc>
              <a:spcBef>
                <a:spcPts val="1000"/>
              </a:spcBef>
              <a:spcAft>
                <a:spcPts val="0"/>
              </a:spcAft>
              <a:buSzPts val="1600"/>
              <a:buChar char="•"/>
            </a:pPr>
            <a:r>
              <a:rPr lang="en-US"/>
              <a:t>QMB covers cost-sharing including deductibles and coinsurance too </a:t>
            </a:r>
            <a:endParaRPr/>
          </a:p>
          <a:p>
            <a:pPr indent="-228600" lvl="0" marL="228600" rtl="0" algn="l">
              <a:lnSpc>
                <a:spcPct val="100000"/>
              </a:lnSpc>
              <a:spcBef>
                <a:spcPts val="1000"/>
              </a:spcBef>
              <a:spcAft>
                <a:spcPts val="0"/>
              </a:spcAft>
              <a:buSzPts val="1600"/>
              <a:buChar char="•"/>
            </a:pPr>
            <a:r>
              <a:rPr lang="en-US" sz="1600"/>
              <a:t>Sometimes in Massachusetts it is referred to as the MassHealth Buy-In or Senior Buy-In </a:t>
            </a:r>
            <a:endParaRPr/>
          </a:p>
          <a:p>
            <a:pPr indent="-228600" lvl="0" marL="228600" rtl="0" algn="l">
              <a:lnSpc>
                <a:spcPct val="100000"/>
              </a:lnSpc>
              <a:spcBef>
                <a:spcPts val="1000"/>
              </a:spcBef>
              <a:spcAft>
                <a:spcPts val="0"/>
              </a:spcAft>
              <a:buSzPts val="1600"/>
              <a:buChar char="•"/>
            </a:pPr>
            <a:r>
              <a:rPr lang="en-US" sz="1600"/>
              <a:t>Eligibility: Must meet income limits</a:t>
            </a:r>
            <a:endParaRPr/>
          </a:p>
          <a:p>
            <a:pPr indent="-228600" lvl="1" marL="457200" rtl="0" algn="l">
              <a:lnSpc>
                <a:spcPct val="100000"/>
              </a:lnSpc>
              <a:spcBef>
                <a:spcPts val="1000"/>
              </a:spcBef>
              <a:spcAft>
                <a:spcPts val="0"/>
              </a:spcAft>
              <a:buSzPts val="1600"/>
              <a:buChar char="•"/>
            </a:pPr>
            <a:r>
              <a:rPr lang="en-US"/>
              <a:t>225% FPL (income limit is higher than MassHealth Standard) </a:t>
            </a:r>
            <a:endParaRPr/>
          </a:p>
          <a:p>
            <a:pPr indent="-228600" lvl="0" marL="228600" rtl="0" algn="l">
              <a:lnSpc>
                <a:spcPct val="100000"/>
              </a:lnSpc>
              <a:spcBef>
                <a:spcPts val="1000"/>
              </a:spcBef>
              <a:spcAft>
                <a:spcPts val="0"/>
              </a:spcAft>
              <a:buSzPts val="1600"/>
              <a:buChar char="•"/>
            </a:pPr>
            <a:r>
              <a:rPr lang="en-US" sz="1600"/>
              <a:t>Automatic waiver of late enrollment penalties</a:t>
            </a:r>
            <a:endParaRPr/>
          </a:p>
          <a:p>
            <a:pPr indent="-228600" lvl="0" marL="228600" rtl="0" algn="l">
              <a:lnSpc>
                <a:spcPct val="100000"/>
              </a:lnSpc>
              <a:spcBef>
                <a:spcPts val="1000"/>
              </a:spcBef>
              <a:spcAft>
                <a:spcPts val="0"/>
              </a:spcAft>
              <a:buSzPts val="1600"/>
              <a:buChar char="•"/>
            </a:pPr>
            <a:r>
              <a:rPr lang="en-US" sz="1600"/>
              <a:t>Eligibility for Extra Help (which caps cost sharing on generic and brand drugs)</a:t>
            </a:r>
            <a:endParaRPr/>
          </a:p>
          <a:p>
            <a:pPr indent="-228600" lvl="0" marL="228600" rtl="0" algn="l">
              <a:lnSpc>
                <a:spcPct val="100000"/>
              </a:lnSpc>
              <a:spcBef>
                <a:spcPts val="1000"/>
              </a:spcBef>
              <a:spcAft>
                <a:spcPts val="0"/>
              </a:spcAft>
              <a:buSzPts val="1600"/>
              <a:buChar char="•"/>
            </a:pPr>
            <a:r>
              <a:rPr lang="en-US" sz="1600"/>
              <a:t>No estate recovery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7"/>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MEDIGAP “MEDICARE SUPPLEMENT” PLANS</a:t>
            </a:r>
            <a:endParaRPr/>
          </a:p>
        </p:txBody>
      </p:sp>
      <p:sp>
        <p:nvSpPr>
          <p:cNvPr id="296" name="Google Shape;296;p27"/>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Medigap is a supplemental insurance offered by private insurance plans that helps pay for part A and B out of pocket costs.</a:t>
            </a:r>
            <a:endParaRPr/>
          </a:p>
          <a:p>
            <a:pPr indent="-228600" lvl="0" marL="228600" rtl="0" algn="l">
              <a:lnSpc>
                <a:spcPct val="100000"/>
              </a:lnSpc>
              <a:spcBef>
                <a:spcPts val="1000"/>
              </a:spcBef>
              <a:spcAft>
                <a:spcPts val="0"/>
              </a:spcAft>
              <a:buSzPts val="1800"/>
              <a:buChar char="•"/>
            </a:pPr>
            <a:r>
              <a:rPr lang="en-US"/>
              <a:t>Medigap plans do not pay for gaps in services, but are intended to “bridge the gap” between what Medicare pays and the leftover patient responsibility.</a:t>
            </a:r>
            <a:endParaRPr/>
          </a:p>
          <a:p>
            <a:pPr indent="-228600" lvl="0" marL="228600" rtl="0" algn="l">
              <a:lnSpc>
                <a:spcPct val="100000"/>
              </a:lnSpc>
              <a:spcBef>
                <a:spcPts val="1000"/>
              </a:spcBef>
              <a:spcAft>
                <a:spcPts val="0"/>
              </a:spcAft>
              <a:buSzPts val="1800"/>
              <a:buChar char="•"/>
            </a:pPr>
            <a:r>
              <a:rPr lang="en-US"/>
              <a:t>There are many Medigap plans offered in Massachusetts, but there are two basic kinds: Core Plan and Supplement 1A Plan.</a:t>
            </a:r>
            <a:endParaRPr/>
          </a:p>
          <a:p>
            <a:pPr indent="-228600" lvl="1" marL="457200" rtl="0" algn="l">
              <a:lnSpc>
                <a:spcPct val="100000"/>
              </a:lnSpc>
              <a:spcBef>
                <a:spcPts val="1000"/>
              </a:spcBef>
              <a:spcAft>
                <a:spcPts val="0"/>
              </a:spcAft>
              <a:buSzPts val="1600"/>
              <a:buChar char="•"/>
            </a:pPr>
            <a:r>
              <a:rPr lang="en-US"/>
              <a:t>Supplement 1A plan covers a wider range of costs compared to Core plan, such as co-insurance for skilled nursing facilities, deductibles for inpatient hospital stays, and costs incurred in case of a foreign travel emergency.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28"/>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AS A SECONDARY PAYER</a:t>
            </a:r>
            <a:endParaRPr/>
          </a:p>
        </p:txBody>
      </p:sp>
      <p:sp>
        <p:nvSpPr>
          <p:cNvPr id="302" name="Google Shape;302;p28"/>
          <p:cNvSpPr txBox="1"/>
          <p:nvPr>
            <p:ph idx="1" type="body"/>
          </p:nvPr>
        </p:nvSpPr>
        <p:spPr>
          <a:xfrm>
            <a:off x="2231136" y="2358366"/>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Medicare Secondary Payer: used when another entity has the responsibility for paying before Medicare.</a:t>
            </a:r>
            <a:endParaRPr/>
          </a:p>
          <a:p>
            <a:pPr indent="-228600" lvl="0" marL="228600" rtl="0" algn="l">
              <a:lnSpc>
                <a:spcPct val="100000"/>
              </a:lnSpc>
              <a:spcBef>
                <a:spcPts val="1000"/>
              </a:spcBef>
              <a:spcAft>
                <a:spcPts val="0"/>
              </a:spcAft>
              <a:buSzPts val="1800"/>
              <a:buChar char="•"/>
            </a:pPr>
            <a:r>
              <a:rPr lang="en-US"/>
              <a:t>Primary payer: those who have the primary responsibility for paying a claim.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29"/>
          <p:cNvSpPr txBox="1"/>
          <p:nvPr>
            <p:ph type="title"/>
          </p:nvPr>
        </p:nvSpPr>
        <p:spPr>
          <a:xfrm>
            <a:off x="2231136" y="815605"/>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PRIMARY VS. SECONDARY SITUATIONS</a:t>
            </a:r>
            <a:endParaRPr/>
          </a:p>
        </p:txBody>
      </p:sp>
      <p:sp>
        <p:nvSpPr>
          <p:cNvPr id="308" name="Google Shape;308;p29"/>
          <p:cNvSpPr txBox="1"/>
          <p:nvPr>
            <p:ph idx="1" type="body"/>
          </p:nvPr>
        </p:nvSpPr>
        <p:spPr>
          <a:xfrm>
            <a:off x="2231136" y="2399505"/>
            <a:ext cx="7729728" cy="3101983"/>
          </a:xfrm>
          <a:prstGeom prst="rect">
            <a:avLst/>
          </a:prstGeom>
          <a:noFill/>
          <a:ln>
            <a:noFill/>
          </a:ln>
        </p:spPr>
        <p:txBody>
          <a:bodyPr anchorCtr="0" anchor="t" bIns="45700" lIns="91425" spcFirstLastPara="1" rIns="91425" wrap="square" tIns="45700">
            <a:normAutofit/>
          </a:bodyPr>
          <a:lstStyle/>
          <a:p>
            <a:pPr indent="-228600" lvl="2" marL="685800" rtl="0" algn="l">
              <a:lnSpc>
                <a:spcPct val="100000"/>
              </a:lnSpc>
              <a:spcBef>
                <a:spcPts val="0"/>
              </a:spcBef>
              <a:spcAft>
                <a:spcPts val="0"/>
              </a:spcAft>
              <a:buSzPts val="2000"/>
              <a:buChar char="•"/>
            </a:pPr>
            <a:r>
              <a:rPr lang="en-US" sz="2000"/>
              <a:t>Individual is 65 or older, covered by GHP through current employer/spouse’s current employer AND employer has less than 20 employees: </a:t>
            </a:r>
            <a:r>
              <a:rPr b="1" i="1" lang="en-US" sz="2000"/>
              <a:t>Medicare pays primary, GHP pays secondary.</a:t>
            </a:r>
            <a:endParaRPr/>
          </a:p>
          <a:p>
            <a:pPr indent="-228600" lvl="2" marL="685800" rtl="0" algn="l">
              <a:lnSpc>
                <a:spcPct val="100000"/>
              </a:lnSpc>
              <a:spcBef>
                <a:spcPts val="1000"/>
              </a:spcBef>
              <a:spcAft>
                <a:spcPts val="0"/>
              </a:spcAft>
              <a:buSzPts val="2000"/>
              <a:buChar char="•"/>
            </a:pPr>
            <a:r>
              <a:rPr lang="en-US" sz="2000"/>
              <a:t>Same facts but employer has 20 or more employees: </a:t>
            </a:r>
            <a:r>
              <a:rPr b="1" i="1" lang="en-US" sz="2000"/>
              <a:t>GHP pays primary, Medicare pays secondary.</a:t>
            </a:r>
            <a:endParaRPr/>
          </a:p>
          <a:p>
            <a:pPr indent="-228600" lvl="2" marL="685800" rtl="0" algn="l">
              <a:lnSpc>
                <a:spcPct val="100000"/>
              </a:lnSpc>
              <a:spcBef>
                <a:spcPts val="1000"/>
              </a:spcBef>
              <a:spcAft>
                <a:spcPts val="0"/>
              </a:spcAft>
              <a:buSzPts val="2000"/>
              <a:buChar char="•"/>
            </a:pPr>
            <a:r>
              <a:rPr lang="en-US" sz="2000"/>
              <a:t>Individual is disabled, covered by GHP and employer has 100 or more employees: </a:t>
            </a:r>
            <a:r>
              <a:rPr b="1" i="1" lang="en-US" sz="2000"/>
              <a:t>GHP pays primary, Medicare pays secondary. </a:t>
            </a:r>
            <a:endParaRPr/>
          </a:p>
          <a:p>
            <a:pPr indent="0" lvl="2" marL="457200" rtl="0" algn="l">
              <a:lnSpc>
                <a:spcPct val="100000"/>
              </a:lnSpc>
              <a:spcBef>
                <a:spcPts val="1000"/>
              </a:spcBef>
              <a:spcAft>
                <a:spcPts val="0"/>
              </a:spcAft>
              <a:buSzPts val="1600"/>
              <a:buNone/>
            </a:pPr>
            <a:r>
              <a:t/>
            </a:r>
            <a:endParaRPr b="1" i="1"/>
          </a:p>
          <a:p>
            <a:pPr indent="-114300" lvl="0" marL="228600" rtl="0" algn="l">
              <a:lnSpc>
                <a:spcPct val="100000"/>
              </a:lnSpc>
              <a:spcBef>
                <a:spcPts val="1000"/>
              </a:spcBef>
              <a:spcAft>
                <a:spcPts val="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3"/>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PARTS</a:t>
            </a:r>
            <a:endParaRPr/>
          </a:p>
        </p:txBody>
      </p:sp>
      <p:sp>
        <p:nvSpPr>
          <p:cNvPr id="115" name="Google Shape;115;p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00"/>
              <a:buChar char="•"/>
            </a:pPr>
            <a:r>
              <a:rPr lang="en-US" sz="2000"/>
              <a:t>There are 4 “parts” to Medicare and it is helpful to think of each part as addressing a different aspect of someone’s health care: </a:t>
            </a:r>
            <a:endParaRPr/>
          </a:p>
          <a:p>
            <a:pPr indent="0" lvl="0" marL="0" rtl="0" algn="l">
              <a:lnSpc>
                <a:spcPct val="100000"/>
              </a:lnSpc>
              <a:spcBef>
                <a:spcPts val="1000"/>
              </a:spcBef>
              <a:spcAft>
                <a:spcPts val="0"/>
              </a:spcAft>
              <a:buSzPts val="1800"/>
              <a:buNone/>
            </a:pPr>
            <a:r>
              <a:t/>
            </a:r>
            <a:endParaRPr/>
          </a:p>
        </p:txBody>
      </p:sp>
      <p:grpSp>
        <p:nvGrpSpPr>
          <p:cNvPr id="116" name="Google Shape;116;p3"/>
          <p:cNvGrpSpPr/>
          <p:nvPr/>
        </p:nvGrpSpPr>
        <p:grpSpPr>
          <a:xfrm>
            <a:off x="2032000" y="3749145"/>
            <a:ext cx="8127999" cy="2389187"/>
            <a:chOff x="0" y="3029479"/>
            <a:chExt cx="8127999" cy="2389187"/>
          </a:xfrm>
        </p:grpSpPr>
        <p:sp>
          <p:nvSpPr>
            <p:cNvPr id="117" name="Google Shape;117;p3"/>
            <p:cNvSpPr/>
            <p:nvPr/>
          </p:nvSpPr>
          <p:spPr>
            <a:xfrm>
              <a:off x="0" y="3029479"/>
              <a:ext cx="2389187" cy="2389187"/>
            </a:xfrm>
            <a:prstGeom prst="ellipse">
              <a:avLst/>
            </a:prstGeom>
            <a:solidFill>
              <a:srgbClr val="A4B724">
                <a:alpha val="49803"/>
              </a:srgbClr>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3"/>
            <p:cNvSpPr txBox="1"/>
            <p:nvPr/>
          </p:nvSpPr>
          <p:spPr>
            <a:xfrm>
              <a:off x="349888" y="3379367"/>
              <a:ext cx="1689411" cy="1689411"/>
            </a:xfrm>
            <a:prstGeom prst="rect">
              <a:avLst/>
            </a:prstGeom>
            <a:noFill/>
            <a:ln>
              <a:noFill/>
            </a:ln>
          </p:spPr>
          <p:txBody>
            <a:bodyPr anchorCtr="0" anchor="ctr" bIns="27925" lIns="131475" spcFirstLastPara="1" rIns="131475" wrap="square" tIns="27925">
              <a:noAutofit/>
            </a:bodyPr>
            <a:lstStyle/>
            <a:p>
              <a:pPr indent="0" lvl="0" marL="0" marR="0" rtl="0" algn="ctr">
                <a:lnSpc>
                  <a:spcPct val="90000"/>
                </a:lnSpc>
                <a:spcBef>
                  <a:spcPts val="0"/>
                </a:spcBef>
                <a:spcAft>
                  <a:spcPts val="0"/>
                </a:spcAft>
                <a:buClr>
                  <a:schemeClr val="dk1"/>
                </a:buClr>
                <a:buSzPts val="2200"/>
                <a:buFont typeface="Gill Sans"/>
                <a:buNone/>
              </a:pPr>
              <a:r>
                <a:rPr b="0" i="0" lang="en-US" sz="2200" u="none" cap="none" strike="noStrike">
                  <a:solidFill>
                    <a:schemeClr val="dk1"/>
                  </a:solidFill>
                  <a:latin typeface="Gill Sans"/>
                  <a:ea typeface="Gill Sans"/>
                  <a:cs typeface="Gill Sans"/>
                  <a:sym typeface="Gill Sans"/>
                </a:rPr>
                <a:t>Part A: inpatient</a:t>
              </a:r>
              <a:endParaRPr/>
            </a:p>
          </p:txBody>
        </p:sp>
        <p:sp>
          <p:nvSpPr>
            <p:cNvPr id="119" name="Google Shape;119;p3"/>
            <p:cNvSpPr/>
            <p:nvPr/>
          </p:nvSpPr>
          <p:spPr>
            <a:xfrm>
              <a:off x="1844158" y="3029479"/>
              <a:ext cx="2389187" cy="2389187"/>
            </a:xfrm>
            <a:prstGeom prst="ellipse">
              <a:avLst/>
            </a:prstGeom>
            <a:solidFill>
              <a:srgbClr val="A4B724">
                <a:alpha val="49803"/>
              </a:srgbClr>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3"/>
            <p:cNvSpPr txBox="1"/>
            <p:nvPr/>
          </p:nvSpPr>
          <p:spPr>
            <a:xfrm>
              <a:off x="2194046" y="3379367"/>
              <a:ext cx="1689411" cy="1689411"/>
            </a:xfrm>
            <a:prstGeom prst="rect">
              <a:avLst/>
            </a:prstGeom>
            <a:noFill/>
            <a:ln>
              <a:noFill/>
            </a:ln>
          </p:spPr>
          <p:txBody>
            <a:bodyPr anchorCtr="0" anchor="ctr" bIns="27925" lIns="131475" spcFirstLastPara="1" rIns="131475" wrap="square" tIns="27925">
              <a:noAutofit/>
            </a:bodyPr>
            <a:lstStyle/>
            <a:p>
              <a:pPr indent="0" lvl="0" marL="0" marR="0" rtl="0" algn="ctr">
                <a:lnSpc>
                  <a:spcPct val="90000"/>
                </a:lnSpc>
                <a:spcBef>
                  <a:spcPts val="0"/>
                </a:spcBef>
                <a:spcAft>
                  <a:spcPts val="0"/>
                </a:spcAft>
                <a:buClr>
                  <a:schemeClr val="dk1"/>
                </a:buClr>
                <a:buSzPts val="2200"/>
                <a:buFont typeface="Gill Sans"/>
                <a:buNone/>
              </a:pPr>
              <a:r>
                <a:rPr b="0" i="0" lang="en-US" sz="2200" u="none" cap="none" strike="noStrike">
                  <a:solidFill>
                    <a:schemeClr val="dk1"/>
                  </a:solidFill>
                  <a:latin typeface="Gill Sans"/>
                  <a:ea typeface="Gill Sans"/>
                  <a:cs typeface="Gill Sans"/>
                  <a:sym typeface="Gill Sans"/>
                </a:rPr>
                <a:t>Part B: outpatient</a:t>
              </a:r>
              <a:endParaRPr/>
            </a:p>
          </p:txBody>
        </p:sp>
        <p:sp>
          <p:nvSpPr>
            <p:cNvPr id="121" name="Google Shape;121;p3"/>
            <p:cNvSpPr/>
            <p:nvPr/>
          </p:nvSpPr>
          <p:spPr>
            <a:xfrm>
              <a:off x="3934410" y="3029479"/>
              <a:ext cx="2389187" cy="2389187"/>
            </a:xfrm>
            <a:prstGeom prst="ellipse">
              <a:avLst/>
            </a:prstGeom>
            <a:solidFill>
              <a:srgbClr val="A4B724">
                <a:alpha val="49803"/>
              </a:srgbClr>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3"/>
            <p:cNvSpPr txBox="1"/>
            <p:nvPr/>
          </p:nvSpPr>
          <p:spPr>
            <a:xfrm>
              <a:off x="4284298" y="3379367"/>
              <a:ext cx="1689411" cy="1689411"/>
            </a:xfrm>
            <a:prstGeom prst="rect">
              <a:avLst/>
            </a:prstGeom>
            <a:noFill/>
            <a:ln>
              <a:noFill/>
            </a:ln>
          </p:spPr>
          <p:txBody>
            <a:bodyPr anchorCtr="0" anchor="ctr" bIns="27925" lIns="131475" spcFirstLastPara="1" rIns="131475" wrap="square" tIns="27925">
              <a:noAutofit/>
            </a:bodyPr>
            <a:lstStyle/>
            <a:p>
              <a:pPr indent="0" lvl="0" marL="0" marR="0" rtl="0" algn="ctr">
                <a:lnSpc>
                  <a:spcPct val="90000"/>
                </a:lnSpc>
                <a:spcBef>
                  <a:spcPts val="0"/>
                </a:spcBef>
                <a:spcAft>
                  <a:spcPts val="0"/>
                </a:spcAft>
                <a:buClr>
                  <a:schemeClr val="dk1"/>
                </a:buClr>
                <a:buSzPts val="2200"/>
                <a:buFont typeface="Gill Sans"/>
                <a:buNone/>
              </a:pPr>
              <a:r>
                <a:rPr b="0" i="0" lang="en-US" sz="2200" u="none" cap="none" strike="noStrike">
                  <a:solidFill>
                    <a:schemeClr val="dk1"/>
                  </a:solidFill>
                  <a:latin typeface="Gill Sans"/>
                  <a:ea typeface="Gill Sans"/>
                  <a:cs typeface="Gill Sans"/>
                  <a:sym typeface="Gill Sans"/>
                </a:rPr>
                <a:t>Part C: </a:t>
              </a:r>
              <a:endParaRPr/>
            </a:p>
            <a:p>
              <a:pPr indent="0" lvl="0" marL="0" marR="0" rtl="0" algn="ctr">
                <a:lnSpc>
                  <a:spcPct val="90000"/>
                </a:lnSpc>
                <a:spcBef>
                  <a:spcPts val="770"/>
                </a:spcBef>
                <a:spcAft>
                  <a:spcPts val="0"/>
                </a:spcAft>
                <a:buClr>
                  <a:schemeClr val="dk1"/>
                </a:buClr>
                <a:buSzPts val="2200"/>
                <a:buFont typeface="Gill Sans"/>
                <a:buNone/>
              </a:pPr>
              <a:r>
                <a:rPr b="0" i="0" lang="en-US" sz="2200" u="none" cap="none" strike="noStrike">
                  <a:solidFill>
                    <a:schemeClr val="dk1"/>
                  </a:solidFill>
                  <a:latin typeface="Gill Sans"/>
                  <a:ea typeface="Gill Sans"/>
                  <a:cs typeface="Gill Sans"/>
                  <a:sym typeface="Gill Sans"/>
                </a:rPr>
                <a:t>Medicare Advantage</a:t>
              </a:r>
              <a:endParaRPr/>
            </a:p>
          </p:txBody>
        </p:sp>
        <p:sp>
          <p:nvSpPr>
            <p:cNvPr id="123" name="Google Shape;123;p3"/>
            <p:cNvSpPr/>
            <p:nvPr/>
          </p:nvSpPr>
          <p:spPr>
            <a:xfrm>
              <a:off x="5738812" y="3029479"/>
              <a:ext cx="2389187" cy="2389187"/>
            </a:xfrm>
            <a:prstGeom prst="ellipse">
              <a:avLst/>
            </a:prstGeom>
            <a:solidFill>
              <a:srgbClr val="A4B724">
                <a:alpha val="49803"/>
              </a:srgbClr>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3"/>
            <p:cNvSpPr txBox="1"/>
            <p:nvPr/>
          </p:nvSpPr>
          <p:spPr>
            <a:xfrm>
              <a:off x="6088700" y="3379367"/>
              <a:ext cx="1689411" cy="1689411"/>
            </a:xfrm>
            <a:prstGeom prst="rect">
              <a:avLst/>
            </a:prstGeom>
            <a:noFill/>
            <a:ln>
              <a:noFill/>
            </a:ln>
          </p:spPr>
          <p:txBody>
            <a:bodyPr anchorCtr="0" anchor="ctr" bIns="27925" lIns="131475" spcFirstLastPara="1" rIns="131475" wrap="square" tIns="27925">
              <a:noAutofit/>
            </a:bodyPr>
            <a:lstStyle/>
            <a:p>
              <a:pPr indent="0" lvl="0" marL="0" marR="0" rtl="0" algn="ctr">
                <a:lnSpc>
                  <a:spcPct val="90000"/>
                </a:lnSpc>
                <a:spcBef>
                  <a:spcPts val="0"/>
                </a:spcBef>
                <a:spcAft>
                  <a:spcPts val="0"/>
                </a:spcAft>
                <a:buClr>
                  <a:schemeClr val="dk1"/>
                </a:buClr>
                <a:buSzPts val="2200"/>
                <a:buFont typeface="Gill Sans"/>
                <a:buNone/>
              </a:pPr>
              <a:r>
                <a:rPr b="0" i="0" lang="en-US" sz="2200" u="none" cap="none" strike="noStrike">
                  <a:solidFill>
                    <a:schemeClr val="dk1"/>
                  </a:solidFill>
                  <a:latin typeface="Gill Sans"/>
                  <a:ea typeface="Gill Sans"/>
                  <a:cs typeface="Gill Sans"/>
                  <a:sym typeface="Gill Sans"/>
                </a:rPr>
                <a:t>Part D: </a:t>
              </a:r>
              <a:endParaRPr/>
            </a:p>
            <a:p>
              <a:pPr indent="0" lvl="0" marL="0" marR="0" rtl="0" algn="ctr">
                <a:lnSpc>
                  <a:spcPct val="90000"/>
                </a:lnSpc>
                <a:spcBef>
                  <a:spcPts val="770"/>
                </a:spcBef>
                <a:spcAft>
                  <a:spcPts val="0"/>
                </a:spcAft>
                <a:buClr>
                  <a:schemeClr val="dk1"/>
                </a:buClr>
                <a:buSzPts val="2200"/>
                <a:buFont typeface="Gill Sans"/>
                <a:buNone/>
              </a:pPr>
              <a:r>
                <a:rPr b="0" i="0" lang="en-US" sz="2200" u="none" cap="none" strike="noStrike">
                  <a:solidFill>
                    <a:schemeClr val="dk1"/>
                  </a:solidFill>
                  <a:latin typeface="Gill Sans"/>
                  <a:ea typeface="Gill Sans"/>
                  <a:cs typeface="Gill Sans"/>
                  <a:sym typeface="Gill Sans"/>
                </a:rPr>
                <a:t>prescription drugs</a:t>
              </a:r>
              <a:endParaRPr/>
            </a:p>
          </p:txBody>
        </p:sp>
      </p:gr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0"/>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 C PLANS AKA “MEDICARE ADVANTAGE”</a:t>
            </a:r>
            <a:endParaRPr/>
          </a:p>
        </p:txBody>
      </p:sp>
      <p:sp>
        <p:nvSpPr>
          <p:cNvPr id="314" name="Google Shape;314;p30"/>
          <p:cNvSpPr txBox="1"/>
          <p:nvPr>
            <p:ph idx="1" type="body"/>
          </p:nvPr>
        </p:nvSpPr>
        <p:spPr>
          <a:xfrm>
            <a:off x="2231136" y="2471790"/>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Private health plans that contract with Medicare for a certain plan type and service area/provider network</a:t>
            </a:r>
            <a:endParaRPr/>
          </a:p>
          <a:p>
            <a:pPr indent="-228600" lvl="1" marL="457200" rtl="0" algn="l">
              <a:lnSpc>
                <a:spcPct val="100000"/>
              </a:lnSpc>
              <a:spcBef>
                <a:spcPts val="1000"/>
              </a:spcBef>
              <a:spcAft>
                <a:spcPts val="0"/>
              </a:spcAft>
              <a:buSzPts val="1600"/>
              <a:buChar char="•"/>
            </a:pPr>
            <a:r>
              <a:rPr lang="en-US"/>
              <a:t>Unlike Original Medicare, where services can be provided throughout the country</a:t>
            </a:r>
            <a:endParaRPr/>
          </a:p>
          <a:p>
            <a:pPr indent="-228600" lvl="0" marL="228600" rtl="0" algn="l">
              <a:lnSpc>
                <a:spcPct val="100000"/>
              </a:lnSpc>
              <a:spcBef>
                <a:spcPts val="1000"/>
              </a:spcBef>
              <a:spcAft>
                <a:spcPts val="0"/>
              </a:spcAft>
              <a:buSzPts val="1800"/>
              <a:buChar char="•"/>
            </a:pPr>
            <a:r>
              <a:rPr lang="en-US"/>
              <a:t>Primarily managed care that could require: </a:t>
            </a:r>
            <a:endParaRPr/>
          </a:p>
          <a:p>
            <a:pPr indent="-228600" lvl="1" marL="457200" rtl="0" algn="l">
              <a:lnSpc>
                <a:spcPct val="100000"/>
              </a:lnSpc>
              <a:spcBef>
                <a:spcPts val="1000"/>
              </a:spcBef>
              <a:spcAft>
                <a:spcPts val="0"/>
              </a:spcAft>
              <a:buSzPts val="1600"/>
              <a:buChar char="•"/>
            </a:pPr>
            <a:r>
              <a:rPr lang="en-US"/>
              <a:t>Staying in network</a:t>
            </a:r>
            <a:endParaRPr/>
          </a:p>
          <a:p>
            <a:pPr indent="-228600" lvl="1" marL="457200" rtl="0" algn="l">
              <a:lnSpc>
                <a:spcPct val="100000"/>
              </a:lnSpc>
              <a:spcBef>
                <a:spcPts val="1000"/>
              </a:spcBef>
              <a:spcAft>
                <a:spcPts val="0"/>
              </a:spcAft>
              <a:buSzPts val="1600"/>
              <a:buChar char="•"/>
            </a:pPr>
            <a:r>
              <a:rPr lang="en-US"/>
              <a:t>Getting referrals for specialists</a:t>
            </a:r>
            <a:endParaRPr/>
          </a:p>
          <a:p>
            <a:pPr indent="-228600" lvl="1" marL="457200" rtl="0" algn="l">
              <a:lnSpc>
                <a:spcPct val="100000"/>
              </a:lnSpc>
              <a:spcBef>
                <a:spcPts val="1000"/>
              </a:spcBef>
              <a:spcAft>
                <a:spcPts val="0"/>
              </a:spcAft>
              <a:buSzPts val="1600"/>
              <a:buChar char="•"/>
            </a:pPr>
            <a:r>
              <a:rPr lang="en-US"/>
              <a:t>Prior authorizations </a:t>
            </a:r>
            <a:endParaRPr/>
          </a:p>
          <a:p>
            <a:pPr indent="-228600" lvl="0" marL="228600" rtl="0" algn="l">
              <a:lnSpc>
                <a:spcPct val="100000"/>
              </a:lnSpc>
              <a:spcBef>
                <a:spcPts val="1000"/>
              </a:spcBef>
              <a:spcAft>
                <a:spcPts val="0"/>
              </a:spcAft>
              <a:buSzPts val="1800"/>
              <a:buChar char="•"/>
            </a:pPr>
            <a:r>
              <a:rPr lang="en-US"/>
              <a:t>Individuals must be enrolled in part A and part B.</a:t>
            </a:r>
            <a:endParaRPr/>
          </a:p>
          <a:p>
            <a:pPr indent="0" lvl="0" marL="0" rtl="0" algn="l">
              <a:lnSpc>
                <a:spcPct val="100000"/>
              </a:lnSpc>
              <a:spcBef>
                <a:spcPts val="1000"/>
              </a:spcBef>
              <a:spcAft>
                <a:spcPts val="0"/>
              </a:spcAft>
              <a:buSzPts val="1800"/>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1"/>
          <p:cNvSpPr txBox="1"/>
          <p:nvPr>
            <p:ph type="title"/>
          </p:nvPr>
        </p:nvSpPr>
        <p:spPr>
          <a:xfrm>
            <a:off x="2231136" y="678364"/>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ADVANTAGE PLANS CONT.</a:t>
            </a:r>
            <a:endParaRPr/>
          </a:p>
        </p:txBody>
      </p:sp>
      <p:sp>
        <p:nvSpPr>
          <p:cNvPr id="320" name="Google Shape;320;p31"/>
          <p:cNvSpPr txBox="1"/>
          <p:nvPr>
            <p:ph idx="1" type="body"/>
          </p:nvPr>
        </p:nvSpPr>
        <p:spPr>
          <a:xfrm>
            <a:off x="2231136" y="2139281"/>
            <a:ext cx="7729728" cy="3328646"/>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100000"/>
              </a:lnSpc>
              <a:spcBef>
                <a:spcPts val="0"/>
              </a:spcBef>
              <a:spcAft>
                <a:spcPts val="0"/>
              </a:spcAft>
              <a:buSzPct val="100000"/>
              <a:buChar char="•"/>
            </a:pPr>
            <a:r>
              <a:rPr lang="en-US"/>
              <a:t>Requirements:</a:t>
            </a:r>
            <a:endParaRPr/>
          </a:p>
          <a:p>
            <a:pPr indent="-228600" lvl="1" marL="457200" rtl="0" algn="l">
              <a:lnSpc>
                <a:spcPct val="100000"/>
              </a:lnSpc>
              <a:spcBef>
                <a:spcPts val="1000"/>
              </a:spcBef>
              <a:spcAft>
                <a:spcPts val="0"/>
              </a:spcAft>
              <a:buSzPct val="100000"/>
              <a:buChar char="•"/>
            </a:pPr>
            <a:r>
              <a:rPr lang="en-US"/>
              <a:t>Plans must: </a:t>
            </a:r>
            <a:endParaRPr/>
          </a:p>
          <a:p>
            <a:pPr indent="-228600" lvl="2" marL="685800" rtl="0" algn="l">
              <a:lnSpc>
                <a:spcPct val="100000"/>
              </a:lnSpc>
              <a:spcBef>
                <a:spcPts val="1000"/>
              </a:spcBef>
              <a:spcAft>
                <a:spcPts val="0"/>
              </a:spcAft>
              <a:buSzPct val="100000"/>
              <a:buChar char="•"/>
            </a:pPr>
            <a:r>
              <a:rPr lang="en-US"/>
              <a:t>Provide all Medicare rights and protections</a:t>
            </a:r>
            <a:endParaRPr/>
          </a:p>
          <a:p>
            <a:pPr indent="-228600" lvl="2" marL="685800" rtl="0" algn="l">
              <a:lnSpc>
                <a:spcPct val="100000"/>
              </a:lnSpc>
              <a:spcBef>
                <a:spcPts val="1000"/>
              </a:spcBef>
              <a:spcAft>
                <a:spcPts val="0"/>
              </a:spcAft>
              <a:buSzPct val="100000"/>
              <a:buChar char="•"/>
            </a:pPr>
            <a:r>
              <a:rPr lang="en-US"/>
              <a:t>Cover at least all Original part A and B services, but may also offer additional benefits – dental, vision, hearing aids – at additional costs.</a:t>
            </a:r>
            <a:endParaRPr/>
          </a:p>
          <a:p>
            <a:pPr indent="-228600" lvl="3" marL="914400" rtl="0" algn="l">
              <a:lnSpc>
                <a:spcPct val="100000"/>
              </a:lnSpc>
              <a:spcBef>
                <a:spcPts val="1000"/>
              </a:spcBef>
              <a:spcAft>
                <a:spcPts val="0"/>
              </a:spcAft>
              <a:buSzPct val="100000"/>
              <a:buChar char="•"/>
            </a:pPr>
            <a:r>
              <a:rPr lang="en-US"/>
              <a:t>As previously mentioned, many plans also include prescription drug coverage (part D) </a:t>
            </a:r>
            <a:endParaRPr/>
          </a:p>
          <a:p>
            <a:pPr indent="-228600" lvl="0" marL="228600" rtl="0" algn="l">
              <a:lnSpc>
                <a:spcPct val="100000"/>
              </a:lnSpc>
              <a:spcBef>
                <a:spcPts val="1000"/>
              </a:spcBef>
              <a:spcAft>
                <a:spcPts val="0"/>
              </a:spcAft>
              <a:buSzPct val="100000"/>
              <a:buChar char="•"/>
            </a:pPr>
            <a:r>
              <a:rPr lang="en-US"/>
              <a:t>Costs: </a:t>
            </a:r>
            <a:endParaRPr/>
          </a:p>
          <a:p>
            <a:pPr indent="-228600" lvl="1" marL="457200" rtl="0" algn="l">
              <a:lnSpc>
                <a:spcPct val="100000"/>
              </a:lnSpc>
              <a:spcBef>
                <a:spcPts val="1000"/>
              </a:spcBef>
              <a:spcAft>
                <a:spcPts val="0"/>
              </a:spcAft>
              <a:buSzPct val="100000"/>
              <a:buChar char="•"/>
            </a:pPr>
            <a:r>
              <a:rPr lang="en-US"/>
              <a:t>Additional charges to part A and B premiums</a:t>
            </a:r>
            <a:endParaRPr/>
          </a:p>
          <a:p>
            <a:pPr indent="-228600" lvl="1" marL="457200" rtl="0" algn="l">
              <a:lnSpc>
                <a:spcPct val="100000"/>
              </a:lnSpc>
              <a:spcBef>
                <a:spcPts val="1000"/>
              </a:spcBef>
              <a:spcAft>
                <a:spcPts val="0"/>
              </a:spcAft>
              <a:buSzPct val="100000"/>
              <a:buChar char="•"/>
            </a:pPr>
            <a:r>
              <a:rPr lang="en-US"/>
              <a:t>Out of pocket costs vary by plan, but must be within Medicare approved limits</a:t>
            </a:r>
            <a:endParaRPr/>
          </a:p>
          <a:p>
            <a:pPr indent="-228600" lvl="1" marL="457200" rtl="0" algn="l">
              <a:lnSpc>
                <a:spcPct val="100000"/>
              </a:lnSpc>
              <a:spcBef>
                <a:spcPts val="1000"/>
              </a:spcBef>
              <a:spcAft>
                <a:spcPts val="0"/>
              </a:spcAft>
              <a:buSzPct val="100000"/>
              <a:buChar char="•"/>
            </a:pPr>
            <a:r>
              <a:rPr lang="en-US"/>
              <a:t>Annual spending cap</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2"/>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ADVANTAGE ENROLLMENT</a:t>
            </a:r>
            <a:endParaRPr/>
          </a:p>
        </p:txBody>
      </p:sp>
      <p:sp>
        <p:nvSpPr>
          <p:cNvPr id="326" name="Google Shape;326;p32"/>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Initial and special enrollment periods – same as Original Medicare </a:t>
            </a:r>
            <a:endParaRPr/>
          </a:p>
          <a:p>
            <a:pPr indent="-228600" lvl="0" marL="228600" rtl="0" algn="l">
              <a:lnSpc>
                <a:spcPct val="100000"/>
              </a:lnSpc>
              <a:spcBef>
                <a:spcPts val="1000"/>
              </a:spcBef>
              <a:spcAft>
                <a:spcPts val="0"/>
              </a:spcAft>
              <a:buSzPts val="1800"/>
              <a:buChar char="•"/>
            </a:pPr>
            <a:r>
              <a:rPr lang="en-US"/>
              <a:t>Annual election periods: </a:t>
            </a:r>
            <a:endParaRPr/>
          </a:p>
          <a:p>
            <a:pPr indent="-228600" lvl="1" marL="457200" rtl="0" algn="l">
              <a:lnSpc>
                <a:spcPct val="100000"/>
              </a:lnSpc>
              <a:spcBef>
                <a:spcPts val="1000"/>
              </a:spcBef>
              <a:spcAft>
                <a:spcPts val="0"/>
              </a:spcAft>
              <a:buSzPts val="1600"/>
              <a:buChar char="•"/>
            </a:pPr>
            <a:r>
              <a:rPr lang="en-US"/>
              <a:t>Coverage effective January 1</a:t>
            </a:r>
            <a:endParaRPr/>
          </a:p>
          <a:p>
            <a:pPr indent="-228600" lvl="0" marL="228600" rtl="0" algn="l">
              <a:lnSpc>
                <a:spcPct val="100000"/>
              </a:lnSpc>
              <a:spcBef>
                <a:spcPts val="1000"/>
              </a:spcBef>
              <a:spcAft>
                <a:spcPts val="0"/>
              </a:spcAft>
              <a:buSzPts val="1800"/>
              <a:buChar char="•"/>
            </a:pPr>
            <a:r>
              <a:rPr lang="en-US"/>
              <a:t>Annual disenrollment period: January 1-February 14</a:t>
            </a:r>
            <a:endParaRPr/>
          </a:p>
          <a:p>
            <a:pPr indent="-228600" lvl="1" marL="457200" rtl="0" algn="l">
              <a:lnSpc>
                <a:spcPct val="100000"/>
              </a:lnSpc>
              <a:spcBef>
                <a:spcPts val="1000"/>
              </a:spcBef>
              <a:spcAft>
                <a:spcPts val="0"/>
              </a:spcAft>
              <a:buSzPts val="1600"/>
              <a:buChar char="•"/>
            </a:pPr>
            <a:r>
              <a:rPr lang="en-US"/>
              <a:t>Disenrollment effective 1</a:t>
            </a:r>
            <a:r>
              <a:rPr baseline="30000" lang="en-US"/>
              <a:t>st</a:t>
            </a:r>
            <a:r>
              <a:rPr lang="en-US"/>
              <a:t> of month following receipt of disenrollment request</a:t>
            </a:r>
            <a:endParaRPr/>
          </a:p>
          <a:p>
            <a:pPr indent="-228600" lvl="1" marL="457200" rtl="0" algn="l">
              <a:lnSpc>
                <a:spcPct val="100000"/>
              </a:lnSpc>
              <a:spcBef>
                <a:spcPts val="1000"/>
              </a:spcBef>
              <a:spcAft>
                <a:spcPts val="0"/>
              </a:spcAft>
              <a:buSzPts val="1600"/>
              <a:buChar char="•"/>
            </a:pPr>
            <a:r>
              <a:rPr lang="en-US"/>
              <a:t>Coordinate Special Enrollment Period to enroll in prescription drug plan</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33"/>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ONECARE/SENIOR CARE OPTION (SCO)</a:t>
            </a:r>
            <a:endParaRPr/>
          </a:p>
        </p:txBody>
      </p:sp>
      <p:sp>
        <p:nvSpPr>
          <p:cNvPr id="332" name="Google Shape;332;p3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One Care: option for adults with disabilities age 21-64 at the time of enrollment who are eligible for both MassHealth and Medicare</a:t>
            </a:r>
            <a:endParaRPr/>
          </a:p>
          <a:p>
            <a:pPr indent="-228600" lvl="0" marL="228600" rtl="0" algn="l">
              <a:lnSpc>
                <a:spcPct val="100000"/>
              </a:lnSpc>
              <a:spcBef>
                <a:spcPts val="1000"/>
              </a:spcBef>
              <a:spcAft>
                <a:spcPts val="0"/>
              </a:spcAft>
              <a:buSzPts val="1800"/>
              <a:buChar char="•"/>
            </a:pPr>
            <a:r>
              <a:rPr lang="en-US"/>
              <a:t>Senior Care Option (SCO): fully integrated Dual Eligible Special Needs Plan that provide integrated Medicare and Medicaid services to MassHealth Standard eligible members aged 65 and older</a:t>
            </a:r>
            <a:endParaRPr/>
          </a:p>
          <a:p>
            <a:pPr indent="-228600" lvl="0" marL="228600" rtl="0" algn="l">
              <a:lnSpc>
                <a:spcPct val="100000"/>
              </a:lnSpc>
              <a:spcBef>
                <a:spcPts val="1000"/>
              </a:spcBef>
              <a:spcAft>
                <a:spcPts val="0"/>
              </a:spcAft>
              <a:buSzPts val="1800"/>
              <a:buChar char="•"/>
            </a:pPr>
            <a:r>
              <a:rPr lang="en-US"/>
              <a:t>Enrollees in both plans are provided with the full range of Medicare and MassHealth services, as well as some additional services, such as dental and vision, Behavioral health, diversionary services, and community-based support services.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34"/>
          <p:cNvSpPr txBox="1"/>
          <p:nvPr>
            <p:ph type="title"/>
          </p:nvPr>
        </p:nvSpPr>
        <p:spPr>
          <a:xfrm>
            <a:off x="2231136" y="816910"/>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RIGHTS &amp; PROTECTIONS - APPEALS</a:t>
            </a:r>
            <a:endParaRPr/>
          </a:p>
        </p:txBody>
      </p:sp>
      <p:sp>
        <p:nvSpPr>
          <p:cNvPr id="338" name="Google Shape;338;p34"/>
          <p:cNvSpPr txBox="1"/>
          <p:nvPr>
            <p:ph idx="1" type="body"/>
          </p:nvPr>
        </p:nvSpPr>
        <p:spPr>
          <a:xfrm>
            <a:off x="2231136" y="2462553"/>
            <a:ext cx="7729728" cy="3101983"/>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100000"/>
              </a:lnSpc>
              <a:spcBef>
                <a:spcPts val="0"/>
              </a:spcBef>
              <a:spcAft>
                <a:spcPts val="0"/>
              </a:spcAft>
              <a:buSzPts val="1800"/>
              <a:buChar char="•"/>
            </a:pPr>
            <a:r>
              <a:rPr lang="en-US"/>
              <a:t>Beneficiaries may appeal if they disagree with a coverage or payment decision by Medicare or their Medicare plan.</a:t>
            </a:r>
            <a:endParaRPr/>
          </a:p>
          <a:p>
            <a:pPr indent="-228600" lvl="0" marL="228600" rtl="0" algn="l">
              <a:lnSpc>
                <a:spcPct val="100000"/>
              </a:lnSpc>
              <a:spcBef>
                <a:spcPts val="1000"/>
              </a:spcBef>
              <a:spcAft>
                <a:spcPts val="0"/>
              </a:spcAft>
              <a:buSzPts val="1800"/>
              <a:buChar char="•"/>
            </a:pPr>
            <a:r>
              <a:rPr lang="en-US"/>
              <a:t>If Medicare denies: </a:t>
            </a:r>
            <a:endParaRPr/>
          </a:p>
          <a:p>
            <a:pPr indent="-228600" lvl="1" marL="457200" rtl="0" algn="l">
              <a:lnSpc>
                <a:spcPct val="100000"/>
              </a:lnSpc>
              <a:spcBef>
                <a:spcPts val="1000"/>
              </a:spcBef>
              <a:spcAft>
                <a:spcPts val="0"/>
              </a:spcAft>
              <a:buSzPts val="1600"/>
              <a:buChar char="•"/>
            </a:pPr>
            <a:r>
              <a:rPr lang="en-US"/>
              <a:t>Request for health care service, item, or drug,</a:t>
            </a:r>
            <a:endParaRPr/>
          </a:p>
          <a:p>
            <a:pPr indent="-228600" lvl="1" marL="457200" rtl="0" algn="l">
              <a:lnSpc>
                <a:spcPct val="100000"/>
              </a:lnSpc>
              <a:spcBef>
                <a:spcPts val="1000"/>
              </a:spcBef>
              <a:spcAft>
                <a:spcPts val="0"/>
              </a:spcAft>
              <a:buSzPts val="1600"/>
              <a:buChar char="•"/>
            </a:pPr>
            <a:r>
              <a:rPr lang="en-US"/>
              <a:t>Request for payment of a health care service, item, or drug already paid for, </a:t>
            </a:r>
            <a:endParaRPr/>
          </a:p>
          <a:p>
            <a:pPr indent="-228600" lvl="1" marL="457200" rtl="0" algn="l">
              <a:lnSpc>
                <a:spcPct val="100000"/>
              </a:lnSpc>
              <a:spcBef>
                <a:spcPts val="1000"/>
              </a:spcBef>
              <a:spcAft>
                <a:spcPts val="0"/>
              </a:spcAft>
              <a:buSzPts val="1600"/>
              <a:buChar char="•"/>
            </a:pPr>
            <a:r>
              <a:rPr lang="en-US"/>
              <a:t>Request to change the amount a beneficiary must pay for service, item, drug,  OR</a:t>
            </a:r>
            <a:endParaRPr/>
          </a:p>
          <a:p>
            <a:pPr indent="-228600" lvl="1" marL="457200" rtl="0" algn="l">
              <a:lnSpc>
                <a:spcPct val="100000"/>
              </a:lnSpc>
              <a:spcBef>
                <a:spcPts val="1000"/>
              </a:spcBef>
              <a:spcAft>
                <a:spcPts val="0"/>
              </a:spcAft>
              <a:buSzPts val="1600"/>
              <a:buChar char="•"/>
            </a:pPr>
            <a:r>
              <a:rPr lang="en-US"/>
              <a:t>Stops providing or paying for all or part of service, item, drug. </a:t>
            </a:r>
            <a:endParaRPr/>
          </a:p>
          <a:p>
            <a:pPr indent="-228600" lvl="0" marL="228600" rtl="0" algn="l">
              <a:lnSpc>
                <a:spcPct val="100000"/>
              </a:lnSpc>
              <a:spcBef>
                <a:spcPts val="1000"/>
              </a:spcBef>
              <a:spcAft>
                <a:spcPts val="0"/>
              </a:spcAft>
              <a:buSzPts val="1800"/>
              <a:buChar char="•"/>
            </a:pPr>
            <a:r>
              <a:rPr lang="en-US"/>
              <a:t>Specific time frames apply for filing and responses. Expedited or standard time frames are also offered.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5"/>
          <p:cNvSpPr txBox="1"/>
          <p:nvPr>
            <p:ph type="title"/>
          </p:nvPr>
        </p:nvSpPr>
        <p:spPr>
          <a:xfrm>
            <a:off x="2305027" y="465928"/>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SUMMARY NOTICE </a:t>
            </a:r>
            <a:endParaRPr/>
          </a:p>
        </p:txBody>
      </p:sp>
      <p:sp>
        <p:nvSpPr>
          <p:cNvPr id="344" name="Google Shape;344;p35"/>
          <p:cNvSpPr txBox="1"/>
          <p:nvPr>
            <p:ph idx="1" type="body"/>
          </p:nvPr>
        </p:nvSpPr>
        <p:spPr>
          <a:xfrm>
            <a:off x="2231136" y="1862692"/>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Not a bill </a:t>
            </a:r>
            <a:endParaRPr/>
          </a:p>
          <a:p>
            <a:pPr indent="-228600" lvl="0" marL="228600" rtl="0" algn="l">
              <a:lnSpc>
                <a:spcPct val="100000"/>
              </a:lnSpc>
              <a:spcBef>
                <a:spcPts val="1000"/>
              </a:spcBef>
              <a:spcAft>
                <a:spcPts val="0"/>
              </a:spcAft>
              <a:buSzPts val="1800"/>
              <a:buChar char="•"/>
            </a:pPr>
            <a:r>
              <a:rPr lang="en-US" u="sng">
                <a:solidFill>
                  <a:schemeClr val="hlink"/>
                </a:solidFill>
                <a:hlinkClick r:id="rId3"/>
              </a:rPr>
              <a:t>https://www.medicare.gov/Pubs/pdf/summarynoticeb.pdf</a:t>
            </a:r>
            <a:endParaRPr/>
          </a:p>
          <a:p>
            <a:pPr indent="-228600" lvl="0" marL="228600" rtl="0" algn="l">
              <a:lnSpc>
                <a:spcPct val="100000"/>
              </a:lnSpc>
              <a:spcBef>
                <a:spcPts val="1000"/>
              </a:spcBef>
              <a:spcAft>
                <a:spcPts val="0"/>
              </a:spcAft>
              <a:buSzPts val="1800"/>
              <a:buChar char="•"/>
            </a:pPr>
            <a:r>
              <a:rPr lang="en-US" u="sng">
                <a:solidFill>
                  <a:schemeClr val="hlink"/>
                </a:solidFill>
                <a:hlinkClick r:id="rId4"/>
              </a:rPr>
              <a:t>https://www.cms.gov/medicare/medicare-general-information/msn/downloads/sample-part-a-medicare-summary-notice.pdf</a:t>
            </a:r>
            <a:endParaRPr/>
          </a:p>
          <a:p>
            <a:pPr indent="0" lvl="0" marL="0" rtl="0" algn="l">
              <a:lnSpc>
                <a:spcPct val="100000"/>
              </a:lnSpc>
              <a:spcBef>
                <a:spcPts val="1000"/>
              </a:spcBef>
              <a:spcAft>
                <a:spcPts val="0"/>
              </a:spcAft>
              <a:buSzPts val="1800"/>
              <a:buNone/>
            </a:pPr>
            <a:r>
              <a:t/>
            </a:r>
            <a:endParaRPr/>
          </a:p>
          <a:p>
            <a:pPr indent="0" lvl="0" marL="0" rtl="0" algn="l">
              <a:lnSpc>
                <a:spcPct val="100000"/>
              </a:lnSpc>
              <a:spcBef>
                <a:spcPts val="1000"/>
              </a:spcBef>
              <a:spcAft>
                <a:spcPts val="0"/>
              </a:spcAft>
              <a:buSzPts val="1800"/>
              <a:buNone/>
            </a:pPr>
            <a:r>
              <a:t/>
            </a:r>
            <a:endParaRPr/>
          </a:p>
          <a:p>
            <a:pPr indent="0" lvl="0" marL="0" rtl="0" algn="l">
              <a:lnSpc>
                <a:spcPct val="100000"/>
              </a:lnSpc>
              <a:spcBef>
                <a:spcPts val="1000"/>
              </a:spcBef>
              <a:spcAft>
                <a:spcPts val="0"/>
              </a:spcAft>
              <a:buSzPts val="1800"/>
              <a:buNone/>
            </a:pPr>
            <a:r>
              <a:rPr lang="en-US"/>
              <a:t>Pay attention to appeal deadlines! </a:t>
            </a:r>
            <a:endParaRPr/>
          </a:p>
        </p:txBody>
      </p:sp>
      <p:sp>
        <p:nvSpPr>
          <p:cNvPr id="345" name="Google Shape;345;p35"/>
          <p:cNvSpPr/>
          <p:nvPr/>
        </p:nvSpPr>
        <p:spPr>
          <a:xfrm>
            <a:off x="1921164" y="4165599"/>
            <a:ext cx="309972" cy="304800"/>
          </a:xfrm>
          <a:prstGeom prst="star5">
            <a:avLst>
              <a:gd fmla="val 15748" name="adj"/>
              <a:gd fmla="val 105146" name="hf"/>
              <a:gd fmla="val 110557" name="vf"/>
            </a:avLst>
          </a:prstGeom>
          <a:solidFill>
            <a:schemeClr val="accent1"/>
          </a:solidFill>
          <a:ln cap="flat" cmpd="sng" w="12700">
            <a:solidFill>
              <a:srgbClr val="79851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pic>
        <p:nvPicPr>
          <p:cNvPr descr="Visual search query image" id="346" name="Google Shape;346;p35"/>
          <p:cNvPicPr preferRelativeResize="0"/>
          <p:nvPr/>
        </p:nvPicPr>
        <p:blipFill rotWithShape="1">
          <a:blip r:embed="rId5">
            <a:alphaModFix/>
          </a:blip>
          <a:srcRect b="0" l="0" r="0" t="0"/>
          <a:stretch/>
        </p:blipFill>
        <p:spPr>
          <a:xfrm>
            <a:off x="5779608" y="3583709"/>
            <a:ext cx="5087840" cy="2917029"/>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6"/>
          <p:cNvSpPr txBox="1"/>
          <p:nvPr>
            <p:ph type="title"/>
          </p:nvPr>
        </p:nvSpPr>
        <p:spPr>
          <a:xfrm>
            <a:off x="2150924" y="298770"/>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APPEALS UNDER PARTS A &amp; B</a:t>
            </a:r>
            <a:endParaRPr/>
          </a:p>
        </p:txBody>
      </p:sp>
      <p:grpSp>
        <p:nvGrpSpPr>
          <p:cNvPr id="352" name="Google Shape;352;p36"/>
          <p:cNvGrpSpPr/>
          <p:nvPr/>
        </p:nvGrpSpPr>
        <p:grpSpPr>
          <a:xfrm>
            <a:off x="3605157" y="1672708"/>
            <a:ext cx="5432252" cy="4901170"/>
            <a:chOff x="1905566" y="-86519"/>
            <a:chExt cx="5432252" cy="4901170"/>
          </a:xfrm>
        </p:grpSpPr>
        <p:sp>
          <p:nvSpPr>
            <p:cNvPr id="353" name="Google Shape;353;p36"/>
            <p:cNvSpPr/>
            <p:nvPr/>
          </p:nvSpPr>
          <p:spPr>
            <a:xfrm>
              <a:off x="3843971" y="-86519"/>
              <a:ext cx="1501292" cy="800682"/>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36"/>
            <p:cNvSpPr txBox="1"/>
            <p:nvPr/>
          </p:nvSpPr>
          <p:spPr>
            <a:xfrm>
              <a:off x="3883057" y="-47433"/>
              <a:ext cx="1423120" cy="722510"/>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Gill Sans"/>
                <a:buNone/>
              </a:pPr>
              <a:r>
                <a:rPr lang="en-US" sz="1600">
                  <a:solidFill>
                    <a:schemeClr val="dk1"/>
                  </a:solidFill>
                  <a:latin typeface="Gill Sans"/>
                  <a:ea typeface="Gill Sans"/>
                  <a:cs typeface="Gill Sans"/>
                  <a:sym typeface="Gill Sans"/>
                </a:rPr>
                <a:t>Initial Determination</a:t>
              </a:r>
              <a:endParaRPr/>
            </a:p>
          </p:txBody>
        </p:sp>
        <p:sp>
          <p:nvSpPr>
            <p:cNvPr id="355" name="Google Shape;355;p36"/>
            <p:cNvSpPr/>
            <p:nvPr/>
          </p:nvSpPr>
          <p:spPr>
            <a:xfrm>
              <a:off x="2301083" y="229151"/>
              <a:ext cx="4202953" cy="4202953"/>
            </a:xfrm>
            <a:custGeom>
              <a:rect b="b" l="l" r="r" t="t"/>
              <a:pathLst>
                <a:path extrusionOk="0" h="120000" w="120000">
                  <a:moveTo>
                    <a:pt x="89570" y="7792"/>
                  </a:moveTo>
                  <a:lnTo>
                    <a:pt x="89570" y="7792"/>
                  </a:lnTo>
                  <a:cubicBezTo>
                    <a:pt x="92201" y="9282"/>
                    <a:pt x="94715" y="10969"/>
                    <a:pt x="97092" y="12838"/>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36"/>
            <p:cNvSpPr/>
            <p:nvPr/>
          </p:nvSpPr>
          <p:spPr>
            <a:xfrm>
              <a:off x="5478094" y="746009"/>
              <a:ext cx="1538936" cy="916855"/>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36"/>
            <p:cNvSpPr txBox="1"/>
            <p:nvPr/>
          </p:nvSpPr>
          <p:spPr>
            <a:xfrm>
              <a:off x="5522851" y="790766"/>
              <a:ext cx="1449422" cy="82734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Gill Sans"/>
                <a:buNone/>
              </a:pPr>
              <a:r>
                <a:rPr lang="en-US" sz="1600">
                  <a:solidFill>
                    <a:schemeClr val="dk1"/>
                  </a:solidFill>
                  <a:latin typeface="Gill Sans"/>
                  <a:ea typeface="Gill Sans"/>
                  <a:cs typeface="Gill Sans"/>
                  <a:sym typeface="Gill Sans"/>
                </a:rPr>
                <a:t>Medicare Summary Notice</a:t>
              </a:r>
              <a:endParaRPr/>
            </a:p>
          </p:txBody>
        </p:sp>
        <p:sp>
          <p:nvSpPr>
            <p:cNvPr id="358" name="Google Shape;358;p36"/>
            <p:cNvSpPr/>
            <p:nvPr/>
          </p:nvSpPr>
          <p:spPr>
            <a:xfrm>
              <a:off x="2498693" y="458652"/>
              <a:ext cx="4202953" cy="4202953"/>
            </a:xfrm>
            <a:custGeom>
              <a:rect b="b" l="l" r="r" t="t"/>
              <a:pathLst>
                <a:path extrusionOk="0" h="120000" w="120000">
                  <a:moveTo>
                    <a:pt x="115985" y="38421"/>
                  </a:moveTo>
                  <a:lnTo>
                    <a:pt x="115985" y="38421"/>
                  </a:lnTo>
                  <a:cubicBezTo>
                    <a:pt x="117582" y="42565"/>
                    <a:pt x="118714" y="46873"/>
                    <a:pt x="119361" y="51267"/>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36"/>
            <p:cNvSpPr/>
            <p:nvPr/>
          </p:nvSpPr>
          <p:spPr>
            <a:xfrm>
              <a:off x="5948992" y="2407253"/>
              <a:ext cx="1388826" cy="951335"/>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6"/>
            <p:cNvSpPr txBox="1"/>
            <p:nvPr/>
          </p:nvSpPr>
          <p:spPr>
            <a:xfrm>
              <a:off x="5995432" y="2453693"/>
              <a:ext cx="1295946" cy="85845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chemeClr val="dk1"/>
                </a:buClr>
                <a:buSzPts val="1200"/>
                <a:buFont typeface="Gill Sans"/>
                <a:buNone/>
              </a:pPr>
              <a:r>
                <a:rPr lang="en-US" sz="1200">
                  <a:solidFill>
                    <a:schemeClr val="dk1"/>
                  </a:solidFill>
                  <a:latin typeface="Gill Sans"/>
                  <a:ea typeface="Gill Sans"/>
                  <a:cs typeface="Gill Sans"/>
                  <a:sym typeface="Gill Sans"/>
                </a:rPr>
                <a:t>Appeal within 120 days for Medicare Contractor Redetermination</a:t>
              </a:r>
              <a:endParaRPr/>
            </a:p>
          </p:txBody>
        </p:sp>
        <p:sp>
          <p:nvSpPr>
            <p:cNvPr id="361" name="Google Shape;361;p36"/>
            <p:cNvSpPr/>
            <p:nvPr/>
          </p:nvSpPr>
          <p:spPr>
            <a:xfrm>
              <a:off x="2416627" y="484728"/>
              <a:ext cx="4202953" cy="4202953"/>
            </a:xfrm>
            <a:custGeom>
              <a:rect b="b" l="l" r="r" t="t"/>
              <a:pathLst>
                <a:path extrusionOk="0" h="120000" w="120000">
                  <a:moveTo>
                    <a:pt x="114660" y="84744"/>
                  </a:moveTo>
                  <a:cubicBezTo>
                    <a:pt x="113449" y="87419"/>
                    <a:pt x="112043" y="90002"/>
                    <a:pt x="110454" y="92471"/>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36"/>
            <p:cNvSpPr/>
            <p:nvPr/>
          </p:nvSpPr>
          <p:spPr>
            <a:xfrm>
              <a:off x="4731025" y="3808204"/>
              <a:ext cx="1749566" cy="1000919"/>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36"/>
            <p:cNvSpPr txBox="1"/>
            <p:nvPr/>
          </p:nvSpPr>
          <p:spPr>
            <a:xfrm>
              <a:off x="4779886" y="3857065"/>
              <a:ext cx="1651844" cy="903197"/>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chemeClr val="dk1"/>
                </a:buClr>
                <a:buSzPts val="1200"/>
                <a:buFont typeface="Gill Sans"/>
                <a:buNone/>
              </a:pPr>
              <a:r>
                <a:rPr lang="en-US" sz="1200">
                  <a:solidFill>
                    <a:schemeClr val="dk1"/>
                  </a:solidFill>
                  <a:latin typeface="Gill Sans"/>
                  <a:ea typeface="Gill Sans"/>
                  <a:cs typeface="Gill Sans"/>
                  <a:sym typeface="Gill Sans"/>
                </a:rPr>
                <a:t>Appeal within 180 days for Reconsideration by a Qualified Independent Contractor (QIC)</a:t>
              </a:r>
              <a:endParaRPr/>
            </a:p>
          </p:txBody>
        </p:sp>
        <p:sp>
          <p:nvSpPr>
            <p:cNvPr id="364" name="Google Shape;364;p36"/>
            <p:cNvSpPr/>
            <p:nvPr/>
          </p:nvSpPr>
          <p:spPr>
            <a:xfrm>
              <a:off x="2607253" y="354596"/>
              <a:ext cx="4202953" cy="4202953"/>
            </a:xfrm>
            <a:custGeom>
              <a:rect b="b" l="l" r="r" t="t"/>
              <a:pathLst>
                <a:path extrusionOk="0" h="120000" w="120000">
                  <a:moveTo>
                    <a:pt x="58992" y="119992"/>
                  </a:moveTo>
                  <a:lnTo>
                    <a:pt x="58992" y="119992"/>
                  </a:lnTo>
                  <a:cubicBezTo>
                    <a:pt x="57345" y="119964"/>
                    <a:pt x="55701" y="119869"/>
                    <a:pt x="54062" y="119706"/>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36"/>
            <p:cNvSpPr/>
            <p:nvPr/>
          </p:nvSpPr>
          <p:spPr>
            <a:xfrm>
              <a:off x="2643808" y="3760029"/>
              <a:ext cx="1799723" cy="1017761"/>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36"/>
            <p:cNvSpPr txBox="1"/>
            <p:nvPr/>
          </p:nvSpPr>
          <p:spPr>
            <a:xfrm>
              <a:off x="2693491" y="3809712"/>
              <a:ext cx="1700357" cy="91839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chemeClr val="dk1"/>
                </a:buClr>
                <a:buSzPts val="1200"/>
                <a:buFont typeface="Gill Sans"/>
                <a:buNone/>
              </a:pPr>
              <a:r>
                <a:rPr lang="en-US" sz="1200">
                  <a:solidFill>
                    <a:schemeClr val="dk1"/>
                  </a:solidFill>
                  <a:latin typeface="Gill Sans"/>
                  <a:ea typeface="Gill Sans"/>
                  <a:cs typeface="Gill Sans"/>
                  <a:sym typeface="Gill Sans"/>
                </a:rPr>
                <a:t>Appeal within 60 days to Administrative Law Judge (ALJ) at the Medicare Office of Hearings and Appeals. Must meet amt. in controversy of $190</a:t>
              </a:r>
              <a:endParaRPr/>
            </a:p>
          </p:txBody>
        </p:sp>
        <p:sp>
          <p:nvSpPr>
            <p:cNvPr id="367" name="Google Shape;367;p36"/>
            <p:cNvSpPr/>
            <p:nvPr/>
          </p:nvSpPr>
          <p:spPr>
            <a:xfrm>
              <a:off x="2662414" y="611698"/>
              <a:ext cx="4202953" cy="4202953"/>
            </a:xfrm>
            <a:custGeom>
              <a:rect b="b" l="l" r="r" t="t"/>
              <a:pathLst>
                <a:path extrusionOk="0" h="120000" w="120000">
                  <a:moveTo>
                    <a:pt x="6421" y="87006"/>
                  </a:moveTo>
                  <a:lnTo>
                    <a:pt x="6421" y="87006"/>
                  </a:lnTo>
                  <a:cubicBezTo>
                    <a:pt x="4938" y="84064"/>
                    <a:pt x="3700" y="81005"/>
                    <a:pt x="2720" y="77860"/>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36"/>
            <p:cNvSpPr/>
            <p:nvPr/>
          </p:nvSpPr>
          <p:spPr>
            <a:xfrm>
              <a:off x="1905566" y="2279092"/>
              <a:ext cx="1360027" cy="949237"/>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36"/>
            <p:cNvSpPr txBox="1"/>
            <p:nvPr/>
          </p:nvSpPr>
          <p:spPr>
            <a:xfrm>
              <a:off x="1951904" y="2325430"/>
              <a:ext cx="1267351" cy="856561"/>
            </a:xfrm>
            <a:prstGeom prst="rect">
              <a:avLst/>
            </a:prstGeom>
            <a:noFill/>
            <a:ln>
              <a:noFill/>
            </a:ln>
          </p:spPr>
          <p:txBody>
            <a:bodyPr anchorCtr="0" anchor="ctr" bIns="49525" lIns="49525" spcFirstLastPara="1" rIns="49525" wrap="square" tIns="49525">
              <a:noAutofit/>
            </a:bodyPr>
            <a:lstStyle/>
            <a:p>
              <a:pPr indent="0" lvl="0" marL="0" marR="0" rtl="0" algn="ctr">
                <a:lnSpc>
                  <a:spcPct val="90000"/>
                </a:lnSpc>
                <a:spcBef>
                  <a:spcPts val="0"/>
                </a:spcBef>
                <a:spcAft>
                  <a:spcPts val="0"/>
                </a:spcAft>
                <a:buClr>
                  <a:schemeClr val="dk1"/>
                </a:buClr>
                <a:buSzPts val="1300"/>
                <a:buFont typeface="Gill Sans"/>
                <a:buNone/>
              </a:pPr>
              <a:r>
                <a:rPr lang="en-US" sz="1300">
                  <a:solidFill>
                    <a:schemeClr val="dk1"/>
                  </a:solidFill>
                  <a:latin typeface="Gill Sans"/>
                  <a:ea typeface="Gill Sans"/>
                  <a:cs typeface="Gill Sans"/>
                  <a:sym typeface="Gill Sans"/>
                </a:rPr>
                <a:t>Appeal within 60 days to Medicare Appeals Council </a:t>
              </a:r>
              <a:endParaRPr/>
            </a:p>
          </p:txBody>
        </p:sp>
        <p:sp>
          <p:nvSpPr>
            <p:cNvPr id="370" name="Google Shape;370;p36"/>
            <p:cNvSpPr/>
            <p:nvPr/>
          </p:nvSpPr>
          <p:spPr>
            <a:xfrm>
              <a:off x="2561734" y="156944"/>
              <a:ext cx="4202953" cy="4202953"/>
            </a:xfrm>
            <a:custGeom>
              <a:rect b="b" l="l" r="r" t="t"/>
              <a:pathLst>
                <a:path extrusionOk="0" h="120000" w="120000">
                  <a:moveTo>
                    <a:pt x="86" y="56790"/>
                  </a:moveTo>
                  <a:lnTo>
                    <a:pt x="86" y="56790"/>
                  </a:lnTo>
                  <a:cubicBezTo>
                    <a:pt x="291" y="52964"/>
                    <a:pt x="862" y="49166"/>
                    <a:pt x="1791" y="45448"/>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36"/>
            <p:cNvSpPr/>
            <p:nvPr/>
          </p:nvSpPr>
          <p:spPr>
            <a:xfrm>
              <a:off x="2226368" y="728597"/>
              <a:ext cx="1370989" cy="892063"/>
            </a:xfrm>
            <a:prstGeom prst="roundRect">
              <a:avLst>
                <a:gd fmla="val 16667" name="adj"/>
              </a:avLst>
            </a:prstGeom>
            <a:gradFill>
              <a:gsLst>
                <a:gs pos="0">
                  <a:srgbClr val="FFD581"/>
                </a:gs>
                <a:gs pos="100000">
                  <a:srgbClr val="FFD378"/>
                </a:gs>
              </a:gsLst>
              <a:lin ang="5400000" scaled="0"/>
            </a:gradFill>
            <a:ln cap="flat" cmpd="sng" w="9525">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36"/>
            <p:cNvSpPr txBox="1"/>
            <p:nvPr/>
          </p:nvSpPr>
          <p:spPr>
            <a:xfrm>
              <a:off x="2269915" y="772144"/>
              <a:ext cx="1283895" cy="804969"/>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Gill Sans"/>
                <a:buNone/>
              </a:pPr>
              <a:r>
                <a:rPr lang="en-US" sz="1600">
                  <a:solidFill>
                    <a:schemeClr val="dk1"/>
                  </a:solidFill>
                  <a:latin typeface="Gill Sans"/>
                  <a:ea typeface="Gill Sans"/>
                  <a:cs typeface="Gill Sans"/>
                  <a:sym typeface="Gill Sans"/>
                </a:rPr>
                <a:t>Federal Court (AIC = $1,900) </a:t>
              </a:r>
              <a:endParaRPr/>
            </a:p>
          </p:txBody>
        </p:sp>
        <p:sp>
          <p:nvSpPr>
            <p:cNvPr id="373" name="Google Shape;373;p36"/>
            <p:cNvSpPr/>
            <p:nvPr/>
          </p:nvSpPr>
          <p:spPr>
            <a:xfrm>
              <a:off x="2531298" y="298801"/>
              <a:ext cx="4202953" cy="4202953"/>
            </a:xfrm>
            <a:custGeom>
              <a:rect b="b" l="l" r="r" t="t"/>
              <a:pathLst>
                <a:path extrusionOk="0" h="120000" w="120000">
                  <a:moveTo>
                    <a:pt x="26225" y="10409"/>
                  </a:moveTo>
                  <a:lnTo>
                    <a:pt x="26225" y="10409"/>
                  </a:lnTo>
                  <a:cubicBezTo>
                    <a:pt x="28872" y="8606"/>
                    <a:pt x="31659" y="7018"/>
                    <a:pt x="34560" y="5660"/>
                  </a:cubicBezTo>
                </a:path>
              </a:pathLst>
            </a:custGeom>
            <a:noFill/>
            <a:ln cap="flat" cmpd="sng" w="9525">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37"/>
          <p:cNvSpPr txBox="1"/>
          <p:nvPr>
            <p:ph type="title"/>
          </p:nvPr>
        </p:nvSpPr>
        <p:spPr>
          <a:xfrm>
            <a:off x="2231136" y="591724"/>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APPEALS UNDER PART C</a:t>
            </a:r>
            <a:endParaRPr/>
          </a:p>
        </p:txBody>
      </p:sp>
      <p:grpSp>
        <p:nvGrpSpPr>
          <p:cNvPr id="379" name="Google Shape;379;p37"/>
          <p:cNvGrpSpPr/>
          <p:nvPr/>
        </p:nvGrpSpPr>
        <p:grpSpPr>
          <a:xfrm>
            <a:off x="2235005" y="2131529"/>
            <a:ext cx="7723385" cy="3101975"/>
            <a:chOff x="3869" y="0"/>
            <a:chExt cx="7723385" cy="3101975"/>
          </a:xfrm>
        </p:grpSpPr>
        <p:sp>
          <p:nvSpPr>
            <p:cNvPr id="380" name="Google Shape;380;p37"/>
            <p:cNvSpPr/>
            <p:nvPr/>
          </p:nvSpPr>
          <p:spPr>
            <a:xfrm>
              <a:off x="579834" y="0"/>
              <a:ext cx="6571456" cy="3101975"/>
            </a:xfrm>
            <a:prstGeom prst="rightArrow">
              <a:avLst>
                <a:gd fmla="val 50000" name="adj1"/>
                <a:gd fmla="val 50000" name="adj2"/>
              </a:avLst>
            </a:prstGeom>
            <a:solidFill>
              <a:srgbClr val="F3CF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37"/>
            <p:cNvSpPr/>
            <p:nvPr/>
          </p:nvSpPr>
          <p:spPr>
            <a:xfrm>
              <a:off x="3869" y="930592"/>
              <a:ext cx="1861056" cy="1240790"/>
            </a:xfrm>
            <a:prstGeom prst="roundRect">
              <a:avLst>
                <a:gd fmla="val 16667" name="adj"/>
              </a:avLst>
            </a:prstGeom>
            <a:solidFill>
              <a:schemeClr val="lt1"/>
            </a:solidFill>
            <a:ln cap="flat" cmpd="sng" w="12700">
              <a:solidFill>
                <a:srgbClr val="C9482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37"/>
            <p:cNvSpPr txBox="1"/>
            <p:nvPr/>
          </p:nvSpPr>
          <p:spPr>
            <a:xfrm>
              <a:off x="64439" y="991162"/>
              <a:ext cx="1739916" cy="111965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Gill Sans"/>
                <a:buNone/>
              </a:pPr>
              <a:r>
                <a:rPr lang="en-US" sz="1700">
                  <a:solidFill>
                    <a:schemeClr val="lt1"/>
                  </a:solidFill>
                  <a:latin typeface="Gill Sans"/>
                  <a:ea typeface="Gill Sans"/>
                  <a:cs typeface="Gill Sans"/>
                  <a:sym typeface="Gill Sans"/>
                </a:rPr>
                <a:t>Decision by plan (initial determination)</a:t>
              </a:r>
              <a:endParaRPr/>
            </a:p>
          </p:txBody>
        </p:sp>
        <p:sp>
          <p:nvSpPr>
            <p:cNvPr id="383" name="Google Shape;383;p37"/>
            <p:cNvSpPr/>
            <p:nvPr/>
          </p:nvSpPr>
          <p:spPr>
            <a:xfrm>
              <a:off x="1928162" y="930592"/>
              <a:ext cx="1861056" cy="1240790"/>
            </a:xfrm>
            <a:prstGeom prst="roundRect">
              <a:avLst>
                <a:gd fmla="val 16667" name="adj"/>
              </a:avLst>
            </a:prstGeom>
            <a:solidFill>
              <a:schemeClr val="lt1"/>
            </a:solidFill>
            <a:ln cap="flat" cmpd="sng" w="12700">
              <a:solidFill>
                <a:srgbClr val="C9482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37"/>
            <p:cNvSpPr txBox="1"/>
            <p:nvPr/>
          </p:nvSpPr>
          <p:spPr>
            <a:xfrm>
              <a:off x="1988732" y="991162"/>
              <a:ext cx="1739916" cy="111965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Gill Sans"/>
                <a:buNone/>
              </a:pPr>
              <a:r>
                <a:rPr lang="en-US" sz="1700">
                  <a:solidFill>
                    <a:schemeClr val="lt1"/>
                  </a:solidFill>
                  <a:latin typeface="Gill Sans"/>
                  <a:ea typeface="Gill Sans"/>
                  <a:cs typeface="Gill Sans"/>
                  <a:sym typeface="Gill Sans"/>
                </a:rPr>
                <a:t>Reconsideration by plan </a:t>
              </a:r>
              <a:endParaRPr/>
            </a:p>
          </p:txBody>
        </p:sp>
        <p:sp>
          <p:nvSpPr>
            <p:cNvPr id="385" name="Google Shape;385;p37"/>
            <p:cNvSpPr/>
            <p:nvPr/>
          </p:nvSpPr>
          <p:spPr>
            <a:xfrm>
              <a:off x="3912088" y="930592"/>
              <a:ext cx="1861056" cy="1240790"/>
            </a:xfrm>
            <a:prstGeom prst="roundRect">
              <a:avLst>
                <a:gd fmla="val 16667" name="adj"/>
              </a:avLst>
            </a:prstGeom>
            <a:solidFill>
              <a:schemeClr val="lt1"/>
            </a:solidFill>
            <a:ln cap="flat" cmpd="sng" w="12700">
              <a:solidFill>
                <a:srgbClr val="C9482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37"/>
            <p:cNvSpPr txBox="1"/>
            <p:nvPr/>
          </p:nvSpPr>
          <p:spPr>
            <a:xfrm>
              <a:off x="3972658" y="991162"/>
              <a:ext cx="1739916" cy="111965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Gill Sans"/>
                <a:buNone/>
              </a:pPr>
              <a:r>
                <a:rPr lang="en-US" sz="1700">
                  <a:solidFill>
                    <a:schemeClr val="lt1"/>
                  </a:solidFill>
                  <a:latin typeface="Gill Sans"/>
                  <a:ea typeface="Gill Sans"/>
                  <a:cs typeface="Gill Sans"/>
                  <a:sym typeface="Gill Sans"/>
                </a:rPr>
                <a:t>Automatic review by Independent Review Entity (IRE)</a:t>
              </a:r>
              <a:endParaRPr/>
            </a:p>
          </p:txBody>
        </p:sp>
        <p:sp>
          <p:nvSpPr>
            <p:cNvPr id="387" name="Google Shape;387;p37"/>
            <p:cNvSpPr/>
            <p:nvPr/>
          </p:nvSpPr>
          <p:spPr>
            <a:xfrm>
              <a:off x="5866198" y="930592"/>
              <a:ext cx="1861056" cy="1240790"/>
            </a:xfrm>
            <a:prstGeom prst="roundRect">
              <a:avLst>
                <a:gd fmla="val 16667" name="adj"/>
              </a:avLst>
            </a:prstGeom>
            <a:solidFill>
              <a:schemeClr val="lt1"/>
            </a:solidFill>
            <a:ln cap="flat" cmpd="sng" w="12700">
              <a:solidFill>
                <a:srgbClr val="C9482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37"/>
            <p:cNvSpPr txBox="1"/>
            <p:nvPr/>
          </p:nvSpPr>
          <p:spPr>
            <a:xfrm>
              <a:off x="5926768" y="991162"/>
              <a:ext cx="1739916" cy="111965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Gill Sans"/>
                <a:buNone/>
              </a:pPr>
              <a:r>
                <a:rPr lang="en-US" sz="1700">
                  <a:solidFill>
                    <a:schemeClr val="lt1"/>
                  </a:solidFill>
                  <a:latin typeface="Gill Sans"/>
                  <a:ea typeface="Gill Sans"/>
                  <a:cs typeface="Gill Sans"/>
                  <a:sym typeface="Gill Sans"/>
                </a:rPr>
                <a:t>Identical to parts A and B</a:t>
              </a:r>
              <a:endParaRPr/>
            </a:p>
          </p:txBody>
        </p:sp>
      </p:grpSp>
      <p:sp>
        <p:nvSpPr>
          <p:cNvPr id="389" name="Google Shape;389;p37"/>
          <p:cNvSpPr txBox="1"/>
          <p:nvPr/>
        </p:nvSpPr>
        <p:spPr>
          <a:xfrm>
            <a:off x="530087" y="5139635"/>
            <a:ext cx="678511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Medicare Advantage plans are required to provide members with information regarding appeals process as part of the materials; there must be written Notice for denials. You have 60 days to appeal the initial determination.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38"/>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RIGHTS &amp; PROTECTIONS - GRIEVANCES</a:t>
            </a:r>
            <a:endParaRPr/>
          </a:p>
        </p:txBody>
      </p:sp>
      <p:sp>
        <p:nvSpPr>
          <p:cNvPr id="395" name="Google Shape;395;p38"/>
          <p:cNvSpPr txBox="1"/>
          <p:nvPr>
            <p:ph idx="1" type="body"/>
          </p:nvPr>
        </p:nvSpPr>
        <p:spPr>
          <a:xfrm>
            <a:off x="2231136" y="2434844"/>
            <a:ext cx="7729728" cy="3101983"/>
          </a:xfrm>
          <a:prstGeom prst="rect">
            <a:avLst/>
          </a:prstGeom>
          <a:noFill/>
          <a:ln>
            <a:noFill/>
          </a:ln>
        </p:spPr>
        <p:txBody>
          <a:bodyPr anchorCtr="0" anchor="t" bIns="45700" lIns="91425" spcFirstLastPara="1" rIns="91425" wrap="square" tIns="45700">
            <a:normAutofit fontScale="92500"/>
          </a:bodyPr>
          <a:lstStyle/>
          <a:p>
            <a:pPr indent="-228600" lvl="0" marL="228600" rtl="0" algn="l">
              <a:lnSpc>
                <a:spcPct val="100000"/>
              </a:lnSpc>
              <a:spcBef>
                <a:spcPts val="0"/>
              </a:spcBef>
              <a:spcAft>
                <a:spcPts val="0"/>
              </a:spcAft>
              <a:buSzPct val="100000"/>
              <a:buChar char="•"/>
            </a:pPr>
            <a:r>
              <a:rPr lang="en-US"/>
              <a:t>Beneficiaries may file a grievance, also known as a complaint, to express dissatisfaction or concerns about the quality of care they’re receiving or received.</a:t>
            </a:r>
            <a:endParaRPr/>
          </a:p>
          <a:p>
            <a:pPr indent="-228600" lvl="1" marL="457200" rtl="0" algn="l">
              <a:lnSpc>
                <a:spcPct val="100000"/>
              </a:lnSpc>
              <a:spcBef>
                <a:spcPts val="1000"/>
              </a:spcBef>
              <a:spcAft>
                <a:spcPts val="0"/>
              </a:spcAft>
              <a:buSzPct val="100000"/>
              <a:buChar char="•"/>
            </a:pPr>
            <a:r>
              <a:rPr lang="en-US"/>
              <a:t>Grievances can be filed regarding any operation, activity, or behavior of a member of the plan except when it comes to organization determinations.</a:t>
            </a:r>
            <a:endParaRPr/>
          </a:p>
          <a:p>
            <a:pPr indent="-228600" lvl="0" marL="228600" rtl="0" algn="l">
              <a:lnSpc>
                <a:spcPct val="100000"/>
              </a:lnSpc>
              <a:spcBef>
                <a:spcPts val="1000"/>
              </a:spcBef>
              <a:spcAft>
                <a:spcPts val="0"/>
              </a:spcAft>
              <a:buSzPct val="100000"/>
              <a:buChar char="•"/>
            </a:pPr>
            <a:r>
              <a:rPr lang="en-US"/>
              <a:t>Examples:</a:t>
            </a:r>
            <a:endParaRPr/>
          </a:p>
          <a:p>
            <a:pPr indent="-228600" lvl="1" marL="457200" rtl="0" algn="l">
              <a:lnSpc>
                <a:spcPct val="100000"/>
              </a:lnSpc>
              <a:spcBef>
                <a:spcPts val="1000"/>
              </a:spcBef>
              <a:spcAft>
                <a:spcPts val="0"/>
              </a:spcAft>
              <a:buSzPct val="100000"/>
              <a:buChar char="•"/>
            </a:pPr>
            <a:r>
              <a:rPr lang="en-US"/>
              <a:t>Beneficiary is unhappy with the way they were treated by the staff personnel (doctor, nurse, etc.)</a:t>
            </a:r>
            <a:endParaRPr/>
          </a:p>
          <a:p>
            <a:pPr indent="-228600" lvl="1" marL="457200" rtl="0" algn="l">
              <a:lnSpc>
                <a:spcPct val="100000"/>
              </a:lnSpc>
              <a:spcBef>
                <a:spcPts val="1000"/>
              </a:spcBef>
              <a:spcAft>
                <a:spcPts val="0"/>
              </a:spcAft>
              <a:buSzPct val="100000"/>
              <a:buChar char="•"/>
            </a:pPr>
            <a:r>
              <a:rPr lang="en-US"/>
              <a:t>Problems with getting an appointment or had to wait too long to get an appointment. </a:t>
            </a:r>
            <a:endParaRPr/>
          </a:p>
          <a:p>
            <a:pPr indent="-228600" lvl="0" marL="228600" rtl="0" algn="l">
              <a:lnSpc>
                <a:spcPct val="100000"/>
              </a:lnSpc>
              <a:spcBef>
                <a:spcPts val="1000"/>
              </a:spcBef>
              <a:spcAft>
                <a:spcPts val="0"/>
              </a:spcAft>
              <a:buSzPct val="100000"/>
              <a:buChar char="•"/>
            </a:pPr>
            <a:r>
              <a:rPr lang="en-US"/>
              <a:t>Must file grievance within 60 days of incident; Plan must respond within 30 days.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39"/>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SKILLED NURSING FACILITY DISCHARGES </a:t>
            </a:r>
            <a:endParaRPr/>
          </a:p>
        </p:txBody>
      </p:sp>
      <p:sp>
        <p:nvSpPr>
          <p:cNvPr id="401" name="Google Shape;401;p39"/>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Center for Medicare Advocacy - </a:t>
            </a:r>
            <a:r>
              <a:rPr lang="en-US" u="sng">
                <a:solidFill>
                  <a:schemeClr val="hlink"/>
                </a:solidFill>
                <a:hlinkClick r:id="rId3"/>
              </a:rPr>
              <a:t>Improvement Standard and Jimmo News - Center for Medicare Advocacy</a:t>
            </a:r>
            <a:endParaRPr/>
          </a:p>
          <a:p>
            <a:pPr indent="-228600" lvl="0" marL="228600" rtl="0" algn="l">
              <a:lnSpc>
                <a:spcPct val="100000"/>
              </a:lnSpc>
              <a:spcBef>
                <a:spcPts val="1000"/>
              </a:spcBef>
              <a:spcAft>
                <a:spcPts val="0"/>
              </a:spcAft>
              <a:buSzPts val="1800"/>
              <a:buChar char="•"/>
            </a:pPr>
            <a:r>
              <a:rPr b="1" i="1" lang="en-US"/>
              <a:t>Jimmo v. Sebelius </a:t>
            </a:r>
            <a:r>
              <a:rPr lang="en-US"/>
              <a:t>and the “improvement standard.” </a:t>
            </a:r>
            <a:endParaRPr/>
          </a:p>
          <a:p>
            <a:pPr indent="-228600" lvl="1" marL="457200" rtl="0" algn="l">
              <a:lnSpc>
                <a:spcPct val="100000"/>
              </a:lnSpc>
              <a:spcBef>
                <a:spcPts val="1000"/>
              </a:spcBef>
              <a:spcAft>
                <a:spcPts val="0"/>
              </a:spcAft>
              <a:buSzPts val="1600"/>
              <a:buChar char="•"/>
            </a:pPr>
            <a:r>
              <a:rPr lang="en-US"/>
              <a:t>Buzz phrases to look out for are “ they’ve plateaued, not making meaningful progress,” </a:t>
            </a:r>
            <a:endParaRPr/>
          </a:p>
          <a:p>
            <a:pPr indent="-228600" lvl="1" marL="457200" rtl="0" algn="l">
              <a:lnSpc>
                <a:spcPct val="100000"/>
              </a:lnSpc>
              <a:spcBef>
                <a:spcPts val="1000"/>
              </a:spcBef>
              <a:spcAft>
                <a:spcPts val="0"/>
              </a:spcAft>
              <a:buSzPts val="1600"/>
              <a:buChar char="•"/>
            </a:pPr>
            <a:r>
              <a:rPr i="1" lang="en-US"/>
              <a:t>Jimmo </a:t>
            </a:r>
            <a:r>
              <a:rPr lang="en-US"/>
              <a:t>clarifies existing law that one does not need to improve in order to justify the need for skilled care. They must need skilled care to improve or maintain current condition OR prevent further decline. </a:t>
            </a:r>
            <a:endParaRPr/>
          </a:p>
          <a:p>
            <a:pPr indent="-228600" lvl="0" marL="228600" rtl="0" algn="l">
              <a:lnSpc>
                <a:spcPct val="100000"/>
              </a:lnSpc>
              <a:spcBef>
                <a:spcPts val="1000"/>
              </a:spcBef>
              <a:spcAft>
                <a:spcPts val="0"/>
              </a:spcAft>
              <a:buSzPts val="1800"/>
              <a:buChar char="•"/>
            </a:pPr>
            <a:r>
              <a:rPr lang="en-US"/>
              <a:t>Patients rights with SNF discharges: </a:t>
            </a:r>
            <a:endParaRPr/>
          </a:p>
          <a:p>
            <a:pPr indent="-228600" lvl="1" marL="457200" rtl="0" algn="l">
              <a:lnSpc>
                <a:spcPct val="100000"/>
              </a:lnSpc>
              <a:spcBef>
                <a:spcPts val="1000"/>
              </a:spcBef>
              <a:spcAft>
                <a:spcPts val="0"/>
              </a:spcAft>
              <a:buSzPts val="1600"/>
              <a:buChar char="•"/>
            </a:pPr>
            <a:r>
              <a:rPr lang="en-US"/>
              <a:t>Notice </a:t>
            </a:r>
            <a:endParaRPr/>
          </a:p>
          <a:p>
            <a:pPr indent="0" lvl="1" marL="228600" rtl="0" algn="l">
              <a:lnSpc>
                <a:spcPct val="100000"/>
              </a:lnSpc>
              <a:spcBef>
                <a:spcPts val="1000"/>
              </a:spcBef>
              <a:spcAft>
                <a:spcPts val="0"/>
              </a:spcAft>
              <a:buSzPts val="16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4"/>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PARTS A &amp; B</a:t>
            </a:r>
            <a:endParaRPr/>
          </a:p>
        </p:txBody>
      </p:sp>
      <p:sp>
        <p:nvSpPr>
          <p:cNvPr id="130" name="Google Shape;130;p4"/>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1" marL="457200" rtl="0" algn="l">
              <a:lnSpc>
                <a:spcPct val="100000"/>
              </a:lnSpc>
              <a:spcBef>
                <a:spcPts val="0"/>
              </a:spcBef>
              <a:spcAft>
                <a:spcPts val="0"/>
              </a:spcAft>
              <a:buSzPts val="1800"/>
              <a:buChar char="•"/>
            </a:pPr>
            <a:r>
              <a:rPr b="1" lang="en-US" sz="1800" u="sng"/>
              <a:t>Part A </a:t>
            </a:r>
            <a:r>
              <a:rPr lang="en-US" sz="1800"/>
              <a:t>– inpatient (hospital, skilled nursing facility, home health, hospice)</a:t>
            </a:r>
            <a:endParaRPr/>
          </a:p>
          <a:p>
            <a:pPr indent="-228600" lvl="1" marL="457200" rtl="0" algn="l">
              <a:lnSpc>
                <a:spcPct val="100000"/>
              </a:lnSpc>
              <a:spcBef>
                <a:spcPts val="1000"/>
              </a:spcBef>
              <a:spcAft>
                <a:spcPts val="0"/>
              </a:spcAft>
              <a:buSzPts val="1800"/>
              <a:buChar char="•"/>
            </a:pPr>
            <a:r>
              <a:rPr b="1" lang="en-US" sz="1800" u="sng"/>
              <a:t>Part B </a:t>
            </a:r>
            <a:r>
              <a:rPr lang="en-US" sz="1800"/>
              <a:t>– outpatient (physician visits, medical equipment, clinical lab tests, ambulance, screenings, preventative treatment)*</a:t>
            </a:r>
            <a:endParaRPr/>
          </a:p>
          <a:p>
            <a:pPr indent="-114300" lvl="1" marL="457200" rtl="0" algn="l">
              <a:lnSpc>
                <a:spcPct val="100000"/>
              </a:lnSpc>
              <a:spcBef>
                <a:spcPts val="1000"/>
              </a:spcBef>
              <a:spcAft>
                <a:spcPts val="0"/>
              </a:spcAft>
              <a:buSzPts val="1800"/>
              <a:buNone/>
            </a:pPr>
            <a:r>
              <a:t/>
            </a:r>
            <a:endParaRPr sz="1800"/>
          </a:p>
          <a:p>
            <a:pPr indent="0" lvl="1" marL="228600" rtl="0" algn="l">
              <a:lnSpc>
                <a:spcPct val="100000"/>
              </a:lnSpc>
              <a:spcBef>
                <a:spcPts val="1000"/>
              </a:spcBef>
              <a:spcAft>
                <a:spcPts val="0"/>
              </a:spcAft>
              <a:buSzPts val="1800"/>
              <a:buNone/>
            </a:pPr>
            <a:r>
              <a:t/>
            </a:r>
            <a:endParaRPr sz="1800"/>
          </a:p>
          <a:p>
            <a:pPr indent="0" lvl="1" marL="228600" rtl="0" algn="l">
              <a:lnSpc>
                <a:spcPct val="100000"/>
              </a:lnSpc>
              <a:spcBef>
                <a:spcPts val="1000"/>
              </a:spcBef>
              <a:spcAft>
                <a:spcPts val="0"/>
              </a:spcAft>
              <a:buSzPts val="1800"/>
              <a:buNone/>
            </a:pPr>
            <a:r>
              <a:rPr lang="en-US" sz="1800"/>
              <a:t>*Parts A and B are often referred to as “traditional, fee for service” Medicare. These services are paid on a “fee for service” basis, where providers are paid per service and beneficiaries can choose providers throughout the country.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40"/>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TELEHEALTH COVERAGE (2025)</a:t>
            </a:r>
            <a:endParaRPr/>
          </a:p>
        </p:txBody>
      </p:sp>
      <p:sp>
        <p:nvSpPr>
          <p:cNvPr id="407" name="Google Shape;407;p40"/>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700"/>
              <a:buNone/>
            </a:pPr>
            <a:r>
              <a:rPr b="1" lang="en-US" sz="1700">
                <a:solidFill>
                  <a:schemeClr val="dk1"/>
                </a:solidFill>
              </a:rPr>
              <a:t>Effective April 1</a:t>
            </a:r>
            <a:r>
              <a:rPr b="1" baseline="30000" lang="en-US" sz="1700">
                <a:solidFill>
                  <a:schemeClr val="dk1"/>
                </a:solidFill>
              </a:rPr>
              <a:t>st</a:t>
            </a:r>
            <a:r>
              <a:rPr b="1" lang="en-US" sz="1700">
                <a:solidFill>
                  <a:schemeClr val="dk1"/>
                </a:solidFill>
              </a:rPr>
              <a:t>, 2025</a:t>
            </a:r>
            <a:r>
              <a:rPr lang="en-US" sz="1700">
                <a:solidFill>
                  <a:schemeClr val="dk1"/>
                </a:solidFill>
              </a:rPr>
              <a:t>, </a:t>
            </a:r>
            <a:r>
              <a:rPr i="0" lang="en-US" sz="1700">
                <a:solidFill>
                  <a:schemeClr val="dk1"/>
                </a:solidFill>
              </a:rPr>
              <a:t>individuals must be in an office or medical facility located in a rural area (within the U.S.) for many telehealth services. </a:t>
            </a:r>
            <a:endParaRPr/>
          </a:p>
          <a:p>
            <a:pPr indent="-228600" lvl="0" marL="228600" rtl="0" algn="l">
              <a:lnSpc>
                <a:spcPct val="100000"/>
              </a:lnSpc>
              <a:spcBef>
                <a:spcPts val="1000"/>
              </a:spcBef>
              <a:spcAft>
                <a:spcPts val="0"/>
              </a:spcAft>
              <a:buSzPts val="1700"/>
              <a:buNone/>
            </a:pPr>
            <a:r>
              <a:rPr i="0" lang="en-US" sz="1700">
                <a:solidFill>
                  <a:schemeClr val="dk1"/>
                </a:solidFill>
              </a:rPr>
              <a:t>If an individual is not in a rural health care setting, they can still get certain Medicare telehealth services on or after April 1, including:</a:t>
            </a:r>
            <a:endParaRPr/>
          </a:p>
          <a:p>
            <a:pPr indent="-228600" lvl="0" marL="228600" rtl="0" algn="l">
              <a:lnSpc>
                <a:spcPct val="100000"/>
              </a:lnSpc>
              <a:spcBef>
                <a:spcPts val="1000"/>
              </a:spcBef>
              <a:spcAft>
                <a:spcPts val="0"/>
              </a:spcAft>
              <a:buSzPts val="1500"/>
              <a:buChar char="•"/>
            </a:pPr>
            <a:r>
              <a:rPr i="0" lang="en-US" sz="1500">
                <a:solidFill>
                  <a:schemeClr val="dk1"/>
                </a:solidFill>
              </a:rPr>
              <a:t>Monthly End-Stage Renal Disease (ESRD) visits for home dialysis;</a:t>
            </a:r>
            <a:endParaRPr/>
          </a:p>
          <a:p>
            <a:pPr indent="-228600" lvl="0" marL="228600" rtl="0" algn="l">
              <a:lnSpc>
                <a:spcPct val="100000"/>
              </a:lnSpc>
              <a:spcBef>
                <a:spcPts val="1000"/>
              </a:spcBef>
              <a:spcAft>
                <a:spcPts val="0"/>
              </a:spcAft>
              <a:buSzPts val="1500"/>
              <a:buFont typeface="Arial"/>
              <a:buChar char="•"/>
            </a:pPr>
            <a:r>
              <a:rPr i="0" lang="en-US" sz="1500">
                <a:solidFill>
                  <a:schemeClr val="dk1"/>
                </a:solidFill>
              </a:rPr>
              <a:t>Services for diagnosis, evaluation, or treatment of symptoms of an acute stroke wherever you are, including in a mobile stroke unit; and</a:t>
            </a:r>
            <a:endParaRPr/>
          </a:p>
          <a:p>
            <a:pPr indent="-228600" lvl="0" marL="228600" rtl="0" algn="l">
              <a:lnSpc>
                <a:spcPct val="100000"/>
              </a:lnSpc>
              <a:spcBef>
                <a:spcPts val="1000"/>
              </a:spcBef>
              <a:spcAft>
                <a:spcPts val="0"/>
              </a:spcAft>
              <a:buSzPts val="1500"/>
              <a:buFont typeface="Arial"/>
              <a:buChar char="•"/>
            </a:pPr>
            <a:r>
              <a:rPr i="0" lang="en-US" sz="1500">
                <a:solidFill>
                  <a:schemeClr val="dk1"/>
                </a:solidFill>
              </a:rPr>
              <a:t>Services for the diagnosis, evaluation, or treatment of a mental and/or behavioral health disorder (including a substance use disorder) in your home</a:t>
            </a:r>
            <a:endParaRPr/>
          </a:p>
          <a:p>
            <a:pPr indent="-114300" lvl="0" marL="228600" rtl="0" algn="l">
              <a:lnSpc>
                <a:spcPct val="100000"/>
              </a:lnSpc>
              <a:spcBef>
                <a:spcPts val="1000"/>
              </a:spcBef>
              <a:spcAft>
                <a:spcPts val="0"/>
              </a:spcAft>
              <a:buSzPts val="1800"/>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41"/>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LAW</a:t>
            </a:r>
            <a:endParaRPr/>
          </a:p>
        </p:txBody>
      </p:sp>
      <p:sp>
        <p:nvSpPr>
          <p:cNvPr id="413" name="Google Shape;413;p41"/>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Social Security Act XVIII §801 et seq.</a:t>
            </a:r>
            <a:endParaRPr/>
          </a:p>
          <a:p>
            <a:pPr indent="-228600" lvl="0" marL="228600" rtl="0" algn="l">
              <a:lnSpc>
                <a:spcPct val="100000"/>
              </a:lnSpc>
              <a:spcBef>
                <a:spcPts val="1000"/>
              </a:spcBef>
              <a:spcAft>
                <a:spcPts val="0"/>
              </a:spcAft>
              <a:buSzPts val="1800"/>
              <a:buChar char="•"/>
            </a:pPr>
            <a:r>
              <a:rPr lang="en-US"/>
              <a:t>42 USC §1395 et seq. </a:t>
            </a:r>
            <a:endParaRPr/>
          </a:p>
          <a:p>
            <a:pPr indent="-228600" lvl="0" marL="228600" rtl="0" algn="l">
              <a:lnSpc>
                <a:spcPct val="100000"/>
              </a:lnSpc>
              <a:spcBef>
                <a:spcPts val="1000"/>
              </a:spcBef>
              <a:spcAft>
                <a:spcPts val="0"/>
              </a:spcAft>
              <a:buSzPts val="1800"/>
              <a:buChar char="•"/>
            </a:pPr>
            <a:r>
              <a:rPr lang="en-US"/>
              <a:t>42 CFR §400 et seq.</a:t>
            </a:r>
            <a:endParaRPr/>
          </a:p>
          <a:p>
            <a:pPr indent="-228600" lvl="0" marL="228600" rtl="0" algn="l">
              <a:lnSpc>
                <a:spcPct val="100000"/>
              </a:lnSpc>
              <a:spcBef>
                <a:spcPts val="1000"/>
              </a:spcBef>
              <a:spcAft>
                <a:spcPts val="0"/>
              </a:spcAft>
              <a:buSzPts val="1800"/>
              <a:buChar char="•"/>
            </a:pPr>
            <a:r>
              <a:rPr lang="en-US"/>
              <a:t>Local Coverage Determinations “LCDs” </a:t>
            </a:r>
            <a:endParaRPr/>
          </a:p>
          <a:p>
            <a:pPr indent="-228600" lvl="0" marL="228600" rtl="0" algn="l">
              <a:lnSpc>
                <a:spcPct val="100000"/>
              </a:lnSpc>
              <a:spcBef>
                <a:spcPts val="1000"/>
              </a:spcBef>
              <a:spcAft>
                <a:spcPts val="0"/>
              </a:spcAft>
              <a:buSzPts val="1800"/>
              <a:buChar char="•"/>
            </a:pPr>
            <a:r>
              <a:rPr lang="en-US"/>
              <a:t>National Coverage Determinations “NCDs”</a:t>
            </a:r>
            <a:endParaRPr/>
          </a:p>
          <a:p>
            <a:pPr indent="-228600" lvl="0" marL="228600" rtl="0" algn="l">
              <a:lnSpc>
                <a:spcPct val="100000"/>
              </a:lnSpc>
              <a:spcBef>
                <a:spcPts val="1000"/>
              </a:spcBef>
              <a:spcAft>
                <a:spcPts val="0"/>
              </a:spcAft>
              <a:buSzPts val="1800"/>
              <a:buChar char="•"/>
            </a:pPr>
            <a:r>
              <a:rPr lang="en-US"/>
              <a:t>Internet – Only Manuals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sp>
        <p:nvSpPr>
          <p:cNvPr id="418" name="Google Shape;418;p42"/>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MEDICARE ADVOCACY PROJECT</a:t>
            </a:r>
            <a:endParaRPr/>
          </a:p>
        </p:txBody>
      </p:sp>
      <p:sp>
        <p:nvSpPr>
          <p:cNvPr id="419" name="Google Shape;419;p42"/>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At the Medicare Advocacy Project (MAP), we provide free legal assistance ranging from advice to full representation for Massachusetts Medicare beneficiaries who are dealing with Medicare related issues.</a:t>
            </a:r>
            <a:endParaRPr/>
          </a:p>
          <a:p>
            <a:pPr indent="-228600" lvl="0" marL="228600" rtl="0" algn="l">
              <a:lnSpc>
                <a:spcPct val="100000"/>
              </a:lnSpc>
              <a:spcBef>
                <a:spcPts val="1000"/>
              </a:spcBef>
              <a:spcAft>
                <a:spcPts val="0"/>
              </a:spcAft>
              <a:buSzPts val="1800"/>
              <a:buChar char="•"/>
            </a:pPr>
            <a:r>
              <a:rPr lang="en-US"/>
              <a:t>Offices are located at Greater Boston Legal Services (GBLS), Community Legal Aid (CLA), and South Coastal Counties Legal Services (SCCLS).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43"/>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LEARN MORE </a:t>
            </a:r>
            <a:endParaRPr/>
          </a:p>
        </p:txBody>
      </p:sp>
      <p:sp>
        <p:nvSpPr>
          <p:cNvPr id="425" name="Google Shape;425;p43"/>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1800"/>
              <a:buChar char="•"/>
            </a:pPr>
            <a:r>
              <a:rPr lang="en-US"/>
              <a:t>Center for Medicare Advocacy: </a:t>
            </a:r>
            <a:r>
              <a:rPr lang="en-US" u="sng">
                <a:solidFill>
                  <a:schemeClr val="hlink"/>
                </a:solidFill>
                <a:hlinkClick r:id="rId3"/>
              </a:rPr>
              <a:t>www.medicareadvocacy.org</a:t>
            </a:r>
            <a:r>
              <a:rPr lang="en-US"/>
              <a:t> </a:t>
            </a:r>
            <a:endParaRPr/>
          </a:p>
          <a:p>
            <a:pPr indent="-228600" lvl="0" marL="228600" rtl="0" algn="l">
              <a:lnSpc>
                <a:spcPct val="100000"/>
              </a:lnSpc>
              <a:spcBef>
                <a:spcPts val="1000"/>
              </a:spcBef>
              <a:spcAft>
                <a:spcPts val="0"/>
              </a:spcAft>
              <a:buSzPts val="1800"/>
              <a:buChar char="•"/>
            </a:pPr>
            <a:r>
              <a:rPr lang="en-US"/>
              <a:t>Center for Medicaid and Medicare Services: </a:t>
            </a:r>
            <a:r>
              <a:rPr lang="en-US" u="sng">
                <a:solidFill>
                  <a:schemeClr val="hlink"/>
                </a:solidFill>
                <a:hlinkClick r:id="rId4"/>
              </a:rPr>
              <a:t>www.medicare.gov</a:t>
            </a:r>
            <a:endParaRPr/>
          </a:p>
          <a:p>
            <a:pPr indent="-228600" lvl="0" marL="228600" rtl="0" algn="l">
              <a:lnSpc>
                <a:spcPct val="100000"/>
              </a:lnSpc>
              <a:spcBef>
                <a:spcPts val="1000"/>
              </a:spcBef>
              <a:spcAft>
                <a:spcPts val="0"/>
              </a:spcAft>
              <a:buSzPts val="1800"/>
              <a:buChar char="•"/>
            </a:pPr>
            <a:r>
              <a:rPr lang="en-US"/>
              <a:t>Justice in Aging: </a:t>
            </a:r>
            <a:r>
              <a:rPr lang="en-US" u="sng">
                <a:solidFill>
                  <a:schemeClr val="hlink"/>
                </a:solidFill>
                <a:hlinkClick r:id="rId5"/>
              </a:rPr>
              <a:t>www.justiceinaging.org</a:t>
            </a:r>
            <a:endParaRPr/>
          </a:p>
          <a:p>
            <a:pPr indent="-228600" lvl="0" marL="228600" rtl="0" algn="l">
              <a:lnSpc>
                <a:spcPct val="100000"/>
              </a:lnSpc>
              <a:spcBef>
                <a:spcPts val="1000"/>
              </a:spcBef>
              <a:spcAft>
                <a:spcPts val="0"/>
              </a:spcAft>
              <a:buSzPts val="1800"/>
              <a:buChar char="•"/>
            </a:pPr>
            <a:r>
              <a:rPr lang="en-US"/>
              <a:t>Kaiser Family Foundation: </a:t>
            </a:r>
            <a:r>
              <a:rPr lang="en-US" u="sng">
                <a:solidFill>
                  <a:schemeClr val="hlink"/>
                </a:solidFill>
                <a:hlinkClick r:id="rId6"/>
              </a:rPr>
              <a:t>www.kff.org</a:t>
            </a:r>
            <a:endParaRPr/>
          </a:p>
          <a:p>
            <a:pPr indent="-228600" lvl="0" marL="228600" rtl="0" algn="l">
              <a:lnSpc>
                <a:spcPct val="100000"/>
              </a:lnSpc>
              <a:spcBef>
                <a:spcPts val="1000"/>
              </a:spcBef>
              <a:spcAft>
                <a:spcPts val="0"/>
              </a:spcAft>
              <a:buSzPts val="1800"/>
              <a:buChar char="•"/>
            </a:pPr>
            <a:r>
              <a:rPr lang="en-US"/>
              <a:t>Resources: </a:t>
            </a:r>
            <a:endParaRPr/>
          </a:p>
          <a:p>
            <a:pPr indent="-228600" lvl="1" marL="457200" rtl="0" algn="l">
              <a:lnSpc>
                <a:spcPct val="100000"/>
              </a:lnSpc>
              <a:spcBef>
                <a:spcPts val="1000"/>
              </a:spcBef>
              <a:spcAft>
                <a:spcPts val="0"/>
              </a:spcAft>
              <a:buSzPts val="1600"/>
              <a:buChar char="•"/>
            </a:pPr>
            <a:r>
              <a:rPr lang="en-US"/>
              <a:t>SHINE: 800-243-4626, press 2 </a:t>
            </a:r>
            <a:endParaRPr/>
          </a:p>
          <a:p>
            <a:pPr indent="-228600" lvl="1" marL="457200" rtl="0" algn="l">
              <a:lnSpc>
                <a:spcPct val="100000"/>
              </a:lnSpc>
              <a:spcBef>
                <a:spcPts val="1000"/>
              </a:spcBef>
              <a:spcAft>
                <a:spcPts val="0"/>
              </a:spcAft>
              <a:buSzPts val="1600"/>
              <a:buChar char="•"/>
            </a:pPr>
            <a:r>
              <a:rPr lang="en-US"/>
              <a:t>CMS: 1-800-MEDICARE</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44"/>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QUESTIONS AND COMMENTS?</a:t>
            </a:r>
            <a:endParaRPr/>
          </a:p>
        </p:txBody>
      </p:sp>
      <p:sp>
        <p:nvSpPr>
          <p:cNvPr id="431" name="Google Shape;431;p44"/>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lang="en-US"/>
              <a:t>CONTACT INFORMATION: </a:t>
            </a:r>
            <a:endParaRPr/>
          </a:p>
          <a:p>
            <a:pPr indent="-114300" lvl="0" marL="228600" rtl="0" algn="l">
              <a:lnSpc>
                <a:spcPct val="100000"/>
              </a:lnSpc>
              <a:spcBef>
                <a:spcPts val="1000"/>
              </a:spcBef>
              <a:spcAft>
                <a:spcPts val="0"/>
              </a:spcAft>
              <a:buSzPts val="1800"/>
              <a:buNone/>
            </a:pPr>
            <a:r>
              <a:t/>
            </a:r>
            <a:endParaRPr/>
          </a:p>
          <a:p>
            <a:pPr indent="0" lvl="0" marL="0" rtl="0" algn="ctr">
              <a:lnSpc>
                <a:spcPct val="100000"/>
              </a:lnSpc>
              <a:spcBef>
                <a:spcPts val="1000"/>
              </a:spcBef>
              <a:spcAft>
                <a:spcPts val="0"/>
              </a:spcAft>
              <a:buSzPts val="1800"/>
              <a:buNone/>
            </a:pPr>
            <a:r>
              <a:rPr lang="en-US"/>
              <a:t>Majda Abbas, esq. </a:t>
            </a:r>
            <a:endParaRPr/>
          </a:p>
          <a:p>
            <a:pPr indent="0" lvl="0" marL="0" rtl="0" algn="ctr">
              <a:lnSpc>
                <a:spcPct val="100000"/>
              </a:lnSpc>
              <a:spcBef>
                <a:spcPts val="1000"/>
              </a:spcBef>
              <a:spcAft>
                <a:spcPts val="0"/>
              </a:spcAft>
              <a:buSzPts val="1800"/>
              <a:buNone/>
            </a:pPr>
            <a:r>
              <a:rPr lang="en-US"/>
              <a:t>Medicare Advocacy Project</a:t>
            </a:r>
            <a:endParaRPr/>
          </a:p>
          <a:p>
            <a:pPr indent="0" lvl="0" marL="0" rtl="0" algn="ctr">
              <a:lnSpc>
                <a:spcPct val="100000"/>
              </a:lnSpc>
              <a:spcBef>
                <a:spcPts val="1000"/>
              </a:spcBef>
              <a:spcAft>
                <a:spcPts val="0"/>
              </a:spcAft>
              <a:buSzPts val="1800"/>
              <a:buNone/>
            </a:pPr>
            <a:r>
              <a:rPr lang="en-US"/>
              <a:t>Greater Boston Legal Services </a:t>
            </a:r>
            <a:endParaRPr/>
          </a:p>
          <a:p>
            <a:pPr indent="0" lvl="0" marL="0" rtl="0" algn="ctr">
              <a:lnSpc>
                <a:spcPct val="100000"/>
              </a:lnSpc>
              <a:spcBef>
                <a:spcPts val="1000"/>
              </a:spcBef>
              <a:spcAft>
                <a:spcPts val="0"/>
              </a:spcAft>
              <a:buSzPts val="1800"/>
              <a:buNone/>
            </a:pPr>
            <a:r>
              <a:rPr lang="en-US" u="sng">
                <a:solidFill>
                  <a:schemeClr val="hlink"/>
                </a:solidFill>
                <a:hlinkClick r:id="rId3"/>
              </a:rPr>
              <a:t>mabbas@gbls.org</a:t>
            </a:r>
            <a:r>
              <a:rPr lang="en-US"/>
              <a:t> </a:t>
            </a:r>
            <a:endParaRPr/>
          </a:p>
          <a:p>
            <a:pPr indent="0" lvl="0" marL="0" rtl="0" algn="l">
              <a:lnSpc>
                <a:spcPct val="100000"/>
              </a:lnSpc>
              <a:spcBef>
                <a:spcPts val="1000"/>
              </a:spcBef>
              <a:spcAft>
                <a:spcPts val="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5"/>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PARTS C &amp; D</a:t>
            </a:r>
            <a:endParaRPr/>
          </a:p>
        </p:txBody>
      </p:sp>
      <p:sp>
        <p:nvSpPr>
          <p:cNvPr id="136" name="Google Shape;136;p5"/>
          <p:cNvSpPr txBox="1"/>
          <p:nvPr>
            <p:ph idx="1" type="body"/>
          </p:nvPr>
        </p:nvSpPr>
        <p:spPr>
          <a:xfrm>
            <a:off x="2231136" y="2407135"/>
            <a:ext cx="7729728" cy="3101983"/>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SzPts val="1600"/>
              <a:buChar char="•"/>
            </a:pPr>
            <a:r>
              <a:rPr b="1" lang="en-US" sz="1600" u="sng"/>
              <a:t>Part C </a:t>
            </a:r>
            <a:r>
              <a:rPr lang="en-US" sz="1600"/>
              <a:t>– Medicare Advantage (coverage provided by private health plans through managed care models, such as Health Maintenance Organizations (HMOs) and Preferred Provider Organizations (PPOs))*</a:t>
            </a:r>
            <a:endParaRPr/>
          </a:p>
          <a:p>
            <a:pPr indent="-228600" lvl="1" marL="457200" rtl="0" algn="l">
              <a:lnSpc>
                <a:spcPct val="100000"/>
              </a:lnSpc>
              <a:spcBef>
                <a:spcPts val="1000"/>
              </a:spcBef>
              <a:spcAft>
                <a:spcPts val="0"/>
              </a:spcAft>
              <a:buSzPts val="1600"/>
              <a:buChar char="•"/>
            </a:pPr>
            <a:r>
              <a:rPr lang="en-US"/>
              <a:t>Part C plans are limited to certain service areas and networks except for emergency/urgently needed services. </a:t>
            </a:r>
            <a:endParaRPr/>
          </a:p>
          <a:p>
            <a:pPr indent="-228600" lvl="0" marL="228600" rtl="0" algn="l">
              <a:lnSpc>
                <a:spcPct val="100000"/>
              </a:lnSpc>
              <a:spcBef>
                <a:spcPts val="1000"/>
              </a:spcBef>
              <a:spcAft>
                <a:spcPts val="0"/>
              </a:spcAft>
              <a:buSzPts val="1600"/>
              <a:buChar char="•"/>
            </a:pPr>
            <a:r>
              <a:rPr b="1" lang="en-US" sz="1600" u="sng"/>
              <a:t>Part D </a:t>
            </a:r>
            <a:r>
              <a:rPr lang="en-US" sz="1600"/>
              <a:t>– prescription drugs (similar to Medicare Advantage plans in the way that part D is provided by private sponsors approved by Medicare.  A part D plan can be included in a Medicare Advantage plan or be free-standing) </a:t>
            </a:r>
            <a:endParaRPr/>
          </a:p>
          <a:p>
            <a:pPr indent="-127000" lvl="0" marL="228600" rtl="0" algn="l">
              <a:lnSpc>
                <a:spcPct val="100000"/>
              </a:lnSpc>
              <a:spcBef>
                <a:spcPts val="1000"/>
              </a:spcBef>
              <a:spcAft>
                <a:spcPts val="0"/>
              </a:spcAft>
              <a:buSzPts val="1600"/>
              <a:buNone/>
            </a:pPr>
            <a:r>
              <a:t/>
            </a:r>
            <a:endParaRPr sz="1600"/>
          </a:p>
          <a:p>
            <a:pPr indent="-127000" lvl="0" marL="228600" rtl="0" algn="l">
              <a:lnSpc>
                <a:spcPct val="100000"/>
              </a:lnSpc>
              <a:spcBef>
                <a:spcPts val="1000"/>
              </a:spcBef>
              <a:spcAft>
                <a:spcPts val="0"/>
              </a:spcAft>
              <a:buSzPts val="1600"/>
              <a:buNone/>
            </a:pPr>
            <a:r>
              <a:t/>
            </a:r>
            <a:endParaRPr sz="1600"/>
          </a:p>
          <a:p>
            <a:pPr indent="0" lvl="0" marL="0" rtl="0" algn="l">
              <a:lnSpc>
                <a:spcPct val="100000"/>
              </a:lnSpc>
              <a:spcBef>
                <a:spcPts val="1000"/>
              </a:spcBef>
              <a:spcAft>
                <a:spcPts val="0"/>
              </a:spcAft>
              <a:buSzPts val="1600"/>
              <a:buNone/>
            </a:pPr>
            <a:r>
              <a:rPr lang="en-US" sz="1600"/>
              <a:t>*Part C is an alternative to traditional, “fee-for-service” Medicare, which is comprised of parts A and B.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6"/>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ELIGIBILITY </a:t>
            </a:r>
            <a:endParaRPr/>
          </a:p>
        </p:txBody>
      </p:sp>
      <p:sp>
        <p:nvSpPr>
          <p:cNvPr id="142" name="Google Shape;142;p6"/>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100000"/>
              </a:lnSpc>
              <a:spcBef>
                <a:spcPts val="0"/>
              </a:spcBef>
              <a:spcAft>
                <a:spcPts val="0"/>
              </a:spcAft>
              <a:buSzPct val="100000"/>
              <a:buChar char="•"/>
            </a:pPr>
            <a:r>
              <a:rPr lang="en-US"/>
              <a:t>Age 65 and above: Must be U.S. citizen or Legal Permanent Resident (resided in U.S. for 5 continuous years) before filing application. </a:t>
            </a:r>
            <a:endParaRPr/>
          </a:p>
          <a:p>
            <a:pPr indent="-228600" lvl="0" marL="228600" rtl="0" algn="l">
              <a:lnSpc>
                <a:spcPct val="100000"/>
              </a:lnSpc>
              <a:spcBef>
                <a:spcPts val="1000"/>
              </a:spcBef>
              <a:spcAft>
                <a:spcPts val="0"/>
              </a:spcAft>
              <a:buSzPct val="100000"/>
              <a:buChar char="•"/>
            </a:pPr>
            <a:r>
              <a:rPr lang="en-US"/>
              <a:t>Under age 65 with disabilities: Must be U.S. citizen or Legal Permanent Resident (resided in U.S. for 5 continuous years) before filing application. </a:t>
            </a:r>
            <a:endParaRPr/>
          </a:p>
          <a:p>
            <a:pPr indent="-228600" lvl="1" marL="457200" rtl="0" algn="l">
              <a:lnSpc>
                <a:spcPct val="100000"/>
              </a:lnSpc>
              <a:spcBef>
                <a:spcPts val="1000"/>
              </a:spcBef>
              <a:spcAft>
                <a:spcPts val="0"/>
              </a:spcAft>
              <a:buSzPct val="100000"/>
              <a:buChar char="•"/>
            </a:pPr>
            <a:r>
              <a:rPr lang="en-US"/>
              <a:t>Coverage begins the 25th month of receiving Social Security Disability (SSDI) benefits, following 5 month waiting period.</a:t>
            </a:r>
            <a:endParaRPr/>
          </a:p>
          <a:p>
            <a:pPr indent="-228600" lvl="1" marL="457200" rtl="0" algn="l">
              <a:lnSpc>
                <a:spcPct val="100000"/>
              </a:lnSpc>
              <a:spcBef>
                <a:spcPts val="1000"/>
              </a:spcBef>
              <a:spcAft>
                <a:spcPts val="0"/>
              </a:spcAft>
              <a:buSzPct val="100000"/>
              <a:buChar char="•"/>
            </a:pPr>
            <a:r>
              <a:rPr lang="en-US"/>
              <a:t>Exception: Individuals with Amyotrophic lateral sclerosis (ALS)</a:t>
            </a:r>
            <a:endParaRPr/>
          </a:p>
          <a:p>
            <a:pPr indent="-228600" lvl="0" marL="228600" rtl="0" algn="l">
              <a:lnSpc>
                <a:spcPct val="100000"/>
              </a:lnSpc>
              <a:spcBef>
                <a:spcPts val="1000"/>
              </a:spcBef>
              <a:spcAft>
                <a:spcPts val="0"/>
              </a:spcAft>
              <a:buSzPct val="100000"/>
              <a:buChar char="•"/>
            </a:pPr>
            <a:r>
              <a:rPr lang="en-US"/>
              <a:t>End Stage Renal Disease (ESRD): Permanent kidney failure requiring kidney dialysis or replacement. </a:t>
            </a:r>
            <a:endParaRPr/>
          </a:p>
          <a:p>
            <a:pPr indent="-228600" lvl="1" marL="457200" rtl="0" algn="l">
              <a:lnSpc>
                <a:spcPct val="100000"/>
              </a:lnSpc>
              <a:spcBef>
                <a:spcPts val="1000"/>
              </a:spcBef>
              <a:spcAft>
                <a:spcPts val="0"/>
              </a:spcAft>
              <a:buSzPct val="100000"/>
              <a:buChar char="•"/>
            </a:pPr>
            <a:r>
              <a:rPr lang="en-US"/>
              <a:t>No waiting period, but start date depends on treatment.</a:t>
            </a:r>
            <a:endParaRPr/>
          </a:p>
          <a:p>
            <a:pPr indent="-228600" lvl="0" marL="228600" rtl="0" algn="l">
              <a:lnSpc>
                <a:spcPct val="100000"/>
              </a:lnSpc>
              <a:spcBef>
                <a:spcPts val="1000"/>
              </a:spcBef>
              <a:spcAft>
                <a:spcPts val="0"/>
              </a:spcAft>
              <a:buSzPct val="100000"/>
              <a:buChar char="•"/>
            </a:pPr>
            <a:r>
              <a:rPr lang="en-US"/>
              <a:t>Certain public employees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7"/>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HOW TO ENROLL	</a:t>
            </a:r>
            <a:endParaRPr/>
          </a:p>
        </p:txBody>
      </p:sp>
      <p:grpSp>
        <p:nvGrpSpPr>
          <p:cNvPr id="148" name="Google Shape;148;p7"/>
          <p:cNvGrpSpPr/>
          <p:nvPr/>
        </p:nvGrpSpPr>
        <p:grpSpPr>
          <a:xfrm>
            <a:off x="-1050808" y="2133642"/>
            <a:ext cx="10975514" cy="3912960"/>
            <a:chOff x="-3281246" y="-504783"/>
            <a:chExt cx="10975514" cy="3912960"/>
          </a:xfrm>
        </p:grpSpPr>
        <p:sp>
          <p:nvSpPr>
            <p:cNvPr id="149" name="Google Shape;149;p7"/>
            <p:cNvSpPr/>
            <p:nvPr/>
          </p:nvSpPr>
          <p:spPr>
            <a:xfrm>
              <a:off x="-3281246" y="-504783"/>
              <a:ext cx="3912960" cy="3912960"/>
            </a:xfrm>
            <a:prstGeom prst="blockArc">
              <a:avLst>
                <a:gd fmla="val 18900000" name="adj1"/>
                <a:gd fmla="val 2700000" name="adj2"/>
                <a:gd fmla="val 552" name="adj3"/>
              </a:avLst>
            </a:prstGeom>
            <a:noFill/>
            <a:ln cap="flat" cmpd="sng" w="12700">
              <a:solidFill>
                <a:srgbClr val="81911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7"/>
            <p:cNvSpPr/>
            <p:nvPr/>
          </p:nvSpPr>
          <p:spPr>
            <a:xfrm>
              <a:off x="406201" y="290339"/>
              <a:ext cx="7288067" cy="580678"/>
            </a:xfrm>
            <a:prstGeom prst="rect">
              <a:avLst/>
            </a:prstGeom>
            <a:solidFill>
              <a:schemeClr val="accent1"/>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7"/>
            <p:cNvSpPr txBox="1"/>
            <p:nvPr/>
          </p:nvSpPr>
          <p:spPr>
            <a:xfrm>
              <a:off x="406201" y="290339"/>
              <a:ext cx="7288067" cy="580678"/>
            </a:xfrm>
            <a:prstGeom prst="rect">
              <a:avLst/>
            </a:prstGeom>
            <a:noFill/>
            <a:ln>
              <a:noFill/>
            </a:ln>
          </p:spPr>
          <p:txBody>
            <a:bodyPr anchorCtr="0" anchor="ctr" bIns="78725" lIns="460900" spcFirstLastPara="1" rIns="78725" wrap="square" tIns="78725">
              <a:noAutofit/>
            </a:bodyPr>
            <a:lstStyle/>
            <a:p>
              <a:pPr indent="0" lvl="0" marL="0" marR="0" rtl="0" algn="l">
                <a:lnSpc>
                  <a:spcPct val="90000"/>
                </a:lnSpc>
                <a:spcBef>
                  <a:spcPts val="0"/>
                </a:spcBef>
                <a:spcAft>
                  <a:spcPts val="0"/>
                </a:spcAft>
                <a:buClr>
                  <a:schemeClr val="lt1"/>
                </a:buClr>
                <a:buSzPts val="3100"/>
                <a:buFont typeface="Gill Sans"/>
                <a:buNone/>
              </a:pPr>
              <a:r>
                <a:rPr b="0" i="0" lang="en-US" sz="3100" u="none" cap="none" strike="noStrike">
                  <a:solidFill>
                    <a:schemeClr val="lt1"/>
                  </a:solidFill>
                  <a:latin typeface="Gill Sans"/>
                  <a:ea typeface="Gill Sans"/>
                  <a:cs typeface="Gill Sans"/>
                  <a:sym typeface="Gill Sans"/>
                </a:rPr>
                <a:t>Online</a:t>
              </a:r>
              <a:endParaRPr/>
            </a:p>
          </p:txBody>
        </p:sp>
        <p:sp>
          <p:nvSpPr>
            <p:cNvPr id="152" name="Google Shape;152;p7"/>
            <p:cNvSpPr/>
            <p:nvPr/>
          </p:nvSpPr>
          <p:spPr>
            <a:xfrm>
              <a:off x="43277" y="217754"/>
              <a:ext cx="725848" cy="725848"/>
            </a:xfrm>
            <a:prstGeom prst="ellipse">
              <a:avLst/>
            </a:prstGeom>
            <a:solidFill>
              <a:schemeClr val="lt1"/>
            </a:solidFill>
            <a:ln cap="flat" cmpd="sng" w="12700">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7"/>
            <p:cNvSpPr/>
            <p:nvPr/>
          </p:nvSpPr>
          <p:spPr>
            <a:xfrm>
              <a:off x="617278" y="1161357"/>
              <a:ext cx="7076990" cy="580678"/>
            </a:xfrm>
            <a:prstGeom prst="rect">
              <a:avLst/>
            </a:prstGeom>
            <a:solidFill>
              <a:schemeClr val="accent1"/>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7"/>
            <p:cNvSpPr txBox="1"/>
            <p:nvPr/>
          </p:nvSpPr>
          <p:spPr>
            <a:xfrm>
              <a:off x="617278" y="1161357"/>
              <a:ext cx="7076990" cy="580678"/>
            </a:xfrm>
            <a:prstGeom prst="rect">
              <a:avLst/>
            </a:prstGeom>
            <a:noFill/>
            <a:ln>
              <a:noFill/>
            </a:ln>
          </p:spPr>
          <p:txBody>
            <a:bodyPr anchorCtr="0" anchor="ctr" bIns="78725" lIns="460900" spcFirstLastPara="1" rIns="78725" wrap="square" tIns="78725">
              <a:noAutofit/>
            </a:bodyPr>
            <a:lstStyle/>
            <a:p>
              <a:pPr indent="0" lvl="0" marL="0" marR="0" rtl="0" algn="l">
                <a:lnSpc>
                  <a:spcPct val="90000"/>
                </a:lnSpc>
                <a:spcBef>
                  <a:spcPts val="0"/>
                </a:spcBef>
                <a:spcAft>
                  <a:spcPts val="0"/>
                </a:spcAft>
                <a:buClr>
                  <a:schemeClr val="lt1"/>
                </a:buClr>
                <a:buSzPts val="3100"/>
                <a:buFont typeface="Gill Sans"/>
                <a:buNone/>
              </a:pPr>
              <a:r>
                <a:rPr b="0" i="0" lang="en-US" sz="3100" u="none" cap="none" strike="noStrike">
                  <a:solidFill>
                    <a:schemeClr val="lt1"/>
                  </a:solidFill>
                  <a:latin typeface="Gill Sans"/>
                  <a:ea typeface="Gill Sans"/>
                  <a:cs typeface="Gill Sans"/>
                  <a:sym typeface="Gill Sans"/>
                </a:rPr>
                <a:t>Telephone</a:t>
              </a:r>
              <a:endParaRPr/>
            </a:p>
          </p:txBody>
        </p:sp>
        <p:sp>
          <p:nvSpPr>
            <p:cNvPr id="155" name="Google Shape;155;p7"/>
            <p:cNvSpPr/>
            <p:nvPr/>
          </p:nvSpPr>
          <p:spPr>
            <a:xfrm>
              <a:off x="254354" y="1088772"/>
              <a:ext cx="725848" cy="725848"/>
            </a:xfrm>
            <a:prstGeom prst="ellipse">
              <a:avLst/>
            </a:prstGeom>
            <a:solidFill>
              <a:schemeClr val="lt1"/>
            </a:solidFill>
            <a:ln cap="flat" cmpd="sng" w="12700">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7"/>
            <p:cNvSpPr/>
            <p:nvPr/>
          </p:nvSpPr>
          <p:spPr>
            <a:xfrm>
              <a:off x="406201" y="2032375"/>
              <a:ext cx="7288067" cy="580678"/>
            </a:xfrm>
            <a:prstGeom prst="rect">
              <a:avLst/>
            </a:prstGeom>
            <a:solidFill>
              <a:schemeClr val="accent1"/>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7"/>
            <p:cNvSpPr txBox="1"/>
            <p:nvPr/>
          </p:nvSpPr>
          <p:spPr>
            <a:xfrm>
              <a:off x="406201" y="2032375"/>
              <a:ext cx="7288067" cy="580678"/>
            </a:xfrm>
            <a:prstGeom prst="rect">
              <a:avLst/>
            </a:prstGeom>
            <a:noFill/>
            <a:ln>
              <a:noFill/>
            </a:ln>
          </p:spPr>
          <p:txBody>
            <a:bodyPr anchorCtr="0" anchor="ctr" bIns="78725" lIns="460900" spcFirstLastPara="1" rIns="78725" wrap="square" tIns="78725">
              <a:noAutofit/>
            </a:bodyPr>
            <a:lstStyle/>
            <a:p>
              <a:pPr indent="0" lvl="0" marL="0" marR="0" rtl="0" algn="l">
                <a:lnSpc>
                  <a:spcPct val="90000"/>
                </a:lnSpc>
                <a:spcBef>
                  <a:spcPts val="0"/>
                </a:spcBef>
                <a:spcAft>
                  <a:spcPts val="0"/>
                </a:spcAft>
                <a:buClr>
                  <a:schemeClr val="lt1"/>
                </a:buClr>
                <a:buSzPts val="3100"/>
                <a:buFont typeface="Gill Sans"/>
                <a:buNone/>
              </a:pPr>
              <a:r>
                <a:rPr b="0" i="0" lang="en-US" sz="3100" u="none" cap="none" strike="noStrike">
                  <a:solidFill>
                    <a:schemeClr val="lt1"/>
                  </a:solidFill>
                  <a:latin typeface="Gill Sans"/>
                  <a:ea typeface="Gill Sans"/>
                  <a:cs typeface="Gill Sans"/>
                  <a:sym typeface="Gill Sans"/>
                </a:rPr>
                <a:t>In person at local SSA office </a:t>
              </a:r>
              <a:endParaRPr/>
            </a:p>
          </p:txBody>
        </p:sp>
        <p:sp>
          <p:nvSpPr>
            <p:cNvPr id="158" name="Google Shape;158;p7"/>
            <p:cNvSpPr/>
            <p:nvPr/>
          </p:nvSpPr>
          <p:spPr>
            <a:xfrm>
              <a:off x="43277" y="1959790"/>
              <a:ext cx="725848" cy="725848"/>
            </a:xfrm>
            <a:prstGeom prst="ellipse">
              <a:avLst/>
            </a:prstGeom>
            <a:solidFill>
              <a:schemeClr val="lt1"/>
            </a:solidFill>
            <a:ln cap="flat" cmpd="sng" w="12700">
              <a:solidFill>
                <a:srgbClr val="A4B72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8"/>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ENROLLMENT PERIODS</a:t>
            </a:r>
            <a:endParaRPr/>
          </a:p>
        </p:txBody>
      </p:sp>
      <p:grpSp>
        <p:nvGrpSpPr>
          <p:cNvPr id="164" name="Google Shape;164;p8"/>
          <p:cNvGrpSpPr/>
          <p:nvPr/>
        </p:nvGrpSpPr>
        <p:grpSpPr>
          <a:xfrm>
            <a:off x="2229739" y="2409919"/>
            <a:ext cx="7731125" cy="3314925"/>
            <a:chOff x="0" y="94"/>
            <a:chExt cx="7731125" cy="3314925"/>
          </a:xfrm>
        </p:grpSpPr>
        <p:sp>
          <p:nvSpPr>
            <p:cNvPr id="165" name="Google Shape;165;p8"/>
            <p:cNvSpPr/>
            <p:nvPr/>
          </p:nvSpPr>
          <p:spPr>
            <a:xfrm>
              <a:off x="0" y="94"/>
              <a:ext cx="7731125" cy="421200"/>
            </a:xfrm>
            <a:prstGeom prst="roundRect">
              <a:avLst>
                <a:gd fmla="val 16667" name="adj"/>
              </a:avLst>
            </a:prstGeom>
            <a:solidFill>
              <a:srgbClr val="A4B724"/>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8"/>
            <p:cNvSpPr txBox="1"/>
            <p:nvPr/>
          </p:nvSpPr>
          <p:spPr>
            <a:xfrm>
              <a:off x="20561" y="20655"/>
              <a:ext cx="7690003" cy="380078"/>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lt1"/>
                </a:buClr>
                <a:buSzPts val="1800"/>
                <a:buFont typeface="Gill Sans"/>
                <a:buNone/>
              </a:pPr>
              <a:r>
                <a:rPr b="0" i="0" lang="en-US" sz="1800" u="none" cap="none" strike="noStrike">
                  <a:solidFill>
                    <a:schemeClr val="lt1"/>
                  </a:solidFill>
                  <a:latin typeface="Gill Sans"/>
                  <a:ea typeface="Gill Sans"/>
                  <a:cs typeface="Gill Sans"/>
                  <a:sym typeface="Gill Sans"/>
                </a:rPr>
                <a:t>Initial Enrollment Period “IEP”</a:t>
              </a:r>
              <a:endParaRPr/>
            </a:p>
          </p:txBody>
        </p:sp>
        <p:sp>
          <p:nvSpPr>
            <p:cNvPr id="167" name="Google Shape;167;p8"/>
            <p:cNvSpPr/>
            <p:nvPr/>
          </p:nvSpPr>
          <p:spPr>
            <a:xfrm>
              <a:off x="0" y="421294"/>
              <a:ext cx="7731125" cy="4191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8"/>
            <p:cNvSpPr txBox="1"/>
            <p:nvPr/>
          </p:nvSpPr>
          <p:spPr>
            <a:xfrm>
              <a:off x="0" y="421294"/>
              <a:ext cx="7731125" cy="419175"/>
            </a:xfrm>
            <a:prstGeom prst="rect">
              <a:avLst/>
            </a:prstGeom>
            <a:noFill/>
            <a:ln>
              <a:noFill/>
            </a:ln>
          </p:spPr>
          <p:txBody>
            <a:bodyPr anchorCtr="0" anchor="t" bIns="22850" lIns="245450" spcFirstLastPara="1" rIns="128000" wrap="square" tIns="22850">
              <a:noAutofit/>
            </a:bodyPr>
            <a:lstStyle/>
            <a:p>
              <a:pPr indent="-114300" lvl="1" marL="114300" marR="0" rtl="0" algn="l">
                <a:lnSpc>
                  <a:spcPct val="90000"/>
                </a:lnSpc>
                <a:spcBef>
                  <a:spcPts val="0"/>
                </a:spcBef>
                <a:spcAft>
                  <a:spcPts val="0"/>
                </a:spcAft>
                <a:buClr>
                  <a:schemeClr val="dk1"/>
                </a:buClr>
                <a:buSzPts val="1400"/>
                <a:buFont typeface="Gill Sans"/>
                <a:buChar char="•"/>
              </a:pPr>
              <a:r>
                <a:rPr b="0" i="0" lang="en-US" sz="1400" u="none" cap="none" strike="noStrike">
                  <a:solidFill>
                    <a:schemeClr val="dk1"/>
                  </a:solidFill>
                  <a:latin typeface="Gill Sans"/>
                  <a:ea typeface="Gill Sans"/>
                  <a:cs typeface="Gill Sans"/>
                  <a:sym typeface="Gill Sans"/>
                </a:rPr>
                <a:t>When turning 65, 3 months before, month of, and 3 months after 65</a:t>
              </a:r>
              <a:r>
                <a:rPr b="0" baseline="30000" i="0" lang="en-US" sz="1400" u="none" cap="none" strike="noStrike">
                  <a:solidFill>
                    <a:schemeClr val="dk1"/>
                  </a:solidFill>
                  <a:latin typeface="Gill Sans"/>
                  <a:ea typeface="Gill Sans"/>
                  <a:cs typeface="Gill Sans"/>
                  <a:sym typeface="Gill Sans"/>
                </a:rPr>
                <a:t>th</a:t>
              </a:r>
              <a:r>
                <a:rPr b="0" i="0" lang="en-US" sz="1400" u="none" cap="none" strike="noStrike">
                  <a:solidFill>
                    <a:schemeClr val="dk1"/>
                  </a:solidFill>
                  <a:latin typeface="Gill Sans"/>
                  <a:ea typeface="Gill Sans"/>
                  <a:cs typeface="Gill Sans"/>
                  <a:sym typeface="Gill Sans"/>
                </a:rPr>
                <a:t> birthday, OR 25</a:t>
              </a:r>
              <a:r>
                <a:rPr b="0" baseline="30000" i="0" lang="en-US" sz="1400" u="none" cap="none" strike="noStrike">
                  <a:solidFill>
                    <a:schemeClr val="dk1"/>
                  </a:solidFill>
                  <a:latin typeface="Gill Sans"/>
                  <a:ea typeface="Gill Sans"/>
                  <a:cs typeface="Gill Sans"/>
                  <a:sym typeface="Gill Sans"/>
                </a:rPr>
                <a:t>th</a:t>
              </a:r>
              <a:r>
                <a:rPr b="0" i="0" lang="en-US" sz="1400" u="none" cap="none" strike="noStrike">
                  <a:solidFill>
                    <a:schemeClr val="dk1"/>
                  </a:solidFill>
                  <a:latin typeface="Gill Sans"/>
                  <a:ea typeface="Gill Sans"/>
                  <a:cs typeface="Gill Sans"/>
                  <a:sym typeface="Gill Sans"/>
                </a:rPr>
                <a:t> month of disability </a:t>
              </a:r>
              <a:endParaRPr/>
            </a:p>
          </p:txBody>
        </p:sp>
        <p:sp>
          <p:nvSpPr>
            <p:cNvPr id="169" name="Google Shape;169;p8"/>
            <p:cNvSpPr/>
            <p:nvPr/>
          </p:nvSpPr>
          <p:spPr>
            <a:xfrm>
              <a:off x="0" y="840469"/>
              <a:ext cx="7731125" cy="421200"/>
            </a:xfrm>
            <a:prstGeom prst="roundRect">
              <a:avLst>
                <a:gd fmla="val 16667" name="adj"/>
              </a:avLst>
            </a:prstGeom>
            <a:solidFill>
              <a:srgbClr val="A4B724"/>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8"/>
            <p:cNvSpPr txBox="1"/>
            <p:nvPr/>
          </p:nvSpPr>
          <p:spPr>
            <a:xfrm>
              <a:off x="20561" y="861030"/>
              <a:ext cx="7690003" cy="380078"/>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lt1"/>
                </a:buClr>
                <a:buSzPts val="1800"/>
                <a:buFont typeface="Gill Sans"/>
                <a:buNone/>
              </a:pPr>
              <a:r>
                <a:rPr b="0" i="0" lang="en-US" sz="1800" u="none" cap="none" strike="noStrike">
                  <a:solidFill>
                    <a:schemeClr val="lt1"/>
                  </a:solidFill>
                  <a:latin typeface="Gill Sans"/>
                  <a:ea typeface="Gill Sans"/>
                  <a:cs typeface="Gill Sans"/>
                  <a:sym typeface="Gill Sans"/>
                </a:rPr>
                <a:t>General Enrollment Period “GEP”</a:t>
              </a:r>
              <a:endParaRPr/>
            </a:p>
          </p:txBody>
        </p:sp>
        <p:sp>
          <p:nvSpPr>
            <p:cNvPr id="171" name="Google Shape;171;p8"/>
            <p:cNvSpPr/>
            <p:nvPr/>
          </p:nvSpPr>
          <p:spPr>
            <a:xfrm>
              <a:off x="0" y="1261669"/>
              <a:ext cx="7731125" cy="29808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8"/>
            <p:cNvSpPr txBox="1"/>
            <p:nvPr/>
          </p:nvSpPr>
          <p:spPr>
            <a:xfrm>
              <a:off x="0" y="1261669"/>
              <a:ext cx="7731125" cy="298080"/>
            </a:xfrm>
            <a:prstGeom prst="rect">
              <a:avLst/>
            </a:prstGeom>
            <a:noFill/>
            <a:ln>
              <a:noFill/>
            </a:ln>
          </p:spPr>
          <p:txBody>
            <a:bodyPr anchorCtr="0" anchor="t" bIns="22850" lIns="245450" spcFirstLastPara="1" rIns="128000" wrap="square" tIns="22850">
              <a:noAutofit/>
            </a:bodyPr>
            <a:lstStyle/>
            <a:p>
              <a:pPr indent="-114300" lvl="1" marL="114300" marR="0" rtl="0" algn="l">
                <a:lnSpc>
                  <a:spcPct val="90000"/>
                </a:lnSpc>
                <a:spcBef>
                  <a:spcPts val="0"/>
                </a:spcBef>
                <a:spcAft>
                  <a:spcPts val="0"/>
                </a:spcAft>
                <a:buClr>
                  <a:schemeClr val="dk1"/>
                </a:buClr>
                <a:buSzPts val="1400"/>
                <a:buFont typeface="Gill Sans"/>
                <a:buChar char="•"/>
              </a:pPr>
              <a:r>
                <a:rPr b="0" i="0" lang="en-US" sz="1400" u="none" cap="none" strike="noStrike">
                  <a:solidFill>
                    <a:schemeClr val="dk1"/>
                  </a:solidFill>
                  <a:latin typeface="Gill Sans"/>
                  <a:ea typeface="Gill Sans"/>
                  <a:cs typeface="Gill Sans"/>
                  <a:sym typeface="Gill Sans"/>
                </a:rPr>
                <a:t>Annually from January 1-March 31</a:t>
              </a:r>
              <a:endParaRPr/>
            </a:p>
          </p:txBody>
        </p:sp>
        <p:sp>
          <p:nvSpPr>
            <p:cNvPr id="173" name="Google Shape;173;p8"/>
            <p:cNvSpPr/>
            <p:nvPr/>
          </p:nvSpPr>
          <p:spPr>
            <a:xfrm>
              <a:off x="0" y="1559749"/>
              <a:ext cx="7731125" cy="421200"/>
            </a:xfrm>
            <a:prstGeom prst="roundRect">
              <a:avLst>
                <a:gd fmla="val 16667" name="adj"/>
              </a:avLst>
            </a:prstGeom>
            <a:solidFill>
              <a:srgbClr val="A4B724"/>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8"/>
            <p:cNvSpPr txBox="1"/>
            <p:nvPr/>
          </p:nvSpPr>
          <p:spPr>
            <a:xfrm>
              <a:off x="20561" y="1580310"/>
              <a:ext cx="7690003" cy="380078"/>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lt1"/>
                </a:buClr>
                <a:buSzPts val="1800"/>
                <a:buFont typeface="Gill Sans"/>
                <a:buNone/>
              </a:pPr>
              <a:r>
                <a:rPr b="0" i="0" lang="en-US" sz="1800" u="none" cap="none" strike="noStrike">
                  <a:solidFill>
                    <a:schemeClr val="lt1"/>
                  </a:solidFill>
                  <a:latin typeface="Gill Sans"/>
                  <a:ea typeface="Gill Sans"/>
                  <a:cs typeface="Gill Sans"/>
                  <a:sym typeface="Gill Sans"/>
                </a:rPr>
                <a:t>Special Enrollment Period “SEP”</a:t>
              </a:r>
              <a:endParaRPr/>
            </a:p>
          </p:txBody>
        </p:sp>
        <p:sp>
          <p:nvSpPr>
            <p:cNvPr id="175" name="Google Shape;175;p8"/>
            <p:cNvSpPr/>
            <p:nvPr/>
          </p:nvSpPr>
          <p:spPr>
            <a:xfrm>
              <a:off x="0" y="1980949"/>
              <a:ext cx="7731125" cy="61479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8"/>
            <p:cNvSpPr txBox="1"/>
            <p:nvPr/>
          </p:nvSpPr>
          <p:spPr>
            <a:xfrm>
              <a:off x="0" y="1980949"/>
              <a:ext cx="7731125" cy="614790"/>
            </a:xfrm>
            <a:prstGeom prst="rect">
              <a:avLst/>
            </a:prstGeom>
            <a:noFill/>
            <a:ln>
              <a:noFill/>
            </a:ln>
          </p:spPr>
          <p:txBody>
            <a:bodyPr anchorCtr="0" anchor="t" bIns="22850" lIns="245450" spcFirstLastPara="1" rIns="128000" wrap="square" tIns="22850">
              <a:noAutofit/>
            </a:bodyPr>
            <a:lstStyle/>
            <a:p>
              <a:pPr indent="-114300" lvl="1" marL="114300" marR="0" rtl="0" algn="l">
                <a:lnSpc>
                  <a:spcPct val="90000"/>
                </a:lnSpc>
                <a:spcBef>
                  <a:spcPts val="0"/>
                </a:spcBef>
                <a:spcAft>
                  <a:spcPts val="0"/>
                </a:spcAft>
                <a:buClr>
                  <a:schemeClr val="dk1"/>
                </a:buClr>
                <a:buSzPts val="1400"/>
                <a:buFont typeface="Gill Sans"/>
                <a:buChar char="•"/>
              </a:pPr>
              <a:r>
                <a:rPr b="0" i="0" lang="en-US" sz="1400" u="none" cap="none" strike="noStrike">
                  <a:solidFill>
                    <a:schemeClr val="dk1"/>
                  </a:solidFill>
                  <a:latin typeface="Gill Sans"/>
                  <a:ea typeface="Gill Sans"/>
                  <a:cs typeface="Gill Sans"/>
                  <a:sym typeface="Gill Sans"/>
                </a:rPr>
                <a:t>Some people are allowed to delay enrollment because they or their spouse are actively employed and covered by employer group health insurance. There are also other special enrollment periods available.</a:t>
              </a:r>
              <a:endParaRPr/>
            </a:p>
          </p:txBody>
        </p:sp>
        <p:sp>
          <p:nvSpPr>
            <p:cNvPr id="177" name="Google Shape;177;p8"/>
            <p:cNvSpPr/>
            <p:nvPr/>
          </p:nvSpPr>
          <p:spPr>
            <a:xfrm>
              <a:off x="0" y="2595739"/>
              <a:ext cx="7731125" cy="421200"/>
            </a:xfrm>
            <a:prstGeom prst="roundRect">
              <a:avLst>
                <a:gd fmla="val 16667" name="adj"/>
              </a:avLst>
            </a:prstGeom>
            <a:solidFill>
              <a:srgbClr val="A4B724"/>
            </a:solid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8"/>
            <p:cNvSpPr txBox="1"/>
            <p:nvPr/>
          </p:nvSpPr>
          <p:spPr>
            <a:xfrm>
              <a:off x="20561" y="2616300"/>
              <a:ext cx="7690003" cy="380078"/>
            </a:xfrm>
            <a:prstGeom prst="rect">
              <a:avLst/>
            </a:prstGeom>
            <a:noFill/>
            <a:ln>
              <a:noFill/>
            </a:ln>
          </p:spPr>
          <p:txBody>
            <a:bodyPr anchorCtr="0" anchor="ctr" bIns="68575" lIns="68575" spcFirstLastPara="1" rIns="68575" wrap="square" tIns="68575">
              <a:noAutofit/>
            </a:bodyPr>
            <a:lstStyle/>
            <a:p>
              <a:pPr indent="0" lvl="0" marL="0" marR="0" rtl="0" algn="l">
                <a:lnSpc>
                  <a:spcPct val="90000"/>
                </a:lnSpc>
                <a:spcBef>
                  <a:spcPts val="0"/>
                </a:spcBef>
                <a:spcAft>
                  <a:spcPts val="0"/>
                </a:spcAft>
                <a:buClr>
                  <a:schemeClr val="lt1"/>
                </a:buClr>
                <a:buSzPts val="1800"/>
                <a:buFont typeface="Gill Sans"/>
                <a:buNone/>
              </a:pPr>
              <a:r>
                <a:rPr b="0" i="0" lang="en-US" sz="1800" u="none" cap="none" strike="noStrike">
                  <a:solidFill>
                    <a:schemeClr val="lt1"/>
                  </a:solidFill>
                  <a:latin typeface="Gill Sans"/>
                  <a:ea typeface="Gill Sans"/>
                  <a:cs typeface="Gill Sans"/>
                  <a:sym typeface="Gill Sans"/>
                </a:rPr>
                <a:t>Open Enrollment for Parts C &amp; D</a:t>
              </a:r>
              <a:endParaRPr/>
            </a:p>
          </p:txBody>
        </p:sp>
        <p:sp>
          <p:nvSpPr>
            <p:cNvPr id="179" name="Google Shape;179;p8"/>
            <p:cNvSpPr/>
            <p:nvPr/>
          </p:nvSpPr>
          <p:spPr>
            <a:xfrm>
              <a:off x="0" y="3016939"/>
              <a:ext cx="7731125" cy="29808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8"/>
            <p:cNvSpPr txBox="1"/>
            <p:nvPr/>
          </p:nvSpPr>
          <p:spPr>
            <a:xfrm>
              <a:off x="0" y="3016939"/>
              <a:ext cx="7731125" cy="298080"/>
            </a:xfrm>
            <a:prstGeom prst="rect">
              <a:avLst/>
            </a:prstGeom>
            <a:noFill/>
            <a:ln>
              <a:noFill/>
            </a:ln>
          </p:spPr>
          <p:txBody>
            <a:bodyPr anchorCtr="0" anchor="t" bIns="22850" lIns="245450" spcFirstLastPara="1" rIns="128000" wrap="square" tIns="22850">
              <a:noAutofit/>
            </a:bodyPr>
            <a:lstStyle/>
            <a:p>
              <a:pPr indent="-114300" lvl="1" marL="114300" marR="0" rtl="0" algn="l">
                <a:lnSpc>
                  <a:spcPct val="90000"/>
                </a:lnSpc>
                <a:spcBef>
                  <a:spcPts val="0"/>
                </a:spcBef>
                <a:spcAft>
                  <a:spcPts val="0"/>
                </a:spcAft>
                <a:buClr>
                  <a:schemeClr val="dk1"/>
                </a:buClr>
                <a:buSzPts val="1400"/>
                <a:buFont typeface="Gill Sans"/>
                <a:buChar char="•"/>
              </a:pPr>
              <a:r>
                <a:rPr b="0" i="0" lang="en-US" sz="1400" u="none" cap="none" strike="noStrike">
                  <a:solidFill>
                    <a:schemeClr val="dk1"/>
                  </a:solidFill>
                  <a:latin typeface="Gill Sans"/>
                  <a:ea typeface="Gill Sans"/>
                  <a:cs typeface="Gill Sans"/>
                  <a:sym typeface="Gill Sans"/>
                </a:rPr>
                <a:t>Annually from October 15-December 7</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9"/>
          <p:cNvSpPr txBox="1"/>
          <p:nvPr>
            <p:ph type="title"/>
          </p:nvPr>
        </p:nvSpPr>
        <p:spPr>
          <a:xfrm>
            <a:off x="2231136" y="964692"/>
            <a:ext cx="7729728" cy="118872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2800"/>
              <a:buFont typeface="Gill Sans"/>
              <a:buNone/>
            </a:pPr>
            <a:r>
              <a:rPr lang="en-US"/>
              <a:t>AUTOMATIC ENROLLMENT </a:t>
            </a:r>
            <a:endParaRPr/>
          </a:p>
        </p:txBody>
      </p:sp>
      <p:sp>
        <p:nvSpPr>
          <p:cNvPr id="186" name="Google Shape;186;p9"/>
          <p:cNvSpPr txBox="1"/>
          <p:nvPr>
            <p:ph idx="1" type="body"/>
          </p:nvPr>
        </p:nvSpPr>
        <p:spPr>
          <a:xfrm>
            <a:off x="2231136" y="2638044"/>
            <a:ext cx="7729728" cy="310198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00"/>
              <a:buChar char="•"/>
            </a:pPr>
            <a:r>
              <a:rPr lang="en-US" sz="2000"/>
              <a:t>Automatic enrollment in part A happens when an individual is 65 and receiving Social Security Benefits or Railroad Retirement Benefits, an individual is under 65 but is eligible based on disability status or ALS diagnosis. </a:t>
            </a:r>
            <a:endParaRPr/>
          </a:p>
          <a:p>
            <a:pPr indent="-228600" lvl="0" marL="228600" rtl="0" algn="l">
              <a:lnSpc>
                <a:spcPct val="100000"/>
              </a:lnSpc>
              <a:spcBef>
                <a:spcPts val="1000"/>
              </a:spcBef>
              <a:spcAft>
                <a:spcPts val="0"/>
              </a:spcAft>
              <a:buSzPts val="2000"/>
              <a:buChar char="•"/>
            </a:pPr>
            <a:r>
              <a:rPr lang="en-US" sz="2000"/>
              <a:t>Automatic enrollment in part A creates a deemed enrollment in part B.  You may decline part B, but can run the risk of incurring a late enrollment penalty if you do not have a special enrollment period</a:t>
            </a:r>
            <a:r>
              <a:rPr lang="en-US"/>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arcel">
  <a:themeElements>
    <a:clrScheme name="Parcel">
      <a:dk1>
        <a:srgbClr val="000000"/>
      </a:dk1>
      <a:lt1>
        <a:srgbClr val="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arcel">
  <a:themeElements>
    <a:clrScheme name="Parcel">
      <a:dk1>
        <a:srgbClr val="000000"/>
      </a:dk1>
      <a:lt1>
        <a:srgbClr val="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2024-04-05T20:35:28Z</dcterms:created>
  <dc:creator>McGinley, Mary</dc:creator>
</cp:coreProperties>
</file>