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BCB0-AD70-4D46-8AE8-C6DF3D0927C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C1884-79B0-4FE3-BD03-B04D8D6E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program for older adults not eligible for SSA benefits, including immigrants (LPR, refugee/asylee, Haitian/Cuban entrant, parolee, PRUCOL)</a:t>
            </a:r>
          </a:p>
          <a:p>
            <a:r>
              <a:rPr lang="en-US" dirty="0"/>
              <a:t>Disability expected to last more than 60 days</a:t>
            </a:r>
          </a:p>
          <a:p>
            <a:r>
              <a:rPr lang="en-US" dirty="0"/>
              <a:t>Caregivers required to be in the home to prevent person with disability from being institutionalized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C1884-79B0-4FE3-BD03-B04D8D6ED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C1884-79B0-4FE3-BD03-B04D8D6ED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articles and Advocacy Guides on MLH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C1884-79B0-4FE3-BD03-B04D8D6ED5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18C2-41A2-B760-100F-CA6F7E5F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B075D-8160-A871-F1E3-C301F2075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3857-A1EE-8F46-CF71-5A3B4DBA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B57BC-0EED-A63B-E2DB-519BD159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F6DC2-7FB1-83B4-2A61-A7BF6DD8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7CA0-B13B-1329-CF4A-326C2949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AE4FF-10E9-7B9C-7D86-0EDFF17FB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5E9D3-8FE3-F34B-965B-9E31FAF3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C64D4-A622-33A2-3B13-933CC591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1360-5AD5-3253-AD03-F4655C55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C78AF-A9CE-E88F-C57C-9111335AC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89987-6959-A3AA-D24A-AF48DDCE5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C1E9-3D79-D9D2-D359-3432D38E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C3EE-9CA3-599C-6D91-E4DAE3FE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CAB13-BC66-A16F-D844-87569697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66D5-CD21-56C7-5E04-C2F85E4B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A8B1-D404-5A12-D375-BE4CC1AD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103E1-A6F6-9CC3-C500-BA01D9A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0472-CDF9-EBC5-CD2C-CFCBF318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BB58A-6D49-8CAD-DCD8-140BA918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0081-4CCD-2283-F905-3470EB51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685A-A930-BB42-0AC8-4CFD74E94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74399-F272-D37C-9399-E09BD576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606E-1ADF-F874-BC75-70101872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1FBA-37F0-5655-168A-8868A9A8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0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901B-270D-DAFE-68F7-0687009A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26E4B-F74D-2B6A-6519-72962F001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B22BA-46A3-7096-60B4-AD734FD0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7D8C9-BA65-1F93-E8A0-CE9C414D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1C6DA-C7AB-4173-181D-3F9DFD37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23D0-92B9-A3F5-9EF7-B0BDC0C7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27D-0EF7-E844-3319-E785D44E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D9E1F-BDDB-D197-BC2A-5C23CA57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9C605-BEDC-ADCE-CCED-B1AE712F3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310EC-1844-9F5E-4369-F209D4F26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7DB32-F496-EBE9-2CE7-EF68D43C4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608B1-38F7-5EA9-9669-2AED8359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BD55-87C3-8B3B-F4FC-4B3C20C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D5302-3F65-5980-B615-CDA733C6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BE49-807E-2755-B353-C283638B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6DFC4-1077-50A0-914C-0B31628E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DDB22-3946-D00C-2FDC-4BFC63C7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FF7D7-3BEC-6282-7AD9-6B1C5EF9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CC169-365F-6438-3B83-D7DEEBCB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1F3F4-89E9-0304-44BB-63309EF1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E0130-CAC7-EB93-9843-A42D7B59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F5E9-0AA6-CAAC-4D0E-871C9F2F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AF47-0B7F-0254-8794-7C215216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EEA65-C178-154B-1BC3-CBC956E96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69DE-128A-5B4A-4CF0-D759E30D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E10ED-DB51-02AF-AF57-05798CBA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C41B0-5D10-AD55-81C1-D4844C5F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6697-A49C-CFE8-0090-7C0FC4D7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B69CD-E83E-BFBA-4BF7-D45E4262B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59866-2715-7B81-B219-731EDF04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D997B-0A20-4176-6A4D-9FDAC63C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71B9F-8278-F077-10C9-D0A51746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40F9F-6B08-5B4E-459E-4B684C0A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FB1D3-5B7F-FB91-1473-8EC5567B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6649-EC30-D185-D90B-67C44406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80A42-6E01-DF3E-70E9-DFA7462E0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BA1D8-E5F2-42DD-BE56-7848E21A58C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96A6A-9609-0135-B8E7-848B9B46E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34EA-C570-6587-42A4-83A40C250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F12B7-F4C6-4D5F-BEE1-C34CD793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how-to/apply-for-tafd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check-eaedc-eligibility-and-how-to-appl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find-a-veterans-service-officer-near-you" TargetMode="External"/><Relationship Id="rId2" Type="http://schemas.openxmlformats.org/officeDocument/2006/relationships/hyperlink" Target="https://massvetbe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D8B9-2879-B0C1-821E-4FAFF5E4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Cash Assistance 101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B6945-9E73-27F7-F272-381CA8726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Betsy Gwin, MLRI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212271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69E5-767F-6D6C-5B3A-12312476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TAFDC – Temporary Aid to Families 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Dependent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F844-FD38-94F0-F660-525E7786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1902" cy="46672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Families with children (must be related to child)</a:t>
            </a:r>
          </a:p>
          <a:p>
            <a:pPr lvl="1"/>
            <a:r>
              <a:rPr lang="en-US" dirty="0"/>
              <a:t>Pregnant person (last trimester)</a:t>
            </a:r>
          </a:p>
          <a:p>
            <a:pPr lvl="1"/>
            <a:r>
              <a:rPr lang="en-US" dirty="0"/>
              <a:t>Very low income (no asset test)</a:t>
            </a:r>
          </a:p>
          <a:p>
            <a:r>
              <a:rPr lang="en-US" b="1" dirty="0"/>
              <a:t>Benefit amounts?</a:t>
            </a:r>
          </a:p>
          <a:p>
            <a:pPr lvl="1"/>
            <a:r>
              <a:rPr lang="en-US" dirty="0"/>
              <a:t>See chart with maximums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$300 infant benefit</a:t>
            </a:r>
          </a:p>
          <a:p>
            <a:pPr lvl="1"/>
            <a:r>
              <a:rPr lang="en-US" dirty="0"/>
              <a:t>$450 clothing allowance (September)</a:t>
            </a:r>
          </a:p>
          <a:p>
            <a:pPr lvl="1"/>
            <a:r>
              <a:rPr lang="en-US" dirty="0"/>
              <a:t>Also, childcare &amp; MassHealth</a:t>
            </a:r>
          </a:p>
          <a:p>
            <a:r>
              <a:rPr lang="en-US" b="1" dirty="0"/>
              <a:t>How to apply?</a:t>
            </a:r>
          </a:p>
          <a:p>
            <a:pPr lvl="1"/>
            <a:r>
              <a:rPr lang="en-US" dirty="0">
                <a:hlinkClick r:id="rId2"/>
              </a:rPr>
              <a:t>Department of Transitional Assistance (DTA)</a:t>
            </a:r>
            <a:endParaRPr lang="en-US" dirty="0"/>
          </a:p>
          <a:p>
            <a:r>
              <a:rPr lang="en-US" b="1" dirty="0"/>
              <a:t>Key requirements:</a:t>
            </a:r>
          </a:p>
          <a:p>
            <a:pPr lvl="1"/>
            <a:r>
              <a:rPr lang="en-US" dirty="0"/>
              <a:t>Must engage in work program unless exempt</a:t>
            </a:r>
          </a:p>
          <a:p>
            <a:pPr lvl="1"/>
            <a:r>
              <a:rPr lang="en-US" dirty="0"/>
              <a:t>Must assign and cooperate with child support enforcement (unless have good cause)</a:t>
            </a:r>
          </a:p>
          <a:p>
            <a:endParaRPr lang="en-US" dirty="0"/>
          </a:p>
        </p:txBody>
      </p:sp>
      <p:graphicFrame>
        <p:nvGraphicFramePr>
          <p:cNvPr id="4" name="Google Shape;203;p7">
            <a:extLst>
              <a:ext uri="{FF2B5EF4-FFF2-40B4-BE49-F238E27FC236}">
                <a16:creationId xmlns:a16="http://schemas.microsoft.com/office/drawing/2014/main" id="{183D3288-D497-1C4E-CBC7-D18CCC420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234046"/>
              </p:ext>
            </p:extLst>
          </p:nvPr>
        </p:nvGraphicFramePr>
        <p:xfrm>
          <a:off x="7120647" y="2924851"/>
          <a:ext cx="4747099" cy="346409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8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5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# of people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Public/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subsidized housing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Private housing/</a:t>
                      </a:r>
                      <a:endParaRPr sz="11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no subsidy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$513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$553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2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$</a:t>
                      </a:r>
                      <a:r>
                        <a:rPr lang="en-US" sz="3200"/>
                        <a:t>648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$6</a:t>
                      </a:r>
                      <a:r>
                        <a:rPr lang="en-US" sz="3200"/>
                        <a:t>88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3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$7</a:t>
                      </a:r>
                      <a:r>
                        <a:rPr lang="en-US" sz="3200"/>
                        <a:t>83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$</a:t>
                      </a:r>
                      <a:r>
                        <a:rPr lang="en-US" sz="3200"/>
                        <a:t>823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4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$</a:t>
                      </a:r>
                      <a:r>
                        <a:rPr lang="en-US" sz="3200"/>
                        <a:t>912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/>
                        <a:t>$</a:t>
                      </a:r>
                      <a:r>
                        <a:rPr lang="en-US" sz="3200" dirty="0"/>
                        <a:t>952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74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  <a:lumOff val="25000"/>
              </a:schemeClr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E24B-D564-E716-B87C-3008A55E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EAEDC – Emergency Aid to the Elderly, Disabled,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and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5BF8-3F70-D849-7271-60B83E90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65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Adult over age 65 (including some legal noncitizens)</a:t>
            </a:r>
          </a:p>
          <a:p>
            <a:pPr lvl="1"/>
            <a:r>
              <a:rPr lang="en-US" dirty="0"/>
              <a:t>Adult with disability (lasting 60 days)</a:t>
            </a:r>
          </a:p>
          <a:p>
            <a:pPr lvl="1"/>
            <a:r>
              <a:rPr lang="en-US" dirty="0"/>
              <a:t>Caring for a person with a disability</a:t>
            </a:r>
          </a:p>
          <a:p>
            <a:pPr lvl="1"/>
            <a:r>
              <a:rPr lang="en-US" dirty="0"/>
              <a:t>Very low-income (no asset test)</a:t>
            </a:r>
          </a:p>
          <a:p>
            <a:r>
              <a:rPr lang="en-US" b="1" dirty="0"/>
              <a:t>Benefit amount?</a:t>
            </a:r>
          </a:p>
          <a:p>
            <a:pPr lvl="1"/>
            <a:r>
              <a:rPr lang="en-US" dirty="0"/>
              <a:t>Maximum benefit if no other income:</a:t>
            </a:r>
          </a:p>
          <a:p>
            <a:pPr lvl="2"/>
            <a:r>
              <a:rPr lang="en-US" dirty="0"/>
              <a:t>$401 per month for one person</a:t>
            </a:r>
          </a:p>
          <a:p>
            <a:pPr lvl="2"/>
            <a:r>
              <a:rPr lang="en-US" dirty="0"/>
              <a:t>$521 for two people</a:t>
            </a:r>
          </a:p>
          <a:p>
            <a:pPr lvl="1"/>
            <a:r>
              <a:rPr lang="en-US" dirty="0"/>
              <a:t>MassHealth</a:t>
            </a:r>
          </a:p>
          <a:p>
            <a:r>
              <a:rPr lang="en-US" b="1" dirty="0"/>
              <a:t>How to apply?</a:t>
            </a:r>
          </a:p>
          <a:p>
            <a:pPr lvl="1"/>
            <a:r>
              <a:rPr lang="en-US" dirty="0">
                <a:hlinkClick r:id="rId3"/>
              </a:rPr>
              <a:t>Department Transitional Assistance (DTA)</a:t>
            </a:r>
            <a:endParaRPr lang="en-US" dirty="0"/>
          </a:p>
          <a:p>
            <a:r>
              <a:rPr lang="en-US" b="1" dirty="0"/>
              <a:t>Key requirements:</a:t>
            </a:r>
          </a:p>
          <a:p>
            <a:pPr lvl="1"/>
            <a:r>
              <a:rPr lang="en-US" dirty="0"/>
              <a:t>Must apply for SSI if disabled</a:t>
            </a:r>
          </a:p>
        </p:txBody>
      </p:sp>
    </p:spTree>
    <p:extLst>
      <p:ext uri="{BB962C8B-B14F-4D97-AF65-F5344CB8AC3E}">
        <p14:creationId xmlns:p14="http://schemas.microsoft.com/office/powerpoint/2010/main" val="338165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4F2C-E0DE-D163-AE85-B4F7050F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Ch. 115 - Massachusetts veterans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017E-9117-02CE-ED55-93F3417F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02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People with military service (“veterans”)</a:t>
            </a:r>
          </a:p>
          <a:p>
            <a:pPr lvl="1"/>
            <a:r>
              <a:rPr lang="en-US" dirty="0"/>
              <a:t>Family members of veterans </a:t>
            </a:r>
          </a:p>
          <a:p>
            <a:pPr lvl="1"/>
            <a:r>
              <a:rPr lang="en-US" dirty="0"/>
              <a:t>Have low income (&lt;200% FPL)</a:t>
            </a:r>
          </a:p>
          <a:p>
            <a:pPr lvl="1"/>
            <a:r>
              <a:rPr lang="en-US" dirty="0"/>
              <a:t>Have low assets (&lt;$8,400 individual, &lt;$16,600 couple)</a:t>
            </a:r>
          </a:p>
          <a:p>
            <a:r>
              <a:rPr lang="en-US" b="1" dirty="0"/>
              <a:t>Benefit amounts?</a:t>
            </a:r>
          </a:p>
          <a:p>
            <a:pPr lvl="1"/>
            <a:r>
              <a:rPr lang="en-US" dirty="0"/>
              <a:t>Monthly cash benefit – estimate here: </a:t>
            </a:r>
            <a:r>
              <a:rPr lang="en-US" dirty="0">
                <a:hlinkClick r:id="rId2"/>
              </a:rPr>
              <a:t>massvetben.org</a:t>
            </a:r>
            <a:endParaRPr lang="en-US" dirty="0"/>
          </a:p>
          <a:p>
            <a:pPr lvl="1"/>
            <a:r>
              <a:rPr lang="en-US" dirty="0"/>
              <a:t>Medical expense reimbursements</a:t>
            </a:r>
          </a:p>
          <a:p>
            <a:pPr lvl="1"/>
            <a:r>
              <a:rPr lang="en-US" dirty="0"/>
              <a:t>Help with one-time expenses in emergencies</a:t>
            </a:r>
          </a:p>
          <a:p>
            <a:r>
              <a:rPr lang="en-US" b="1" dirty="0"/>
              <a:t>How to apply?</a:t>
            </a:r>
          </a:p>
          <a:p>
            <a:pPr lvl="1"/>
            <a:r>
              <a:rPr lang="en-US" dirty="0">
                <a:hlinkClick r:id="rId3"/>
              </a:rPr>
              <a:t>Local Veterans Service Officer </a:t>
            </a:r>
            <a:r>
              <a:rPr lang="en-US" dirty="0"/>
              <a:t>for city or town</a:t>
            </a:r>
          </a:p>
          <a:p>
            <a:pPr lvl="1"/>
            <a:r>
              <a:rPr lang="en-US" dirty="0"/>
              <a:t>Executive Office of Veterans Services oversees program</a:t>
            </a:r>
          </a:p>
          <a:p>
            <a:r>
              <a:rPr lang="en-US" b="1" dirty="0"/>
              <a:t>Key requirements:</a:t>
            </a:r>
          </a:p>
          <a:p>
            <a:pPr lvl="1"/>
            <a:r>
              <a:rPr lang="en-US" dirty="0"/>
              <a:t>Employment plan if not disabled</a:t>
            </a:r>
          </a:p>
          <a:p>
            <a:pPr lvl="1"/>
            <a:r>
              <a:rPr lang="en-US" dirty="0"/>
              <a:t>Must apply for other benefits</a:t>
            </a:r>
          </a:p>
          <a:p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F1BB922-B89B-A12D-C284-4CB2903137D0}"/>
              </a:ext>
            </a:extLst>
          </p:cNvPr>
          <p:cNvSpPr/>
          <p:nvPr/>
        </p:nvSpPr>
        <p:spPr>
          <a:xfrm>
            <a:off x="8754893" y="2018683"/>
            <a:ext cx="2490281" cy="1687554"/>
          </a:xfrm>
          <a:prstGeom prst="wedgeRoundRectCallout">
            <a:avLst>
              <a:gd name="adj1" fmla="val -20052"/>
              <a:gd name="adj2" fmla="val 688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Screening question:</a:t>
            </a:r>
          </a:p>
          <a:p>
            <a:r>
              <a:rPr lang="en-US" sz="1800" dirty="0"/>
              <a:t>Have you or a family member served in the military?</a:t>
            </a:r>
          </a:p>
        </p:txBody>
      </p:sp>
    </p:spTree>
    <p:extLst>
      <p:ext uri="{BB962C8B-B14F-4D97-AF65-F5344CB8AC3E}">
        <p14:creationId xmlns:p14="http://schemas.microsoft.com/office/powerpoint/2010/main" val="428608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4F2C-E0DE-D163-AE85-B4F7050F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RCA – Refugee Cash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017E-9117-02CE-ED55-93F3417F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111247" cy="49156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Adults without dependent children, not getting SSI or TAFDC</a:t>
            </a:r>
          </a:p>
          <a:p>
            <a:pPr lvl="1"/>
            <a:r>
              <a:rPr lang="en-US" dirty="0"/>
              <a:t>Must have status as a refugee, asylee, victim of trafficking or other special status  (including Cubans or Haitians with parole, pending asylum or in removal proceedings). </a:t>
            </a:r>
          </a:p>
          <a:p>
            <a:r>
              <a:rPr lang="en-US" b="1" dirty="0"/>
              <a:t>Benefit amounts?</a:t>
            </a:r>
          </a:p>
          <a:p>
            <a:pPr lvl="1"/>
            <a:r>
              <a:rPr lang="en-US" dirty="0"/>
              <a:t>Monthly cash benefit for up to 12 months – see chart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Possible to get assistance with housing payments</a:t>
            </a:r>
          </a:p>
          <a:p>
            <a:r>
              <a:rPr lang="en-US" b="1" dirty="0"/>
              <a:t>How to apply?</a:t>
            </a:r>
          </a:p>
          <a:p>
            <a:pPr lvl="1"/>
            <a:r>
              <a:rPr lang="en-US" dirty="0"/>
              <a:t>Local refugee resettlement agency</a:t>
            </a:r>
          </a:p>
          <a:p>
            <a:pPr lvl="1"/>
            <a:r>
              <a:rPr lang="en-US" dirty="0"/>
              <a:t>Call the Mass. Office of Refugees and Immigrants (ORI):</a:t>
            </a:r>
            <a:br>
              <a:rPr lang="en-US" dirty="0"/>
            </a:br>
            <a:r>
              <a:rPr lang="en-US" dirty="0"/>
              <a:t>617-727-7888</a:t>
            </a:r>
          </a:p>
          <a:p>
            <a:r>
              <a:rPr lang="en-US" b="1" dirty="0"/>
              <a:t>Key requirements:</a:t>
            </a:r>
          </a:p>
          <a:p>
            <a:pPr lvl="1"/>
            <a:r>
              <a:rPr lang="en-US" dirty="0"/>
              <a:t>RCA income countable for SNAP</a:t>
            </a:r>
          </a:p>
          <a:p>
            <a:pPr lvl="1"/>
            <a:r>
              <a:rPr lang="en-US" dirty="0"/>
              <a:t>12 months starts from date of RCA application</a:t>
            </a:r>
          </a:p>
        </p:txBody>
      </p:sp>
      <p:graphicFrame>
        <p:nvGraphicFramePr>
          <p:cNvPr id="4" name="Google Shape;203;p7">
            <a:extLst>
              <a:ext uri="{FF2B5EF4-FFF2-40B4-BE49-F238E27FC236}">
                <a16:creationId xmlns:a16="http://schemas.microsoft.com/office/drawing/2014/main" id="{56B746DA-8A60-8A20-817B-16F8DA1C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545340"/>
              </p:ext>
            </p:extLst>
          </p:nvPr>
        </p:nvGraphicFramePr>
        <p:xfrm>
          <a:off x="8949447" y="3033708"/>
          <a:ext cx="2855438" cy="196720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8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9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# of people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Monthly benefit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/>
                        <a:t>$537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2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 dirty="0"/>
                        <a:t>$726</a:t>
                      </a:r>
                      <a:endParaRPr sz="3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8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A87187-F17D-1F2A-E13C-BAB1FBC7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509167-824F-608C-43B2-3032883D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Mom with two young kids in private housing</a:t>
            </a:r>
          </a:p>
          <a:p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  <a:effectLst/>
              </a:rPr>
              <a:t>ig job suddenly ended, not eligible for unemployment benefits, hopes to start a new job soon</a:t>
            </a:r>
          </a:p>
          <a:p>
            <a:r>
              <a:rPr lang="en-US" dirty="0">
                <a:solidFill>
                  <a:srgbClr val="000000"/>
                </a:solidFill>
              </a:rPr>
              <a:t>Cash assistance?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TAFDC: $823 TAFDC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</a:rPr>
              <a:t>ccess to TAFDC childcare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TAFDC clothing allowance in September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SNAP: $766 for three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If she gets a new job, her earned income would be excluded for 6 months (as long as &lt;200% FPL)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</a:rPr>
              <a:t>If her TAFDC ended due to income, could get:</a:t>
            </a:r>
          </a:p>
          <a:p>
            <a:pPr lvl="2"/>
            <a:r>
              <a:rPr lang="en-US" dirty="0">
                <a:solidFill>
                  <a:srgbClr val="000000"/>
                </a:solidFill>
                <a:effectLst/>
              </a:rPr>
              <a:t>SNAP transitional benefits (TBA) for 5 months and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</a:rPr>
              <a:t>ransitional support services (TSS) cash stipend for 4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304A65-451F-9882-89A4-928F9F42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 MassLegalHelp.org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2F15FF-5608-C59C-3CBD-0BE15F6E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3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642</Words>
  <Application>Microsoft Office PowerPoint</Application>
  <PresentationFormat>Widescreen</PresentationFormat>
  <Paragraphs>107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Cash Assistance 101</vt:lpstr>
      <vt:lpstr> TAFDC – Temporary Aid to Families with   Dependent Children</vt:lpstr>
      <vt:lpstr> EAEDC – Emergency Aid to the Elderly, Disabled,   and Children</vt:lpstr>
      <vt:lpstr> Ch. 115 - Massachusetts veterans benefits</vt:lpstr>
      <vt:lpstr> RCA – Refugee Cash Assistance</vt:lpstr>
      <vt:lpstr>Case example</vt:lpstr>
      <vt:lpstr>Questions? Visit MassLegalHelp.org</vt:lpstr>
    </vt:vector>
  </TitlesOfParts>
  <Company>Mass Law Reform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Betsy Gwin</dc:creator>
  <cp:lastModifiedBy>Betsy Gwin</cp:lastModifiedBy>
  <cp:revision>9</cp:revision>
  <dcterms:created xsi:type="dcterms:W3CDTF">2024-06-21T14:47:15Z</dcterms:created>
  <dcterms:modified xsi:type="dcterms:W3CDTF">2024-06-26T13:15:22Z</dcterms:modified>
</cp:coreProperties>
</file>